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5" r:id="rId2"/>
    <p:sldId id="284" r:id="rId3"/>
    <p:sldId id="276" r:id="rId4"/>
    <p:sldId id="277" r:id="rId5"/>
    <p:sldId id="294" r:id="rId6"/>
    <p:sldId id="288" r:id="rId7"/>
    <p:sldId id="279" r:id="rId8"/>
    <p:sldId id="282" r:id="rId9"/>
    <p:sldId id="289" r:id="rId10"/>
    <p:sldId id="259" r:id="rId11"/>
    <p:sldId id="286" r:id="rId12"/>
    <p:sldId id="260" r:id="rId13"/>
    <p:sldId id="271" r:id="rId14"/>
    <p:sldId id="291" r:id="rId15"/>
    <p:sldId id="292" r:id="rId16"/>
    <p:sldId id="293" r:id="rId17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E4D1F"/>
    <a:srgbClr val="006600"/>
    <a:srgbClr val="1A2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3" autoAdjust="0"/>
    <p:restoredTop sz="98837" autoAdjust="0"/>
  </p:normalViewPr>
  <p:slideViewPr>
    <p:cSldViewPr>
      <p:cViewPr>
        <p:scale>
          <a:sx n="50" d="100"/>
          <a:sy n="50" d="100"/>
        </p:scale>
        <p:origin x="-2316" y="-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F3E02-CC1D-4D14-857B-BA07307415DD}" type="datetimeFigureOut">
              <a:rPr lang="pt-BR" smtClean="0"/>
              <a:pPr/>
              <a:t>21/05/2017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0A0B-DE07-4F30-8055-39A4FF4C897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0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1229D-D463-484E-8CEC-AFCFC19C1BAA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19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30A0B-DE07-4F30-8055-39A4FF4C897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04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30A0B-DE07-4F30-8055-39A4FF4C897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04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30A0B-DE07-4F30-8055-39A4FF4C8970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59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4BCAF-5D55-49B6-A30F-1CED52BC18E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31034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4BCAF-5D55-49B6-A30F-1CED52BC18E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17146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4BCAF-5D55-49B6-A30F-1CED52BC18E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1714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2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5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3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4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4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2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100000">
              <a:srgbClr val="0066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E123D-96D5-4D1C-974D-398646514C1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21/05/2017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128D7-9EB8-4F6F-A18F-8EBDC92C6F8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1056"/>
            <a:ext cx="6858000" cy="8925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10º Curso Extensivo de Fisioterapia Veterinária – FISIO CARE PET</a:t>
            </a:r>
            <a:endParaRPr lang="pt-BR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5166" y="4599577"/>
            <a:ext cx="6462186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</a:pP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Público Alvo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ts val="600"/>
              </a:spcAft>
              <a:tabLst>
                <a:tab pos="450850" algn="l"/>
              </a:tabLst>
            </a:pPr>
            <a:r>
              <a:rPr lang="pt-BR" dirty="0" smtClean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Somente veterinários e estudantes de veterinária que estiverem cursando pelo menos o 5º semestre (terceiro ano) poderão realizar o curso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ts val="600"/>
              </a:spcAft>
              <a:tabLst>
                <a:tab pos="450850" algn="l"/>
              </a:tabLst>
            </a:pPr>
            <a:r>
              <a:rPr lang="pt-BR" b="1" u="sng" dirty="0" smtClean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Somente 40 Vagas!!!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ts val="600"/>
              </a:spcAft>
              <a:tabLst>
                <a:tab pos="450850" algn="l"/>
              </a:tabLst>
            </a:pPr>
            <a:endParaRPr lang="pt-BR" dirty="0" smtClean="0">
              <a:solidFill>
                <a:schemeClr val="bg1"/>
              </a:solidFill>
              <a:latin typeface="Arial" pitchFamily="34" charset="0"/>
              <a:ea typeface="Candara" pitchFamily="34" charset="0"/>
              <a:cs typeface="Verdana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</a:pP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Formas de pagamento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ts val="600"/>
              </a:spcAft>
              <a:tabLst>
                <a:tab pos="450850" algn="l"/>
              </a:tabLst>
            </a:pPr>
            <a:r>
              <a:rPr lang="pt-BR" dirty="0" smtClean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Os valores poderão ser parcelados, no cheque ou boleto, em até 20 vezes !!!  Ou no 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CARTÃO DE </a:t>
            </a:r>
            <a:r>
              <a:rPr lang="pt-BR" dirty="0" smtClean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Verdana" pitchFamily="34" charset="0"/>
              </a:rPr>
              <a:t>CRÉDITO em até 12 vezes!</a:t>
            </a:r>
          </a:p>
          <a:p>
            <a:pPr indent="457200"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0850" algn="l"/>
              </a:tabLst>
            </a:pP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Verdana" pitchFamily="34" charset="0"/>
              </a:rPr>
              <a:t>Local do Curso: Sede </a:t>
            </a:r>
            <a:r>
              <a:rPr lang="pt-BR" b="1" dirty="0" err="1" smtClean="0">
                <a:solidFill>
                  <a:schemeClr val="bg1"/>
                </a:solidFill>
                <a:latin typeface="Arial" pitchFamily="34" charset="0"/>
                <a:cs typeface="Verdana" pitchFamily="34" charset="0"/>
              </a:rPr>
              <a:t>Fisio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Verdana" pitchFamily="34" charset="0"/>
              </a:rPr>
              <a:t> </a:t>
            </a:r>
            <a:r>
              <a:rPr lang="pt-BR" b="1" dirty="0" err="1" smtClean="0">
                <a:solidFill>
                  <a:schemeClr val="bg1"/>
                </a:solidFill>
                <a:latin typeface="Arial" pitchFamily="34" charset="0"/>
                <a:cs typeface="Verdana" pitchFamily="34" charset="0"/>
              </a:rPr>
              <a:t>Care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Verdana" pitchFamily="34" charset="0"/>
              </a:rPr>
              <a:t> Pet -  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Verdana" pitchFamily="34" charset="0"/>
              </a:rPr>
              <a:t>Av. dos Bandeirantes, 4555 – Moema – São Paulo –SP, em frente ao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Verdana" pitchFamily="34" charset="0"/>
              </a:rPr>
              <a:t>Aeroporto 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Verdana" pitchFamily="34" charset="0"/>
              </a:rPr>
              <a:t>de Congonhas.</a:t>
            </a:r>
            <a:endParaRPr lang="pt-BR" dirty="0" smtClean="0">
              <a:solidFill>
                <a:schemeClr val="bg1"/>
              </a:solidFill>
              <a:latin typeface="Arial" pitchFamily="34" charset="0"/>
              <a:cs typeface="Verdana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pt-BR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92" y="1297753"/>
            <a:ext cx="1944216" cy="140203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35166" y="2867615"/>
            <a:ext cx="6462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0850" algn="l"/>
              </a:tabLst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Times New Roman" pitchFamily="18" charset="0"/>
              </a:rPr>
              <a:t>Resumo sobre o Curso 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ts val="600"/>
              </a:spcAft>
              <a:tabLst>
                <a:tab pos="450850" algn="l"/>
              </a:tabLst>
            </a:pPr>
            <a:r>
              <a:rPr lang="pt-BR" dirty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Nosso curso será divido em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11 módulos 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com mais de </a:t>
            </a:r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30 </a:t>
            </a:r>
            <a:r>
              <a:rPr lang="pt-BR" b="1" dirty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palestrantes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. Convidamos os principais  nomes na área de Fisioterapia, Ortopedia e Neurologia Veterinária. </a:t>
            </a:r>
            <a:endParaRPr lang="pt-BR" dirty="0" smtClean="0">
              <a:solidFill>
                <a:schemeClr val="bg1"/>
              </a:solidFill>
              <a:latin typeface="Arial" pitchFamily="34" charset="0"/>
              <a:ea typeface="Candara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413066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eaLnBrk="0" fontAlgn="base" hangingPunct="0">
              <a:spcBef>
                <a:spcPct val="0"/>
              </a:spcBef>
              <a:spcAft>
                <a:spcPts val="600"/>
              </a:spcAft>
              <a:tabLst>
                <a:tab pos="450850" algn="l"/>
              </a:tabLst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Todos nossos palestrantes são veterinários!!</a:t>
            </a:r>
          </a:p>
        </p:txBody>
      </p:sp>
    </p:spTree>
    <p:extLst>
      <p:ext uri="{BB962C8B-B14F-4D97-AF65-F5344CB8AC3E}">
        <p14:creationId xmlns:p14="http://schemas.microsoft.com/office/powerpoint/2010/main" val="7616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134" y="35496"/>
            <a:ext cx="6858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solidFill>
                  <a:schemeClr val="bg1"/>
                </a:solidFill>
              </a:rPr>
              <a:t>Módulo 1</a:t>
            </a:r>
            <a:r>
              <a:rPr lang="pt-BR" sz="2400" b="1" i="1" u="sng" dirty="0" smtClean="0">
                <a:solidFill>
                  <a:schemeClr val="bg1"/>
                </a:solidFill>
              </a:rPr>
              <a:t>- Diagnóstico por Imagem, </a:t>
            </a:r>
            <a:r>
              <a:rPr lang="pt-BR" sz="2400" b="1" i="1" u="sng" dirty="0" err="1" smtClean="0">
                <a:solidFill>
                  <a:schemeClr val="bg1"/>
                </a:solidFill>
              </a:rPr>
              <a:t>Biomecânia</a:t>
            </a:r>
            <a:r>
              <a:rPr lang="pt-BR" sz="2400" b="1" i="1" u="sng" dirty="0" smtClean="0">
                <a:solidFill>
                  <a:schemeClr val="bg1"/>
                </a:solidFill>
              </a:rPr>
              <a:t> e Controle da </a:t>
            </a:r>
            <a:r>
              <a:rPr lang="pt-BR" sz="2400" b="1" i="1" u="sng" dirty="0" err="1" smtClean="0">
                <a:solidFill>
                  <a:schemeClr val="bg1"/>
                </a:solidFill>
              </a:rPr>
              <a:t>Osteoartrose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27384" y="899592"/>
            <a:ext cx="287655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/>
              <a:t>Data: 10 </a:t>
            </a:r>
            <a:r>
              <a:rPr lang="pt-BR" b="1" dirty="0" smtClean="0"/>
              <a:t>e </a:t>
            </a:r>
            <a:r>
              <a:rPr lang="pt-BR" b="1" dirty="0"/>
              <a:t>11 </a:t>
            </a:r>
            <a:r>
              <a:rPr lang="pt-BR" b="1" dirty="0" smtClean="0"/>
              <a:t>de Junho 2017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-8733" y="1351672"/>
            <a:ext cx="6858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solidFill>
                  <a:srgbClr val="1A210D"/>
                </a:solidFill>
              </a:rPr>
              <a:t>08h00 -12h00 - </a:t>
            </a:r>
            <a:r>
              <a:rPr lang="pt-BR" sz="1500" b="1" dirty="0" smtClean="0">
                <a:solidFill>
                  <a:srgbClr val="1A210D"/>
                </a:solidFill>
              </a:rPr>
              <a:t>Diagnóstico </a:t>
            </a:r>
            <a:r>
              <a:rPr lang="pt-BR" sz="1500" b="1" dirty="0">
                <a:solidFill>
                  <a:srgbClr val="1A210D"/>
                </a:solidFill>
              </a:rPr>
              <a:t>por imagem </a:t>
            </a:r>
            <a:r>
              <a:rPr lang="pt-BR" sz="1500" b="1" i="1" dirty="0">
                <a:solidFill>
                  <a:srgbClr val="1A210D"/>
                </a:solidFill>
              </a:rPr>
              <a:t>(RX, US articular, </a:t>
            </a:r>
            <a:r>
              <a:rPr lang="pt-BR" sz="1500" b="1" i="1" dirty="0" err="1">
                <a:solidFill>
                  <a:srgbClr val="1A210D"/>
                </a:solidFill>
              </a:rPr>
              <a:t>mielografia</a:t>
            </a:r>
            <a:r>
              <a:rPr lang="pt-BR" sz="1500" b="1" i="1" dirty="0">
                <a:solidFill>
                  <a:srgbClr val="1A210D"/>
                </a:solidFill>
              </a:rPr>
              <a:t>, </a:t>
            </a:r>
            <a:r>
              <a:rPr lang="pt-BR" sz="1500" b="1" i="1" dirty="0" smtClean="0">
                <a:solidFill>
                  <a:srgbClr val="1A210D"/>
                </a:solidFill>
              </a:rPr>
              <a:t>tomografia computadorizada) - </a:t>
            </a:r>
            <a:r>
              <a:rPr lang="pt-BR" sz="1500" i="1" dirty="0" smtClean="0"/>
              <a:t>MV Paulo Frazão  (PET CARE)</a:t>
            </a:r>
          </a:p>
          <a:p>
            <a:r>
              <a:rPr lang="pt-BR" sz="1500" dirty="0" smtClean="0"/>
              <a:t>14:00 – 18:00 </a:t>
            </a:r>
            <a:r>
              <a:rPr lang="pt-BR" sz="1500" b="1" i="1" dirty="0" smtClean="0"/>
              <a:t>Diagnóstico por imagem (</a:t>
            </a:r>
            <a:r>
              <a:rPr lang="pt-BR" sz="1500" b="1" i="1" dirty="0">
                <a:solidFill>
                  <a:srgbClr val="1A210D"/>
                </a:solidFill>
              </a:rPr>
              <a:t>R</a:t>
            </a:r>
            <a:r>
              <a:rPr lang="pt-BR" sz="1500" b="1" i="1" dirty="0" smtClean="0">
                <a:solidFill>
                  <a:srgbClr val="1A210D"/>
                </a:solidFill>
              </a:rPr>
              <a:t>essonância </a:t>
            </a:r>
            <a:r>
              <a:rPr lang="pt-BR" sz="1500" b="1" i="1" dirty="0">
                <a:solidFill>
                  <a:srgbClr val="1A210D"/>
                </a:solidFill>
              </a:rPr>
              <a:t>M</a:t>
            </a:r>
            <a:r>
              <a:rPr lang="pt-BR" sz="1500" b="1" i="1" dirty="0" smtClean="0">
                <a:solidFill>
                  <a:srgbClr val="1A210D"/>
                </a:solidFill>
              </a:rPr>
              <a:t>agnética</a:t>
            </a:r>
            <a:r>
              <a:rPr lang="pt-BR" sz="1500" b="1" i="1" dirty="0">
                <a:solidFill>
                  <a:srgbClr val="1A210D"/>
                </a:solidFill>
              </a:rPr>
              <a:t>)  </a:t>
            </a:r>
            <a:r>
              <a:rPr lang="pt-BR" sz="1500" i="1" dirty="0" smtClean="0">
                <a:solidFill>
                  <a:srgbClr val="1A210D"/>
                </a:solidFill>
              </a:rPr>
              <a:t>Felipe Suarez (PROVET) </a:t>
            </a:r>
            <a:endParaRPr lang="pt-BR" sz="1500" i="1" dirty="0" smtClean="0"/>
          </a:p>
          <a:p>
            <a:r>
              <a:rPr lang="pt-BR" sz="1500" dirty="0" smtClean="0">
                <a:solidFill>
                  <a:srgbClr val="1A210D"/>
                </a:solidFill>
              </a:rPr>
              <a:t>08h00 – 12h00 </a:t>
            </a:r>
            <a:r>
              <a:rPr lang="pt-BR" sz="1500" b="1" dirty="0" smtClean="0">
                <a:solidFill>
                  <a:srgbClr val="1A210D"/>
                </a:solidFill>
              </a:rPr>
              <a:t>–  </a:t>
            </a:r>
            <a:r>
              <a:rPr lang="pt-BR" sz="1500" b="1" dirty="0" err="1" smtClean="0">
                <a:solidFill>
                  <a:srgbClr val="1A210D"/>
                </a:solidFill>
              </a:rPr>
              <a:t>Osteoartrose</a:t>
            </a:r>
            <a:r>
              <a:rPr lang="pt-BR" sz="1500" b="1" dirty="0" smtClean="0">
                <a:solidFill>
                  <a:srgbClr val="1A210D"/>
                </a:solidFill>
              </a:rPr>
              <a:t> </a:t>
            </a:r>
            <a:r>
              <a:rPr lang="pt-BR" sz="1500" dirty="0" smtClean="0">
                <a:solidFill>
                  <a:srgbClr val="1A210D"/>
                </a:solidFill>
              </a:rPr>
              <a:t>– Prof. </a:t>
            </a:r>
            <a:r>
              <a:rPr lang="pt-BR" sz="1500" dirty="0" err="1" smtClean="0">
                <a:solidFill>
                  <a:srgbClr val="1A210D"/>
                </a:solidFill>
              </a:rPr>
              <a:t>Msc</a:t>
            </a:r>
            <a:r>
              <a:rPr lang="pt-BR" sz="1500" dirty="0" smtClean="0">
                <a:solidFill>
                  <a:srgbClr val="1A210D"/>
                </a:solidFill>
              </a:rPr>
              <a:t>. Anderson Coutinho (UMESP)</a:t>
            </a:r>
          </a:p>
          <a:p>
            <a:r>
              <a:rPr lang="pt-BR" sz="1500" dirty="0" smtClean="0">
                <a:solidFill>
                  <a:srgbClr val="1A210D"/>
                </a:solidFill>
              </a:rPr>
              <a:t>13h30– 18h00 –  </a:t>
            </a:r>
            <a:r>
              <a:rPr lang="pt-BR" sz="1500" b="1" dirty="0"/>
              <a:t>Fisiologia do Exercício  e Biomecânica aplicada a lesões </a:t>
            </a:r>
            <a:r>
              <a:rPr lang="pt-BR" sz="1500" b="1" dirty="0" smtClean="0"/>
              <a:t>locomotoras - </a:t>
            </a:r>
            <a:r>
              <a:rPr lang="pt-BR" sz="1500" dirty="0" smtClean="0"/>
              <a:t>Gustavo Santoro (</a:t>
            </a:r>
            <a:r>
              <a:rPr lang="pt-BR" sz="1500" dirty="0" err="1" smtClean="0"/>
              <a:t>Santoro&amp;Sons</a:t>
            </a:r>
            <a:r>
              <a:rPr lang="pt-BR" sz="1500" dirty="0" smtClean="0"/>
              <a:t> Órteses e Próteses Veterinárias)</a:t>
            </a:r>
            <a:endParaRPr lang="pt-BR" sz="1500" u="sng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477" y="3238113"/>
            <a:ext cx="6858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solidFill>
                  <a:schemeClr val="bg1"/>
                </a:solidFill>
              </a:rPr>
              <a:t>Módulo 2</a:t>
            </a:r>
            <a:r>
              <a:rPr lang="pt-BR" sz="2400" b="1" i="1" u="sng" dirty="0" smtClean="0">
                <a:solidFill>
                  <a:schemeClr val="bg1"/>
                </a:solidFill>
              </a:rPr>
              <a:t>- Semiologia e Nutrição Funcional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23740" y="3742169"/>
            <a:ext cx="29656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</a:t>
            </a:r>
            <a:r>
              <a:rPr lang="pt-BR" b="1" u="sng" dirty="0" smtClean="0"/>
              <a:t>19 e 20 de Agosto 2017</a:t>
            </a:r>
            <a:endParaRPr lang="pt-BR" b="1" u="sng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564904" y="4824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-27384" y="4149824"/>
            <a:ext cx="6858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solidFill>
                  <a:srgbClr val="1A210D"/>
                </a:solidFill>
              </a:rPr>
              <a:t>08h00 -12h00 - </a:t>
            </a:r>
            <a:r>
              <a:rPr lang="pt-BR" sz="1500" b="1" dirty="0" smtClean="0">
                <a:solidFill>
                  <a:srgbClr val="1A210D"/>
                </a:solidFill>
              </a:rPr>
              <a:t>Semiologia Ortopédica </a:t>
            </a:r>
            <a:r>
              <a:rPr lang="pt-BR" sz="1500" i="1" dirty="0" smtClean="0"/>
              <a:t>MV </a:t>
            </a:r>
            <a:r>
              <a:rPr lang="pt-BR" sz="1500" i="1" dirty="0" err="1" smtClean="0"/>
              <a:t>Esp</a:t>
            </a:r>
            <a:r>
              <a:rPr lang="pt-BR" sz="1500" i="1" dirty="0" smtClean="0"/>
              <a:t> Adriana Valente (Ortopedista da PETZ</a:t>
            </a:r>
            <a:r>
              <a:rPr lang="pt-BR" sz="1500" b="1" dirty="0" smtClean="0"/>
              <a:t>)</a:t>
            </a:r>
          </a:p>
          <a:p>
            <a:r>
              <a:rPr lang="pt-BR" sz="1500" dirty="0"/>
              <a:t>14:00 – </a:t>
            </a:r>
            <a:r>
              <a:rPr lang="pt-BR" sz="1500" dirty="0" smtClean="0"/>
              <a:t>18:00 – </a:t>
            </a:r>
            <a:r>
              <a:rPr lang="pt-BR" sz="1500" b="1" dirty="0" smtClean="0"/>
              <a:t>Semiologia Neurológica e Fisiátrica </a:t>
            </a:r>
            <a:r>
              <a:rPr lang="pt-BR" sz="1500" i="1" dirty="0">
                <a:solidFill>
                  <a:srgbClr val="1A210D"/>
                </a:solidFill>
              </a:rPr>
              <a:t>MV. Ricardo </a:t>
            </a:r>
            <a:r>
              <a:rPr lang="pt-BR" sz="1500" i="1" dirty="0" err="1">
                <a:solidFill>
                  <a:srgbClr val="1A210D"/>
                </a:solidFill>
              </a:rPr>
              <a:t>S.Lopes</a:t>
            </a:r>
            <a:r>
              <a:rPr lang="pt-BR" sz="1500" i="1" dirty="0">
                <a:solidFill>
                  <a:srgbClr val="1A210D"/>
                </a:solidFill>
              </a:rPr>
              <a:t> </a:t>
            </a:r>
            <a:r>
              <a:rPr lang="pt-BR" sz="1500" dirty="0">
                <a:solidFill>
                  <a:srgbClr val="1A210D"/>
                </a:solidFill>
              </a:rPr>
              <a:t>(Proprietário e Diretor da </a:t>
            </a:r>
            <a:r>
              <a:rPr lang="pt-BR" sz="1500" dirty="0" err="1">
                <a:solidFill>
                  <a:srgbClr val="1A210D"/>
                </a:solidFill>
              </a:rPr>
              <a:t>Fisio</a:t>
            </a:r>
            <a:r>
              <a:rPr lang="pt-BR" sz="1500" dirty="0">
                <a:solidFill>
                  <a:srgbClr val="1A210D"/>
                </a:solidFill>
              </a:rPr>
              <a:t> </a:t>
            </a:r>
            <a:r>
              <a:rPr lang="pt-BR" sz="1500" dirty="0" err="1">
                <a:solidFill>
                  <a:srgbClr val="1A210D"/>
                </a:solidFill>
              </a:rPr>
              <a:t>Care</a:t>
            </a:r>
            <a:r>
              <a:rPr lang="pt-BR" sz="1500" dirty="0">
                <a:solidFill>
                  <a:srgbClr val="1A210D"/>
                </a:solidFill>
              </a:rPr>
              <a:t> Pet e Rede Pet </a:t>
            </a:r>
            <a:r>
              <a:rPr lang="pt-BR" sz="1500" dirty="0" err="1">
                <a:solidFill>
                  <a:srgbClr val="1A210D"/>
                </a:solidFill>
              </a:rPr>
              <a:t>Fisio</a:t>
            </a:r>
            <a:r>
              <a:rPr lang="pt-BR" sz="1500" dirty="0" smtClean="0">
                <a:solidFill>
                  <a:srgbClr val="1A210D"/>
                </a:solidFill>
              </a:rPr>
              <a:t>)</a:t>
            </a:r>
          </a:p>
          <a:p>
            <a:r>
              <a:rPr lang="pt-BR" sz="1500" dirty="0">
                <a:solidFill>
                  <a:srgbClr val="1A210D"/>
                </a:solidFill>
              </a:rPr>
              <a:t>08h00 – </a:t>
            </a:r>
            <a:r>
              <a:rPr lang="pt-BR" sz="1500" dirty="0" smtClean="0">
                <a:solidFill>
                  <a:srgbClr val="1A210D"/>
                </a:solidFill>
              </a:rPr>
              <a:t>18h00 </a:t>
            </a:r>
            <a:r>
              <a:rPr lang="pt-BR" sz="1500" b="1" dirty="0" smtClean="0">
                <a:solidFill>
                  <a:srgbClr val="1A210D"/>
                </a:solidFill>
              </a:rPr>
              <a:t>– Nutrição </a:t>
            </a:r>
            <a:r>
              <a:rPr lang="pt-BR" sz="1500" b="1" dirty="0" err="1" smtClean="0">
                <a:solidFill>
                  <a:srgbClr val="1A210D"/>
                </a:solidFill>
              </a:rPr>
              <a:t>Funciomal</a:t>
            </a:r>
            <a:r>
              <a:rPr lang="pt-BR" sz="1500" b="1" dirty="0" smtClean="0">
                <a:solidFill>
                  <a:srgbClr val="1A210D"/>
                </a:solidFill>
              </a:rPr>
              <a:t> do Paciente em Reabilitação </a:t>
            </a:r>
            <a:r>
              <a:rPr lang="pt-BR" sz="1500" dirty="0" smtClean="0">
                <a:solidFill>
                  <a:srgbClr val="1A210D"/>
                </a:solidFill>
              </a:rPr>
              <a:t>(</a:t>
            </a:r>
            <a:r>
              <a:rPr lang="pt-BR" sz="1500" dirty="0"/>
              <a:t>M.V. Esp. </a:t>
            </a:r>
            <a:r>
              <a:rPr lang="pt-BR" sz="1500" dirty="0" err="1"/>
              <a:t>Luis</a:t>
            </a:r>
            <a:r>
              <a:rPr lang="pt-BR" sz="1500" dirty="0"/>
              <a:t> Fernando de </a:t>
            </a:r>
            <a:r>
              <a:rPr lang="pt-BR" sz="1500" dirty="0" smtClean="0"/>
              <a:t>Moraes) - Médico-veterinário </a:t>
            </a:r>
            <a:r>
              <a:rPr lang="pt-BR" sz="1500" dirty="0"/>
              <a:t>presidente da Associação Brasileira de Medicina </a:t>
            </a:r>
            <a:r>
              <a:rPr lang="pt-BR" sz="1500" dirty="0" err="1"/>
              <a:t>Nutracêutica</a:t>
            </a:r>
            <a:r>
              <a:rPr lang="pt-BR" sz="1500" dirty="0"/>
              <a:t> Veterinária Biomolecular</a:t>
            </a:r>
            <a:endParaRPr lang="pt-PT" sz="1500" dirty="0"/>
          </a:p>
          <a:p>
            <a:endParaRPr lang="pt-BR" sz="1500" dirty="0">
              <a:solidFill>
                <a:srgbClr val="1A210D"/>
              </a:solidFill>
            </a:endParaRPr>
          </a:p>
          <a:p>
            <a:endParaRPr lang="pt-BR" sz="1500" b="1" dirty="0" smtClean="0"/>
          </a:p>
          <a:p>
            <a:r>
              <a:rPr lang="pt-BR" sz="1500" b="1" dirty="0" smtClean="0"/>
              <a:t> </a:t>
            </a:r>
          </a:p>
          <a:p>
            <a:endParaRPr lang="pt-BR" sz="1500" b="1" u="sng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3477" y="6054551"/>
            <a:ext cx="6858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solidFill>
                  <a:schemeClr val="bg1"/>
                </a:solidFill>
              </a:rPr>
              <a:t>Módulo 3</a:t>
            </a:r>
            <a:r>
              <a:rPr lang="pt-BR" sz="2400" b="1" i="1" u="sng" dirty="0" smtClean="0">
                <a:solidFill>
                  <a:schemeClr val="bg1"/>
                </a:solidFill>
              </a:rPr>
              <a:t>- Principais Modalidades da Fisioterapia- I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23740" y="6569347"/>
            <a:ext cx="32347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</a:t>
            </a:r>
            <a:r>
              <a:rPr lang="pt-BR" b="1" u="sng" dirty="0" smtClean="0"/>
              <a:t>16 e 17 de Setembro 2017</a:t>
            </a:r>
            <a:endParaRPr lang="pt-BR" b="1" u="sng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-42095" y="7010687"/>
            <a:ext cx="6858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>
                <a:solidFill>
                  <a:srgbClr val="1A210D"/>
                </a:solidFill>
                <a:latin typeface="+mj-lt"/>
              </a:rPr>
              <a:t>08h00 – 13h00 </a:t>
            </a:r>
            <a:r>
              <a:rPr lang="pt-BR" sz="1500" b="1" i="1" dirty="0">
                <a:solidFill>
                  <a:srgbClr val="1A210D"/>
                </a:solidFill>
                <a:latin typeface="+mj-lt"/>
              </a:rPr>
              <a:t>Hidroterapia (</a:t>
            </a:r>
            <a:r>
              <a:rPr lang="pt-BR" sz="1500" b="1" i="1" dirty="0" err="1">
                <a:solidFill>
                  <a:srgbClr val="1A210D"/>
                </a:solidFill>
                <a:latin typeface="+mj-lt"/>
              </a:rPr>
              <a:t>téórica</a:t>
            </a:r>
            <a:r>
              <a:rPr lang="pt-BR" sz="1500" b="1" i="1" dirty="0">
                <a:solidFill>
                  <a:srgbClr val="1A210D"/>
                </a:solidFill>
                <a:latin typeface="+mj-lt"/>
              </a:rPr>
              <a:t> e prática</a:t>
            </a:r>
            <a:r>
              <a:rPr lang="pt-BR" sz="1500" b="1" dirty="0">
                <a:solidFill>
                  <a:srgbClr val="1A210D"/>
                </a:solidFill>
                <a:latin typeface="+mj-lt"/>
              </a:rPr>
              <a:t>)</a:t>
            </a:r>
            <a:r>
              <a:rPr lang="pt-BR" sz="1500" dirty="0">
                <a:solidFill>
                  <a:srgbClr val="1A210D"/>
                </a:solidFill>
                <a:latin typeface="+mj-lt"/>
              </a:rPr>
              <a:t>–  </a:t>
            </a:r>
            <a:r>
              <a:rPr lang="pt-BR" sz="1500" i="1" dirty="0">
                <a:solidFill>
                  <a:srgbClr val="1A210D"/>
                </a:solidFill>
                <a:latin typeface="+mj-lt"/>
              </a:rPr>
              <a:t>M.V Renata </a:t>
            </a:r>
            <a:r>
              <a:rPr lang="pt-BR" sz="1500" i="1" dirty="0" err="1" smtClean="0">
                <a:solidFill>
                  <a:srgbClr val="1A210D"/>
                </a:solidFill>
                <a:latin typeface="+mj-lt"/>
              </a:rPr>
              <a:t>Achkar</a:t>
            </a:r>
            <a:endParaRPr lang="pt-BR" sz="1500" i="1" dirty="0">
              <a:solidFill>
                <a:srgbClr val="1A210D"/>
              </a:solidFill>
              <a:latin typeface="+mj-lt"/>
            </a:endParaRPr>
          </a:p>
          <a:p>
            <a:pPr algn="just"/>
            <a:r>
              <a:rPr lang="pt-BR" sz="1500" dirty="0">
                <a:solidFill>
                  <a:srgbClr val="1A210D"/>
                </a:solidFill>
                <a:latin typeface="+mj-lt"/>
              </a:rPr>
              <a:t>14h00 – 18h00 </a:t>
            </a:r>
            <a:r>
              <a:rPr lang="pt-BR" sz="1500" b="1" dirty="0">
                <a:solidFill>
                  <a:srgbClr val="1A210D"/>
                </a:solidFill>
                <a:latin typeface="+mj-lt"/>
              </a:rPr>
              <a:t>Cinesioterapi</a:t>
            </a:r>
            <a:r>
              <a:rPr lang="pt-BR" sz="1500" dirty="0">
                <a:solidFill>
                  <a:srgbClr val="1A210D"/>
                </a:solidFill>
                <a:latin typeface="+mj-lt"/>
              </a:rPr>
              <a:t>a </a:t>
            </a:r>
            <a:r>
              <a:rPr lang="pt-BR" sz="1500" b="1" i="1" dirty="0">
                <a:solidFill>
                  <a:srgbClr val="1A210D"/>
                </a:solidFill>
                <a:latin typeface="+mj-lt"/>
              </a:rPr>
              <a:t>(</a:t>
            </a:r>
            <a:r>
              <a:rPr lang="pt-BR" sz="1500" b="1" i="1" dirty="0" err="1">
                <a:solidFill>
                  <a:srgbClr val="1A210D"/>
                </a:solidFill>
                <a:latin typeface="+mj-lt"/>
              </a:rPr>
              <a:t>téórica</a:t>
            </a:r>
            <a:r>
              <a:rPr lang="pt-BR" sz="1500" b="1" i="1" dirty="0">
                <a:solidFill>
                  <a:srgbClr val="1A210D"/>
                </a:solidFill>
                <a:latin typeface="+mj-lt"/>
              </a:rPr>
              <a:t> e prática)</a:t>
            </a:r>
            <a:r>
              <a:rPr lang="pt-BR" sz="1500" dirty="0">
                <a:solidFill>
                  <a:srgbClr val="1A210D"/>
                </a:solidFill>
                <a:latin typeface="+mj-lt"/>
              </a:rPr>
              <a:t>–</a:t>
            </a:r>
            <a:r>
              <a:rPr lang="pt-BR" sz="1500" i="1" dirty="0">
                <a:latin typeface="+mj-lt"/>
              </a:rPr>
              <a:t>M.V  Monica Veras  (</a:t>
            </a:r>
            <a:r>
              <a:rPr lang="pt-BR" sz="1500" dirty="0">
                <a:latin typeface="+mj-lt"/>
              </a:rPr>
              <a:t>Pós graduada em fisioterapia veterinária pela UMESP e Presidente da ANFIVET</a:t>
            </a:r>
            <a:r>
              <a:rPr lang="pt-BR" sz="1500" i="1" dirty="0">
                <a:latin typeface="+mj-lt"/>
              </a:rPr>
              <a:t>) </a:t>
            </a:r>
            <a:endParaRPr lang="pt-BR" sz="1500" dirty="0" smtClean="0">
              <a:solidFill>
                <a:srgbClr val="1A210D"/>
              </a:solidFill>
              <a:latin typeface="+mj-lt"/>
            </a:endParaRPr>
          </a:p>
          <a:p>
            <a:pPr algn="just"/>
            <a:r>
              <a:rPr lang="pt-BR" sz="1500" dirty="0" smtClean="0">
                <a:solidFill>
                  <a:srgbClr val="1A210D"/>
                </a:solidFill>
                <a:latin typeface="+mj-lt"/>
              </a:rPr>
              <a:t>08h00 -12h00 </a:t>
            </a:r>
            <a:r>
              <a:rPr lang="pt-BR" sz="1500" b="1" dirty="0">
                <a:latin typeface="+mj-lt"/>
              </a:rPr>
              <a:t>Eletroterapia </a:t>
            </a:r>
            <a:r>
              <a:rPr lang="pt-BR" sz="1500" b="1" i="1" dirty="0">
                <a:solidFill>
                  <a:srgbClr val="1A210D"/>
                </a:solidFill>
                <a:latin typeface="+mj-lt"/>
              </a:rPr>
              <a:t>(</a:t>
            </a:r>
            <a:r>
              <a:rPr lang="pt-BR" sz="1500" b="1" i="1" dirty="0" err="1">
                <a:solidFill>
                  <a:srgbClr val="1A210D"/>
                </a:solidFill>
                <a:latin typeface="+mj-lt"/>
              </a:rPr>
              <a:t>téórica</a:t>
            </a:r>
            <a:r>
              <a:rPr lang="pt-BR" sz="1500" b="1" i="1" dirty="0">
                <a:solidFill>
                  <a:srgbClr val="1A210D"/>
                </a:solidFill>
                <a:latin typeface="+mj-lt"/>
              </a:rPr>
              <a:t> e prática)</a:t>
            </a:r>
            <a:r>
              <a:rPr lang="pt-BR" sz="1500" dirty="0">
                <a:solidFill>
                  <a:srgbClr val="1A210D"/>
                </a:solidFill>
                <a:latin typeface="+mj-lt"/>
              </a:rPr>
              <a:t> </a:t>
            </a:r>
            <a:r>
              <a:rPr lang="pt-BR" sz="1500" i="1" dirty="0">
                <a:latin typeface="+mj-lt"/>
              </a:rPr>
              <a:t>M.V </a:t>
            </a:r>
            <a:r>
              <a:rPr lang="pt-BR" sz="1500" i="1" dirty="0" err="1">
                <a:latin typeface="+mj-lt"/>
              </a:rPr>
              <a:t>Marcella</a:t>
            </a:r>
            <a:r>
              <a:rPr lang="pt-BR" sz="1500" i="1" dirty="0">
                <a:latin typeface="+mj-lt"/>
              </a:rPr>
              <a:t> Sanchez</a:t>
            </a:r>
          </a:p>
          <a:p>
            <a:pPr lvl="0" algn="just"/>
            <a:r>
              <a:rPr lang="pt-BR" sz="1500" i="1" dirty="0">
                <a:latin typeface="+mj-lt"/>
              </a:rPr>
              <a:t>(</a:t>
            </a:r>
            <a:r>
              <a:rPr lang="pt-BR" sz="1500" dirty="0">
                <a:latin typeface="+mj-lt"/>
                <a:ea typeface="Calibri" pitchFamily="34" charset="0"/>
                <a:cs typeface="Times New Roman" pitchFamily="18" charset="0"/>
              </a:rPr>
              <a:t>Certificada em Fisioterapia pela Canine Physical Rehabilitation, Tennessee University, </a:t>
            </a:r>
            <a:r>
              <a:rPr lang="pt-BR" sz="1500" dirty="0" smtClean="0">
                <a:latin typeface="+mj-lt"/>
                <a:ea typeface="Calibri" pitchFamily="34" charset="0"/>
                <a:cs typeface="Times New Roman" pitchFamily="18" charset="0"/>
              </a:rPr>
              <a:t>EUA/ Proprietária da Reabilita Animal)</a:t>
            </a:r>
            <a:endParaRPr lang="pt-BR" sz="1500" dirty="0" smtClean="0">
              <a:solidFill>
                <a:srgbClr val="1A210D"/>
              </a:solidFill>
              <a:latin typeface="+mj-lt"/>
            </a:endParaRPr>
          </a:p>
          <a:p>
            <a:pPr algn="just"/>
            <a:r>
              <a:rPr lang="pt-BR" sz="1500" dirty="0" smtClean="0">
                <a:solidFill>
                  <a:srgbClr val="1A210D"/>
                </a:solidFill>
                <a:latin typeface="+mj-lt"/>
              </a:rPr>
              <a:t>14h00-16h00 </a:t>
            </a:r>
            <a:r>
              <a:rPr lang="pt-BR" sz="1500" b="1" dirty="0" smtClean="0">
                <a:solidFill>
                  <a:srgbClr val="1A210D"/>
                </a:solidFill>
                <a:latin typeface="+mj-lt"/>
              </a:rPr>
              <a:t>Ultrassom Terapêutico </a:t>
            </a:r>
            <a:r>
              <a:rPr lang="pt-BR" sz="1500" b="1" i="1" dirty="0" smtClean="0">
                <a:solidFill>
                  <a:srgbClr val="1A210D"/>
                </a:solidFill>
                <a:latin typeface="+mj-lt"/>
              </a:rPr>
              <a:t>(</a:t>
            </a:r>
            <a:r>
              <a:rPr lang="pt-BR" sz="1500" b="1" i="1" dirty="0" err="1" smtClean="0">
                <a:solidFill>
                  <a:srgbClr val="1A210D"/>
                </a:solidFill>
                <a:latin typeface="+mj-lt"/>
              </a:rPr>
              <a:t>téórica</a:t>
            </a:r>
            <a:r>
              <a:rPr lang="pt-BR" sz="1500" b="1" i="1" dirty="0" smtClean="0">
                <a:solidFill>
                  <a:srgbClr val="1A210D"/>
                </a:solidFill>
                <a:latin typeface="+mj-lt"/>
              </a:rPr>
              <a:t> e prática</a:t>
            </a:r>
            <a:r>
              <a:rPr lang="pt-BR" sz="1500" b="1" i="1" dirty="0" smtClean="0">
                <a:latin typeface="+mj-lt"/>
              </a:rPr>
              <a:t>)</a:t>
            </a:r>
            <a:r>
              <a:rPr lang="pt-BR" sz="1500" i="1" dirty="0" smtClean="0">
                <a:latin typeface="+mj-lt"/>
              </a:rPr>
              <a:t>M.V. </a:t>
            </a:r>
            <a:r>
              <a:rPr lang="pt-BR" sz="1500" i="1" dirty="0" err="1">
                <a:latin typeface="+mj-lt"/>
              </a:rPr>
              <a:t>Marcella</a:t>
            </a:r>
            <a:r>
              <a:rPr lang="pt-BR" sz="1500" i="1" dirty="0">
                <a:latin typeface="+mj-lt"/>
              </a:rPr>
              <a:t> Sanchez </a:t>
            </a:r>
            <a:endParaRPr lang="pt-BR" sz="1500" i="1" dirty="0" smtClean="0">
              <a:latin typeface="+mj-lt"/>
            </a:endParaRPr>
          </a:p>
          <a:p>
            <a:pPr lvl="0" algn="just"/>
            <a:r>
              <a:rPr lang="pt-BR" sz="1500" i="1" dirty="0" smtClean="0">
                <a:latin typeface="+mj-lt"/>
              </a:rPr>
              <a:t>(</a:t>
            </a:r>
            <a:r>
              <a:rPr lang="pt-BR" sz="1500" dirty="0">
                <a:latin typeface="+mj-lt"/>
                <a:ea typeface="Calibri" pitchFamily="34" charset="0"/>
                <a:cs typeface="Times New Roman" pitchFamily="18" charset="0"/>
              </a:rPr>
              <a:t>Certificada em </a:t>
            </a:r>
            <a:r>
              <a:rPr lang="pt-BR" sz="1500" dirty="0" smtClean="0">
                <a:latin typeface="+mj-lt"/>
                <a:ea typeface="Calibri" pitchFamily="34" charset="0"/>
                <a:cs typeface="Times New Roman" pitchFamily="18" charset="0"/>
              </a:rPr>
              <a:t>Fisioterapia Veterinária  pelo CCRP Tennessee </a:t>
            </a:r>
            <a:r>
              <a:rPr lang="pt-BR" sz="1500" dirty="0">
                <a:latin typeface="+mj-lt"/>
                <a:ea typeface="Calibri" pitchFamily="34" charset="0"/>
                <a:cs typeface="Times New Roman" pitchFamily="18" charset="0"/>
              </a:rPr>
              <a:t>University, </a:t>
            </a:r>
            <a:r>
              <a:rPr lang="pt-BR" sz="1500" dirty="0" smtClean="0">
                <a:latin typeface="+mj-lt"/>
                <a:ea typeface="Calibri" pitchFamily="34" charset="0"/>
                <a:cs typeface="Times New Roman" pitchFamily="18" charset="0"/>
              </a:rPr>
              <a:t>EUA)</a:t>
            </a:r>
            <a:r>
              <a:rPr lang="pt-BR" sz="1500" i="1" dirty="0" smtClean="0">
                <a:latin typeface="+mj-lt"/>
              </a:rPr>
              <a:t> </a:t>
            </a:r>
            <a:endParaRPr lang="pt-BR" sz="1500" dirty="0" smtClean="0">
              <a:latin typeface="+mj-lt"/>
            </a:endParaRPr>
          </a:p>
          <a:p>
            <a:pPr algn="just"/>
            <a:r>
              <a:rPr lang="pt-BR" sz="1500" dirty="0" smtClean="0">
                <a:solidFill>
                  <a:srgbClr val="1A210D"/>
                </a:solidFill>
                <a:latin typeface="+mj-lt"/>
              </a:rPr>
              <a:t>16h30 – 18h00 </a:t>
            </a:r>
            <a:r>
              <a:rPr lang="pt-BR" sz="1500" b="1" i="1" dirty="0" smtClean="0">
                <a:solidFill>
                  <a:srgbClr val="1A210D"/>
                </a:solidFill>
                <a:latin typeface="+mj-lt"/>
              </a:rPr>
              <a:t>– </a:t>
            </a:r>
            <a:r>
              <a:rPr lang="en-US" sz="1500" b="1" dirty="0" err="1" smtClean="0">
                <a:solidFill>
                  <a:srgbClr val="1A210D"/>
                </a:solidFill>
                <a:latin typeface="+mj-lt"/>
              </a:rPr>
              <a:t>Reabilitação</a:t>
            </a:r>
            <a:r>
              <a:rPr lang="en-US" sz="1500" b="1" dirty="0" smtClean="0">
                <a:solidFill>
                  <a:srgbClr val="1A210D"/>
                </a:solidFill>
                <a:latin typeface="+mj-lt"/>
              </a:rPr>
              <a:t> </a:t>
            </a:r>
            <a:r>
              <a:rPr lang="en-US" sz="1500" b="1" dirty="0">
                <a:solidFill>
                  <a:srgbClr val="1A210D"/>
                </a:solidFill>
                <a:latin typeface="+mj-lt"/>
              </a:rPr>
              <a:t>de </a:t>
            </a:r>
            <a:r>
              <a:rPr lang="en-US" sz="1500" b="1" dirty="0" err="1">
                <a:solidFill>
                  <a:srgbClr val="1A210D"/>
                </a:solidFill>
                <a:latin typeface="+mj-lt"/>
              </a:rPr>
              <a:t>Animais</a:t>
            </a:r>
            <a:r>
              <a:rPr lang="en-US" sz="1500" b="1" dirty="0">
                <a:solidFill>
                  <a:srgbClr val="1A210D"/>
                </a:solidFill>
                <a:latin typeface="+mj-lt"/>
              </a:rPr>
              <a:t> </a:t>
            </a:r>
            <a:r>
              <a:rPr lang="en-US" sz="1500" b="1" dirty="0" err="1">
                <a:solidFill>
                  <a:srgbClr val="1A210D"/>
                </a:solidFill>
                <a:latin typeface="+mj-lt"/>
              </a:rPr>
              <a:t>Silvestres</a:t>
            </a:r>
            <a:r>
              <a:rPr lang="en-US" sz="1500" dirty="0">
                <a:solidFill>
                  <a:srgbClr val="1A210D"/>
                </a:solidFill>
                <a:latin typeface="+mj-lt"/>
              </a:rPr>
              <a:t>–  </a:t>
            </a:r>
            <a:r>
              <a:rPr lang="en-US" sz="1500" i="1" dirty="0">
                <a:solidFill>
                  <a:srgbClr val="1A210D"/>
                </a:solidFill>
                <a:latin typeface="+mj-lt"/>
              </a:rPr>
              <a:t>M.V Marcella </a:t>
            </a:r>
            <a:r>
              <a:rPr lang="en-US" sz="1500" i="1" dirty="0" err="1">
                <a:solidFill>
                  <a:srgbClr val="1A210D"/>
                </a:solidFill>
                <a:latin typeface="+mj-lt"/>
              </a:rPr>
              <a:t>Sanches</a:t>
            </a:r>
            <a:r>
              <a:rPr lang="en-US" sz="1500" i="1" dirty="0">
                <a:solidFill>
                  <a:srgbClr val="1A210D"/>
                </a:solidFill>
                <a:latin typeface="+mj-lt"/>
              </a:rPr>
              <a:t> </a:t>
            </a:r>
            <a:r>
              <a:rPr lang="en-US" sz="1500" dirty="0" smtClean="0">
                <a:solidFill>
                  <a:srgbClr val="1A210D"/>
                </a:solidFill>
                <a:latin typeface="+mj-lt"/>
              </a:rPr>
              <a:t> </a:t>
            </a:r>
            <a:r>
              <a:rPr lang="pt-BR" sz="1500" i="1" dirty="0" smtClean="0">
                <a:latin typeface="+mj-lt"/>
              </a:rPr>
              <a:t> </a:t>
            </a:r>
            <a:endParaRPr lang="pt-BR" sz="1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3476" y="904816"/>
            <a:ext cx="68071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08h00-12h00 – </a:t>
            </a:r>
            <a:r>
              <a:rPr lang="en-US" b="1" dirty="0" err="1"/>
              <a:t>Massagem</a:t>
            </a:r>
            <a:r>
              <a:rPr lang="en-US" b="1" dirty="0"/>
              <a:t>, </a:t>
            </a:r>
            <a:r>
              <a:rPr lang="en-US" b="1" dirty="0" err="1"/>
              <a:t>técnica</a:t>
            </a:r>
            <a:r>
              <a:rPr lang="en-US" b="1" dirty="0"/>
              <a:t> de </a:t>
            </a:r>
            <a:r>
              <a:rPr lang="en-US" b="1" dirty="0" err="1"/>
              <a:t>liberação</a:t>
            </a:r>
            <a:r>
              <a:rPr lang="en-US" b="1" dirty="0"/>
              <a:t> </a:t>
            </a:r>
            <a:r>
              <a:rPr lang="en-US" b="1" dirty="0" err="1" smtClean="0"/>
              <a:t>miofacial</a:t>
            </a:r>
            <a:r>
              <a:rPr lang="en-US" b="1" dirty="0" smtClean="0"/>
              <a:t>  </a:t>
            </a:r>
            <a:r>
              <a:rPr lang="en-US" b="1" dirty="0"/>
              <a:t>e </a:t>
            </a:r>
            <a:r>
              <a:rPr lang="en-US" b="1" dirty="0" err="1"/>
              <a:t>alongamento</a:t>
            </a:r>
            <a:r>
              <a:rPr lang="en-US" dirty="0"/>
              <a:t> – Miriam </a:t>
            </a:r>
            <a:r>
              <a:rPr lang="en-US" dirty="0" err="1" smtClean="0"/>
              <a:t>Caramico</a:t>
            </a:r>
            <a:r>
              <a:rPr lang="en-US" dirty="0" smtClean="0"/>
              <a:t> (</a:t>
            </a:r>
            <a:r>
              <a:rPr lang="en-US" dirty="0" err="1" smtClean="0"/>
              <a:t>Pós-graduado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Fsioterapia</a:t>
            </a:r>
            <a:r>
              <a:rPr lang="en-US" dirty="0" smtClean="0"/>
              <a:t> </a:t>
            </a:r>
            <a:r>
              <a:rPr lang="en-US" dirty="0" err="1" smtClean="0"/>
              <a:t>Veterinária</a:t>
            </a:r>
            <a:r>
              <a:rPr lang="en-US" dirty="0" smtClean="0"/>
              <a:t> )</a:t>
            </a:r>
            <a:endParaRPr lang="pt-BR" dirty="0"/>
          </a:p>
          <a:p>
            <a:pPr algn="just"/>
            <a:r>
              <a:rPr lang="en-US" dirty="0"/>
              <a:t>14h00 </a:t>
            </a:r>
            <a:r>
              <a:rPr lang="en-US" dirty="0" smtClean="0"/>
              <a:t>–16h00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b="1" dirty="0" err="1"/>
              <a:t>Termoterapia</a:t>
            </a:r>
            <a:r>
              <a:rPr lang="en-US" b="1" dirty="0"/>
              <a:t> </a:t>
            </a:r>
            <a:r>
              <a:rPr lang="en-US" dirty="0" smtClean="0"/>
              <a:t>– Miriam </a:t>
            </a:r>
            <a:r>
              <a:rPr lang="en-US" dirty="0" err="1" smtClean="0"/>
              <a:t>Caramico</a:t>
            </a:r>
            <a:r>
              <a:rPr lang="en-US" dirty="0" smtClean="0"/>
              <a:t> (CCRP- University of Tennessee)</a:t>
            </a:r>
            <a:endParaRPr lang="pt-BR" dirty="0" smtClean="0">
              <a:solidFill>
                <a:srgbClr val="1A210D"/>
              </a:solidFill>
            </a:endParaRPr>
          </a:p>
          <a:p>
            <a:pPr algn="just"/>
            <a:r>
              <a:rPr lang="pt-BR" dirty="0" smtClean="0">
                <a:solidFill>
                  <a:srgbClr val="1A210D"/>
                </a:solidFill>
              </a:rPr>
              <a:t>16h00- </a:t>
            </a:r>
            <a:r>
              <a:rPr lang="pt-BR" dirty="0">
                <a:solidFill>
                  <a:srgbClr val="1A210D"/>
                </a:solidFill>
              </a:rPr>
              <a:t>18h00 – </a:t>
            </a:r>
            <a:r>
              <a:rPr lang="pt-BR" b="1" dirty="0" err="1">
                <a:solidFill>
                  <a:srgbClr val="1A210D"/>
                </a:solidFill>
              </a:rPr>
              <a:t>Laserterapia</a:t>
            </a:r>
            <a:r>
              <a:rPr lang="pt-BR" b="1" dirty="0">
                <a:solidFill>
                  <a:srgbClr val="1A210D"/>
                </a:solidFill>
              </a:rPr>
              <a:t> </a:t>
            </a:r>
            <a:r>
              <a:rPr lang="pt-BR" b="1" i="1" dirty="0">
                <a:solidFill>
                  <a:srgbClr val="1A210D"/>
                </a:solidFill>
              </a:rPr>
              <a:t>(</a:t>
            </a:r>
            <a:r>
              <a:rPr lang="pt-BR" b="1" i="1" dirty="0" err="1">
                <a:solidFill>
                  <a:srgbClr val="1A210D"/>
                </a:solidFill>
              </a:rPr>
              <a:t>téórica</a:t>
            </a:r>
            <a:r>
              <a:rPr lang="pt-BR" b="1" i="1" dirty="0">
                <a:solidFill>
                  <a:srgbClr val="1A210D"/>
                </a:solidFill>
              </a:rPr>
              <a:t> e prática)</a:t>
            </a:r>
            <a:r>
              <a:rPr lang="pt-BR" dirty="0">
                <a:solidFill>
                  <a:srgbClr val="1A210D"/>
                </a:solidFill>
              </a:rPr>
              <a:t>–  </a:t>
            </a:r>
            <a:r>
              <a:rPr lang="pt-BR" i="1" dirty="0">
                <a:solidFill>
                  <a:srgbClr val="1A210D"/>
                </a:solidFill>
              </a:rPr>
              <a:t>M.V Ricardo S. Lopes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Proprietário</a:t>
            </a:r>
            <a:r>
              <a:rPr lang="en-US" dirty="0" smtClean="0"/>
              <a:t> e </a:t>
            </a:r>
            <a:r>
              <a:rPr lang="en-US" dirty="0" err="1" smtClean="0"/>
              <a:t>Diretor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 da </a:t>
            </a:r>
            <a:r>
              <a:rPr lang="en-US" dirty="0" err="1" smtClean="0"/>
              <a:t>Fisio</a:t>
            </a:r>
            <a:r>
              <a:rPr lang="en-US" dirty="0" smtClean="0"/>
              <a:t> </a:t>
            </a:r>
            <a:r>
              <a:rPr lang="en-US" dirty="0"/>
              <a:t>Care Pet e </a:t>
            </a:r>
            <a:r>
              <a:rPr lang="en-US" dirty="0" err="1"/>
              <a:t>Rede</a:t>
            </a:r>
            <a:r>
              <a:rPr lang="en-US" dirty="0"/>
              <a:t> Pet </a:t>
            </a:r>
            <a:r>
              <a:rPr lang="en-US" dirty="0" err="1"/>
              <a:t>Fisio</a:t>
            </a:r>
            <a:r>
              <a:rPr lang="en-US" dirty="0"/>
              <a:t>)</a:t>
            </a:r>
            <a:endParaRPr lang="pt-BR" dirty="0"/>
          </a:p>
          <a:p>
            <a:pPr algn="just"/>
            <a:r>
              <a:rPr lang="en-US" dirty="0" smtClean="0">
                <a:solidFill>
                  <a:srgbClr val="1A210D"/>
                </a:solidFill>
              </a:rPr>
              <a:t>08h00-18:00 </a:t>
            </a:r>
            <a:r>
              <a:rPr lang="en-US" b="1" dirty="0" err="1">
                <a:solidFill>
                  <a:srgbClr val="1A210D"/>
                </a:solidFill>
              </a:rPr>
              <a:t>Magnetoterapia</a:t>
            </a:r>
            <a:r>
              <a:rPr lang="en-US" b="1" dirty="0">
                <a:solidFill>
                  <a:srgbClr val="1A210D"/>
                </a:solidFill>
              </a:rPr>
              <a:t>,  </a:t>
            </a:r>
            <a:r>
              <a:rPr lang="en-US" b="1" dirty="0" err="1">
                <a:solidFill>
                  <a:srgbClr val="1A210D"/>
                </a:solidFill>
              </a:rPr>
              <a:t>infrassom</a:t>
            </a:r>
            <a:r>
              <a:rPr lang="en-US" b="1" dirty="0">
                <a:solidFill>
                  <a:srgbClr val="1A210D"/>
                </a:solidFill>
              </a:rPr>
              <a:t> </a:t>
            </a:r>
            <a:r>
              <a:rPr lang="en-US" b="1" dirty="0" smtClean="0">
                <a:solidFill>
                  <a:srgbClr val="1A210D"/>
                </a:solidFill>
              </a:rPr>
              <a:t>, </a:t>
            </a:r>
            <a:r>
              <a:rPr lang="en-US" b="1" dirty="0" err="1" smtClean="0">
                <a:solidFill>
                  <a:srgbClr val="1A210D"/>
                </a:solidFill>
              </a:rPr>
              <a:t>tecaterapia</a:t>
            </a:r>
            <a:r>
              <a:rPr lang="en-US" b="1" dirty="0" smtClean="0">
                <a:solidFill>
                  <a:srgbClr val="1A210D"/>
                </a:solidFill>
              </a:rPr>
              <a:t> e </a:t>
            </a:r>
            <a:r>
              <a:rPr lang="en-US" b="1" dirty="0" err="1">
                <a:solidFill>
                  <a:srgbClr val="1A210D"/>
                </a:solidFill>
              </a:rPr>
              <a:t>fototerapia</a:t>
            </a:r>
            <a:r>
              <a:rPr lang="en-US" b="1" dirty="0">
                <a:solidFill>
                  <a:srgbClr val="1A210D"/>
                </a:solidFill>
              </a:rPr>
              <a:t> </a:t>
            </a:r>
            <a:r>
              <a:rPr lang="pt-BR" b="1" i="1" dirty="0">
                <a:solidFill>
                  <a:srgbClr val="1A210D"/>
                </a:solidFill>
              </a:rPr>
              <a:t>(</a:t>
            </a:r>
            <a:r>
              <a:rPr lang="pt-BR" b="1" i="1" dirty="0" err="1">
                <a:solidFill>
                  <a:srgbClr val="1A210D"/>
                </a:solidFill>
              </a:rPr>
              <a:t>téórica</a:t>
            </a:r>
            <a:r>
              <a:rPr lang="pt-BR" b="1" i="1" dirty="0">
                <a:solidFill>
                  <a:srgbClr val="1A210D"/>
                </a:solidFill>
              </a:rPr>
              <a:t> e prática)</a:t>
            </a:r>
            <a:r>
              <a:rPr lang="pt-BR" b="1" dirty="0">
                <a:solidFill>
                  <a:srgbClr val="1A210D"/>
                </a:solidFill>
              </a:rPr>
              <a:t>–  </a:t>
            </a:r>
            <a:r>
              <a:rPr lang="pt-BR" i="1" dirty="0">
                <a:solidFill>
                  <a:srgbClr val="1A210D"/>
                </a:solidFill>
              </a:rPr>
              <a:t>M.V </a:t>
            </a:r>
            <a:r>
              <a:rPr lang="en-US" dirty="0">
                <a:solidFill>
                  <a:srgbClr val="1A210D"/>
                </a:solidFill>
              </a:rPr>
              <a:t> </a:t>
            </a:r>
            <a:r>
              <a:rPr lang="en-US" i="1" dirty="0">
                <a:solidFill>
                  <a:srgbClr val="1A210D"/>
                </a:solidFill>
              </a:rPr>
              <a:t>Stella H. Sakata  </a:t>
            </a:r>
            <a:r>
              <a:rPr lang="en-US" i="1" dirty="0"/>
              <a:t>(</a:t>
            </a:r>
            <a:r>
              <a:rPr lang="pt-BR" dirty="0"/>
              <a:t>Especialista em Terapia Física - CEMV - Buenos </a:t>
            </a:r>
            <a:r>
              <a:rPr lang="pt-BR" dirty="0" smtClean="0"/>
              <a:t>Aires</a:t>
            </a:r>
            <a:r>
              <a:rPr lang="en-US" i="1" dirty="0" smtClean="0"/>
              <a:t>)</a:t>
            </a:r>
            <a:endParaRPr lang="pt-BR" i="1" dirty="0">
              <a:solidFill>
                <a:srgbClr val="1A210D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27384" y="35496"/>
            <a:ext cx="6858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solidFill>
                  <a:schemeClr val="bg1"/>
                </a:solidFill>
              </a:rPr>
              <a:t>Módulo </a:t>
            </a:r>
            <a:r>
              <a:rPr lang="pt-BR" sz="2400" b="1" i="1" u="sng" dirty="0" smtClean="0">
                <a:solidFill>
                  <a:schemeClr val="bg1"/>
                </a:solidFill>
              </a:rPr>
              <a:t>4- Principais Modalidades da Fisioterapia- I </a:t>
            </a:r>
            <a:r>
              <a:rPr lang="pt-BR" sz="2400" b="1" i="1" u="sng" dirty="0" err="1" smtClean="0">
                <a:solidFill>
                  <a:schemeClr val="bg1"/>
                </a:solidFill>
              </a:rPr>
              <a:t>I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27384" y="530260"/>
            <a:ext cx="311418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</a:t>
            </a:r>
            <a:r>
              <a:rPr lang="pt-BR" b="1" u="sng" dirty="0" smtClean="0"/>
              <a:t>28 e 29 de Outubro 2017</a:t>
            </a:r>
            <a:endParaRPr lang="pt-BR" b="1" u="sng" dirty="0"/>
          </a:p>
        </p:txBody>
      </p:sp>
      <p:sp>
        <p:nvSpPr>
          <p:cNvPr id="8" name="CaixaDeTexto 7"/>
          <p:cNvSpPr txBox="1"/>
          <p:nvPr/>
        </p:nvSpPr>
        <p:spPr>
          <a:xfrm>
            <a:off x="-27384" y="3818235"/>
            <a:ext cx="6858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solidFill>
                  <a:schemeClr val="bg1"/>
                </a:solidFill>
              </a:rPr>
              <a:t>Módulo </a:t>
            </a:r>
            <a:r>
              <a:rPr lang="pt-BR" sz="2400" b="1" i="1" u="sng" dirty="0" smtClean="0">
                <a:solidFill>
                  <a:schemeClr val="bg1"/>
                </a:solidFill>
              </a:rPr>
              <a:t>5- </a:t>
            </a:r>
            <a:r>
              <a:rPr lang="pt-BR" sz="2400" b="1" i="1" u="sng" dirty="0">
                <a:solidFill>
                  <a:schemeClr val="bg1"/>
                </a:solidFill>
              </a:rPr>
              <a:t>Modalidades Avançadas da </a:t>
            </a:r>
            <a:r>
              <a:rPr lang="pt-BR" sz="2400" b="1" i="1" u="sng" dirty="0" smtClean="0">
                <a:solidFill>
                  <a:schemeClr val="bg1"/>
                </a:solidFill>
              </a:rPr>
              <a:t>Reabilitação, </a:t>
            </a:r>
            <a:r>
              <a:rPr lang="pt-BR" sz="2400" b="1" i="1" u="sng" dirty="0" err="1">
                <a:solidFill>
                  <a:schemeClr val="bg1"/>
                </a:solidFill>
              </a:rPr>
              <a:t>Quiropraxia</a:t>
            </a:r>
            <a:r>
              <a:rPr lang="pt-BR" sz="2400" b="1" i="1" u="sng" dirty="0">
                <a:solidFill>
                  <a:schemeClr val="bg1"/>
                </a:solidFill>
              </a:rPr>
              <a:t> </a:t>
            </a:r>
            <a:r>
              <a:rPr lang="pt-BR" sz="2400" b="1" i="1" u="sng" dirty="0" smtClean="0">
                <a:solidFill>
                  <a:schemeClr val="bg1"/>
                </a:solidFill>
              </a:rPr>
              <a:t>e Acupuntura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27384" y="5081280"/>
            <a:ext cx="683645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08h00-12h00 – </a:t>
            </a:r>
            <a:r>
              <a:rPr lang="en-US" b="1" dirty="0" err="1" smtClean="0"/>
              <a:t>ShockWave</a:t>
            </a:r>
            <a:r>
              <a:rPr lang="en-US" b="1" dirty="0" smtClean="0"/>
              <a:t> </a:t>
            </a:r>
            <a:r>
              <a:rPr lang="pt-BR" b="1" i="1" dirty="0">
                <a:solidFill>
                  <a:srgbClr val="1A210D"/>
                </a:solidFill>
              </a:rPr>
              <a:t>(</a:t>
            </a:r>
            <a:r>
              <a:rPr lang="pt-BR" b="1" i="1" dirty="0" err="1">
                <a:solidFill>
                  <a:srgbClr val="1A210D"/>
                </a:solidFill>
              </a:rPr>
              <a:t>téórica</a:t>
            </a:r>
            <a:r>
              <a:rPr lang="pt-BR" b="1" i="1" dirty="0">
                <a:solidFill>
                  <a:srgbClr val="1A210D"/>
                </a:solidFill>
              </a:rPr>
              <a:t> e prática)</a:t>
            </a:r>
            <a:r>
              <a:rPr lang="pt-BR" dirty="0">
                <a:solidFill>
                  <a:srgbClr val="1A210D"/>
                </a:solidFill>
              </a:rPr>
              <a:t>– </a:t>
            </a:r>
            <a:r>
              <a:rPr lang="pt-BR" dirty="0" smtClean="0">
                <a:solidFill>
                  <a:srgbClr val="1A210D"/>
                </a:solidFill>
              </a:rPr>
              <a:t>M.V. Esp. </a:t>
            </a:r>
            <a:r>
              <a:rPr lang="pt-BR" dirty="0" smtClean="0"/>
              <a:t>Manuela Marques (FISIOVET Brasília / CCRP – </a:t>
            </a:r>
            <a:r>
              <a:rPr lang="pt-BR" dirty="0" err="1" smtClean="0"/>
              <a:t>University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Tennessee)</a:t>
            </a:r>
            <a:endParaRPr lang="pt-BR" dirty="0"/>
          </a:p>
          <a:p>
            <a:r>
              <a:rPr lang="en-US" dirty="0"/>
              <a:t>14:00 – 18:00 </a:t>
            </a:r>
            <a:r>
              <a:rPr lang="en-US" b="1" dirty="0" err="1" smtClean="0"/>
              <a:t>Kinesio</a:t>
            </a:r>
            <a:r>
              <a:rPr lang="en-US" b="1" dirty="0" smtClean="0"/>
              <a:t> Taping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pequenos</a:t>
            </a:r>
            <a:r>
              <a:rPr lang="en-US" b="1" dirty="0" smtClean="0"/>
              <a:t> </a:t>
            </a:r>
            <a:r>
              <a:rPr lang="en-US" b="1" dirty="0" err="1" smtClean="0"/>
              <a:t>animais</a:t>
            </a:r>
            <a:r>
              <a:rPr lang="en-US" b="1" dirty="0" smtClean="0"/>
              <a:t> </a:t>
            </a:r>
            <a:r>
              <a:rPr lang="en-US" dirty="0" smtClean="0"/>
              <a:t>– Prof. Dr. Luiz </a:t>
            </a:r>
            <a:r>
              <a:rPr lang="en-US" dirty="0"/>
              <a:t>Henrique </a:t>
            </a:r>
            <a:r>
              <a:rPr lang="en-US" dirty="0" err="1" smtClean="0"/>
              <a:t>Mattos</a:t>
            </a:r>
            <a:r>
              <a:rPr lang="en-US" dirty="0" smtClean="0"/>
              <a:t>  (</a:t>
            </a:r>
            <a:r>
              <a:rPr lang="en-US" sz="1600" dirty="0" err="1" smtClean="0"/>
              <a:t>Veterinário</a:t>
            </a:r>
            <a:r>
              <a:rPr lang="en-US" sz="1600" dirty="0" smtClean="0"/>
              <a:t> </a:t>
            </a:r>
            <a:r>
              <a:rPr lang="en-US" sz="1600" dirty="0"/>
              <a:t>pela </a:t>
            </a:r>
            <a:r>
              <a:rPr lang="en-US" sz="1600" dirty="0" err="1"/>
              <a:t>Universidade</a:t>
            </a:r>
            <a:r>
              <a:rPr lang="en-US" sz="1600" dirty="0"/>
              <a:t> </a:t>
            </a:r>
            <a:r>
              <a:rPr lang="en-US" sz="1600" dirty="0" err="1"/>
              <a:t>Estadual</a:t>
            </a:r>
            <a:r>
              <a:rPr lang="en-US" sz="1600" dirty="0"/>
              <a:t> </a:t>
            </a:r>
            <a:r>
              <a:rPr lang="en-US" sz="1600" dirty="0" err="1"/>
              <a:t>Paulista</a:t>
            </a:r>
            <a:r>
              <a:rPr lang="en-US" sz="1600" dirty="0"/>
              <a:t> – </a:t>
            </a:r>
            <a:r>
              <a:rPr lang="en-US" sz="1600" dirty="0" err="1"/>
              <a:t>Botucatu</a:t>
            </a:r>
            <a:r>
              <a:rPr lang="en-US" sz="1600" dirty="0"/>
              <a:t>/SP /  </a:t>
            </a:r>
            <a:r>
              <a:rPr lang="en-US" sz="1600" dirty="0" err="1"/>
              <a:t>Doutorando</a:t>
            </a:r>
            <a:r>
              <a:rPr lang="en-US" sz="1600" dirty="0"/>
              <a:t> pela UNIVERSIDADE DE LONDRES.</a:t>
            </a:r>
          </a:p>
          <a:p>
            <a:r>
              <a:rPr lang="en-US" sz="1600" dirty="0"/>
              <a:t>- </a:t>
            </a:r>
            <a:r>
              <a:rPr lang="en-US" sz="1600" dirty="0" err="1"/>
              <a:t>Formado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KTE1, KTE2 e KTE3 pela </a:t>
            </a:r>
            <a:r>
              <a:rPr lang="en-US" sz="1600" dirty="0" err="1"/>
              <a:t>Kinesio</a:t>
            </a:r>
            <a:r>
              <a:rPr lang="en-US" sz="1600" dirty="0"/>
              <a:t> Taping Equine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equinos</a:t>
            </a:r>
            <a:r>
              <a:rPr lang="en-US" sz="1600" dirty="0"/>
              <a:t>. / -</a:t>
            </a:r>
            <a:r>
              <a:rPr lang="en-US" sz="1600" dirty="0" err="1"/>
              <a:t>Primeiro</a:t>
            </a:r>
            <a:r>
              <a:rPr lang="en-US" sz="1600" dirty="0"/>
              <a:t> </a:t>
            </a:r>
            <a:r>
              <a:rPr lang="en-US" sz="1600" dirty="0" err="1"/>
              <a:t>Profissional</a:t>
            </a:r>
            <a:r>
              <a:rPr lang="en-US" sz="1600" dirty="0"/>
              <a:t> </a:t>
            </a:r>
            <a:r>
              <a:rPr lang="en-US" sz="1600" dirty="0" err="1"/>
              <a:t>Brasileiro</a:t>
            </a:r>
            <a:r>
              <a:rPr lang="en-US" sz="1600" dirty="0"/>
              <a:t> </a:t>
            </a:r>
            <a:r>
              <a:rPr lang="en-US" sz="1600" dirty="0" err="1"/>
              <a:t>Certificado</a:t>
            </a:r>
            <a:r>
              <a:rPr lang="en-US" sz="1600" dirty="0"/>
              <a:t> CKTPE </a:t>
            </a:r>
            <a:r>
              <a:rPr lang="en-US" sz="1600" dirty="0" err="1"/>
              <a:t>pelaKinesio</a:t>
            </a:r>
            <a:r>
              <a:rPr lang="en-US" sz="1600" dirty="0"/>
              <a:t> Taping Association International. </a:t>
            </a:r>
            <a:r>
              <a:rPr lang="en-US" sz="1600" dirty="0" err="1"/>
              <a:t>Instrutor</a:t>
            </a:r>
            <a:r>
              <a:rPr lang="en-US" sz="1600" dirty="0"/>
              <a:t> </a:t>
            </a:r>
            <a:r>
              <a:rPr lang="en-US" sz="1600" dirty="0" err="1"/>
              <a:t>Oficial</a:t>
            </a:r>
            <a:r>
              <a:rPr lang="en-US" sz="1600" dirty="0"/>
              <a:t> do </a:t>
            </a:r>
            <a:r>
              <a:rPr lang="en-US" sz="1600" dirty="0" err="1"/>
              <a:t>Método</a:t>
            </a:r>
            <a:r>
              <a:rPr lang="en-US" sz="1600" dirty="0"/>
              <a:t> </a:t>
            </a:r>
            <a:r>
              <a:rPr lang="en-US" sz="1600" dirty="0" err="1"/>
              <a:t>Kinesio</a:t>
            </a:r>
            <a:r>
              <a:rPr lang="en-US" sz="1600" dirty="0"/>
              <a:t> Taping Equine – </a:t>
            </a:r>
            <a:r>
              <a:rPr lang="en-US" sz="1600" dirty="0" err="1"/>
              <a:t>Kinesio</a:t>
            </a:r>
            <a:r>
              <a:rPr lang="en-US" sz="1600" dirty="0"/>
              <a:t> Taping Association </a:t>
            </a:r>
            <a:r>
              <a:rPr lang="en-US" sz="1600" dirty="0" err="1" smtClean="0"/>
              <a:t>Internation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dirty="0" smtClean="0"/>
              <a:t>08h00-12h00 </a:t>
            </a:r>
            <a:r>
              <a:rPr lang="en-US" dirty="0"/>
              <a:t>– </a:t>
            </a:r>
            <a:r>
              <a:rPr lang="en-US" b="1" dirty="0" err="1"/>
              <a:t>Orteses</a:t>
            </a:r>
            <a:r>
              <a:rPr lang="en-US" b="1" dirty="0"/>
              <a:t> e </a:t>
            </a:r>
            <a:r>
              <a:rPr lang="en-US" b="1" dirty="0" err="1"/>
              <a:t>Proteses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Fisiatria</a:t>
            </a:r>
            <a:r>
              <a:rPr lang="en-US" b="1" dirty="0"/>
              <a:t> </a:t>
            </a:r>
            <a:r>
              <a:rPr lang="en-US" b="1" dirty="0" err="1"/>
              <a:t>Veterinária</a:t>
            </a:r>
            <a:r>
              <a:rPr lang="en-US" b="1" dirty="0"/>
              <a:t> </a:t>
            </a:r>
            <a:r>
              <a:rPr lang="en-US" dirty="0" smtClean="0"/>
              <a:t>– M.V. Esp. Monica </a:t>
            </a:r>
            <a:r>
              <a:rPr lang="en-US" dirty="0" err="1" smtClean="0"/>
              <a:t>Veras</a:t>
            </a:r>
            <a:r>
              <a:rPr lang="en-US" dirty="0" smtClean="0"/>
              <a:t> (</a:t>
            </a:r>
            <a:r>
              <a:rPr lang="en-US" dirty="0" err="1" smtClean="0"/>
              <a:t>Presidente</a:t>
            </a:r>
            <a:r>
              <a:rPr lang="en-US" dirty="0" smtClean="0"/>
              <a:t> da ANFIVET / </a:t>
            </a:r>
            <a:r>
              <a:rPr lang="en-US" dirty="0" err="1" smtClean="0"/>
              <a:t>Diretora</a:t>
            </a:r>
            <a:r>
              <a:rPr lang="en-US" dirty="0" smtClean="0"/>
              <a:t> da </a:t>
            </a:r>
            <a:r>
              <a:rPr lang="en-US" dirty="0" err="1" smtClean="0"/>
              <a:t>OrthoPETS</a:t>
            </a:r>
            <a:r>
              <a:rPr lang="en-US" dirty="0" smtClean="0"/>
              <a:t> Brazil)</a:t>
            </a:r>
            <a:endParaRPr lang="pt-BR" dirty="0"/>
          </a:p>
          <a:p>
            <a:r>
              <a:rPr lang="en-US" dirty="0"/>
              <a:t>14:00-16:00 – </a:t>
            </a:r>
            <a:r>
              <a:rPr lang="en-US" b="1" dirty="0" err="1"/>
              <a:t>Associação</a:t>
            </a:r>
            <a:r>
              <a:rPr lang="en-US" b="1" dirty="0"/>
              <a:t> da </a:t>
            </a:r>
            <a:r>
              <a:rPr lang="en-US" b="1" dirty="0" err="1"/>
              <a:t>quiropraxia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reabilitação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16:30-18:00 </a:t>
            </a:r>
            <a:r>
              <a:rPr lang="en-US" b="1" dirty="0" err="1"/>
              <a:t>Associação</a:t>
            </a:r>
            <a:r>
              <a:rPr lang="en-US" b="1" dirty="0"/>
              <a:t> da </a:t>
            </a:r>
            <a:r>
              <a:rPr lang="en-US" b="1" dirty="0" err="1"/>
              <a:t>acupuntura</a:t>
            </a:r>
            <a:r>
              <a:rPr lang="en-US" b="1" dirty="0"/>
              <a:t> 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reabilitação</a:t>
            </a:r>
            <a:r>
              <a:rPr lang="en-US" b="1" dirty="0"/>
              <a:t> </a:t>
            </a:r>
            <a:r>
              <a:rPr lang="en-US" b="1" dirty="0" smtClean="0"/>
              <a:t>–</a:t>
            </a:r>
            <a:r>
              <a:rPr lang="en-US" dirty="0" smtClean="0"/>
              <a:t> M.V. Esp. Larissa </a:t>
            </a:r>
            <a:r>
              <a:rPr lang="en-US" dirty="0" err="1" smtClean="0"/>
              <a:t>Toyofuku</a:t>
            </a:r>
            <a:r>
              <a:rPr lang="en-US" dirty="0" smtClean="0"/>
              <a:t> (</a:t>
            </a:r>
            <a:r>
              <a:rPr lang="en-US" dirty="0" err="1" smtClean="0"/>
              <a:t>Fisio</a:t>
            </a:r>
            <a:r>
              <a:rPr lang="en-US" dirty="0" smtClean="0"/>
              <a:t> Care Pet e </a:t>
            </a:r>
            <a:r>
              <a:rPr lang="en-US" dirty="0" err="1" smtClean="0"/>
              <a:t>Rede</a:t>
            </a:r>
            <a:r>
              <a:rPr lang="en-US" dirty="0" smtClean="0"/>
              <a:t> Pet </a:t>
            </a:r>
            <a:r>
              <a:rPr lang="en-US" dirty="0" err="1" smtClean="0"/>
              <a:t>Fisio</a:t>
            </a:r>
            <a:r>
              <a:rPr lang="en-US" dirty="0" smtClean="0"/>
              <a:t>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27384" y="4649232"/>
            <a:ext cx="331654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</a:t>
            </a:r>
            <a:r>
              <a:rPr lang="pt-BR" b="1" u="sng" dirty="0" smtClean="0"/>
              <a:t>18 e 19 de Novembro 2017</a:t>
            </a:r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24807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5496"/>
            <a:ext cx="6858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i="1" u="sng" dirty="0">
                <a:solidFill>
                  <a:schemeClr val="bg1"/>
                </a:solidFill>
              </a:rPr>
              <a:t>Módulo </a:t>
            </a:r>
            <a:r>
              <a:rPr lang="pt-BR" sz="2400" b="1" i="1" u="sng" dirty="0" smtClean="0">
                <a:solidFill>
                  <a:schemeClr val="bg1"/>
                </a:solidFill>
              </a:rPr>
              <a:t>6- </a:t>
            </a:r>
            <a:r>
              <a:rPr lang="pt-BR" sz="2400" b="1" i="1" u="sng" dirty="0">
                <a:solidFill>
                  <a:schemeClr val="bg1"/>
                </a:solidFill>
              </a:rPr>
              <a:t>Reabilitação Neurológica – Parte I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539552"/>
            <a:ext cx="328077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</a:t>
            </a:r>
            <a:r>
              <a:rPr lang="pt-BR" b="1" u="sng" dirty="0" smtClean="0"/>
              <a:t>02 e 03 de Dezembro 2017</a:t>
            </a:r>
            <a:endParaRPr lang="pt-BR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971600"/>
            <a:ext cx="68580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08h00 – 12h00 - </a:t>
            </a:r>
            <a:r>
              <a:rPr lang="pt-BR" sz="1500" b="1" i="1" dirty="0"/>
              <a:t>Afecções da Coluna Vertebral (Parte I) –  DDIV, Espondilose, </a:t>
            </a:r>
            <a:r>
              <a:rPr lang="pt-BR" sz="1500" b="1" i="1" dirty="0" err="1"/>
              <a:t>Sub-luxação</a:t>
            </a:r>
            <a:r>
              <a:rPr lang="pt-BR" sz="1500" b="1" i="1" dirty="0"/>
              <a:t> </a:t>
            </a:r>
            <a:r>
              <a:rPr lang="pt-BR" sz="1500" i="1" dirty="0"/>
              <a:t> </a:t>
            </a:r>
            <a:r>
              <a:rPr lang="pt-BR" sz="1500" b="1" i="1" dirty="0" err="1"/>
              <a:t>Atlanto</a:t>
            </a:r>
            <a:r>
              <a:rPr lang="pt-BR" sz="1500" b="1" i="1" dirty="0"/>
              <a:t> Axial, Síndrome de </a:t>
            </a:r>
            <a:r>
              <a:rPr lang="pt-BR" sz="1500" b="1" i="1" dirty="0" err="1"/>
              <a:t>Woobler</a:t>
            </a:r>
            <a:r>
              <a:rPr lang="pt-BR" sz="1500" b="1" i="1" dirty="0"/>
              <a:t> e Luxação/Fratura Vertebral </a:t>
            </a:r>
            <a:r>
              <a:rPr lang="pt-BR" sz="1500" i="1" dirty="0"/>
              <a:t>– </a:t>
            </a:r>
            <a:r>
              <a:rPr lang="pt-BR" sz="1500" i="1" dirty="0" smtClean="0"/>
              <a:t>Prof. </a:t>
            </a:r>
            <a:r>
              <a:rPr lang="pt-BR" sz="1500" i="1" dirty="0" err="1" smtClean="0"/>
              <a:t>Ms</a:t>
            </a:r>
            <a:r>
              <a:rPr lang="pt-BR" sz="1500" i="1" dirty="0" smtClean="0"/>
              <a:t>.  Paulo  Vinicius Marinho (Doutorando do LOTC / FMVZ-USP)</a:t>
            </a:r>
          </a:p>
          <a:p>
            <a:pPr algn="just"/>
            <a:r>
              <a:rPr lang="pt-BR" sz="1500" dirty="0" smtClean="0"/>
              <a:t>14h00 </a:t>
            </a:r>
            <a:r>
              <a:rPr lang="pt-BR" sz="1500" dirty="0"/>
              <a:t>– 18h00 </a:t>
            </a:r>
            <a:r>
              <a:rPr lang="pt-BR" sz="1500" b="1" dirty="0"/>
              <a:t>– </a:t>
            </a:r>
            <a:r>
              <a:rPr lang="pt-BR" sz="1500" b="1" i="1" dirty="0"/>
              <a:t>Afecções da Coluna Vertebral  (Parte II)– Embolia Fibrocartilaginosa, Meningite, </a:t>
            </a:r>
            <a:r>
              <a:rPr lang="pt-BR" sz="1500" b="1" i="1" dirty="0" err="1"/>
              <a:t>Mielopatia</a:t>
            </a:r>
            <a:r>
              <a:rPr lang="pt-BR" sz="1500" b="1" i="1" dirty="0"/>
              <a:t> Degenerativa, Tumores Medulares e Síndrome da Cauda Equina</a:t>
            </a:r>
            <a:r>
              <a:rPr lang="pt-BR" sz="1500" i="1" dirty="0"/>
              <a:t>) </a:t>
            </a:r>
            <a:r>
              <a:rPr lang="pt-BR" sz="1500" i="1" dirty="0" smtClean="0"/>
              <a:t> </a:t>
            </a:r>
          </a:p>
          <a:p>
            <a:r>
              <a:rPr lang="pt-BR" sz="1500" dirty="0" smtClean="0"/>
              <a:t>08h00 </a:t>
            </a:r>
            <a:r>
              <a:rPr lang="pt-BR" sz="1500" dirty="0"/>
              <a:t>– 16h00 – </a:t>
            </a:r>
            <a:r>
              <a:rPr lang="pt-BR" sz="1500" b="1" dirty="0"/>
              <a:t>Princípios da Reabilitação Neurológica – Teórica e Prática (DISCUSSAO DE CASOS E PROTOCOLOS FISIO CARE PET</a:t>
            </a:r>
            <a:r>
              <a:rPr lang="pt-BR" sz="1500" i="1" dirty="0"/>
              <a:t>) – M.V. Ricardo </a:t>
            </a:r>
            <a:r>
              <a:rPr lang="pt-BR" sz="1500" i="1" dirty="0" err="1"/>
              <a:t>S.Lopes</a:t>
            </a:r>
            <a:r>
              <a:rPr lang="pt-BR" sz="1500" i="1" dirty="0"/>
              <a:t> </a:t>
            </a:r>
            <a:r>
              <a:rPr lang="en-US" sz="1500" dirty="0"/>
              <a:t>(</a:t>
            </a:r>
            <a:r>
              <a:rPr lang="en-US" sz="1500" dirty="0" err="1"/>
              <a:t>Fisio</a:t>
            </a:r>
            <a:r>
              <a:rPr lang="en-US" sz="1500" dirty="0"/>
              <a:t> Care Pet e </a:t>
            </a:r>
            <a:r>
              <a:rPr lang="en-US" sz="1500" dirty="0" err="1"/>
              <a:t>Rede</a:t>
            </a:r>
            <a:r>
              <a:rPr lang="en-US" sz="1500" dirty="0"/>
              <a:t> Pet </a:t>
            </a:r>
            <a:r>
              <a:rPr lang="en-US" sz="1500" dirty="0" err="1"/>
              <a:t>Fisio</a:t>
            </a:r>
            <a:r>
              <a:rPr lang="en-US" sz="1500" dirty="0"/>
              <a:t>)</a:t>
            </a:r>
            <a:endParaRPr lang="pt-BR" sz="1500" dirty="0"/>
          </a:p>
          <a:p>
            <a:pPr algn="just"/>
            <a:r>
              <a:rPr lang="pt-BR" sz="1500" i="1" dirty="0" smtClean="0"/>
              <a:t>16h00-18h00 </a:t>
            </a:r>
            <a:r>
              <a:rPr lang="pt-BR" sz="1500" i="1" dirty="0"/>
              <a:t>– </a:t>
            </a:r>
            <a:r>
              <a:rPr lang="pt-BR" sz="1500" i="1" dirty="0" err="1" smtClean="0"/>
              <a:t>Microfisioterapia</a:t>
            </a:r>
            <a:r>
              <a:rPr lang="pt-BR" sz="1500" i="1" dirty="0" smtClean="0"/>
              <a:t> na rotina de Pequenos Animais </a:t>
            </a:r>
            <a:r>
              <a:rPr lang="pt-BR" sz="1500" i="1" dirty="0"/>
              <a:t>– </a:t>
            </a:r>
            <a:r>
              <a:rPr lang="pt-BR" sz="1600" dirty="0"/>
              <a:t>Prof. Dr. Ana Guiomar </a:t>
            </a:r>
            <a:r>
              <a:rPr lang="pt-BR" sz="1600" dirty="0" smtClean="0"/>
              <a:t>Reis (CCRP – </a:t>
            </a:r>
            <a:r>
              <a:rPr lang="pt-BR" sz="1600" dirty="0" err="1" smtClean="0"/>
              <a:t>University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Tennessee</a:t>
            </a:r>
            <a:endParaRPr lang="pt-BR" sz="15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27384" y="3635896"/>
            <a:ext cx="6858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i="1" u="sng" dirty="0">
                <a:solidFill>
                  <a:schemeClr val="bg1"/>
                </a:solidFill>
              </a:rPr>
              <a:t>Módulo </a:t>
            </a:r>
            <a:r>
              <a:rPr lang="pt-BR" sz="2400" b="1" i="1" u="sng" dirty="0" smtClean="0">
                <a:solidFill>
                  <a:schemeClr val="bg1"/>
                </a:solidFill>
              </a:rPr>
              <a:t>7- </a:t>
            </a:r>
            <a:r>
              <a:rPr lang="pt-BR" sz="2400" b="1" i="1" u="sng" dirty="0">
                <a:solidFill>
                  <a:schemeClr val="bg1"/>
                </a:solidFill>
              </a:rPr>
              <a:t>Reabilitação Neurológica – Parte </a:t>
            </a:r>
            <a:r>
              <a:rPr lang="pt-BR" sz="2400" b="1" i="1" u="sng" dirty="0" smtClean="0">
                <a:solidFill>
                  <a:schemeClr val="bg1"/>
                </a:solidFill>
              </a:rPr>
              <a:t>II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27384" y="4526092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1500" dirty="0">
                <a:solidFill>
                  <a:srgbClr val="1A210D"/>
                </a:solidFill>
              </a:rPr>
              <a:t>08h00 -12h00 </a:t>
            </a:r>
            <a:r>
              <a:rPr lang="pt-BR" sz="1500" b="1" dirty="0">
                <a:solidFill>
                  <a:srgbClr val="1A210D"/>
                </a:solidFill>
              </a:rPr>
              <a:t>Lesões de Nervos Periféricos e Paralisia Flácida </a:t>
            </a:r>
            <a:r>
              <a:rPr lang="pt-BR" sz="1500" i="1" dirty="0">
                <a:solidFill>
                  <a:srgbClr val="1A210D"/>
                </a:solidFill>
              </a:rPr>
              <a:t>–   </a:t>
            </a:r>
            <a:r>
              <a:rPr lang="pt-BR" sz="1500" i="1" dirty="0" err="1">
                <a:solidFill>
                  <a:srgbClr val="1A210D"/>
                </a:solidFill>
              </a:rPr>
              <a:t>Thas</a:t>
            </a:r>
            <a:r>
              <a:rPr lang="pt-BR" sz="1500" i="1" dirty="0">
                <a:solidFill>
                  <a:srgbClr val="1A210D"/>
                </a:solidFill>
              </a:rPr>
              <a:t> Andrade - </a:t>
            </a:r>
            <a:r>
              <a:rPr lang="pt-BR" sz="1500" i="1" dirty="0" smtClean="0">
                <a:solidFill>
                  <a:srgbClr val="1A210D"/>
                </a:solidFill>
              </a:rPr>
              <a:t>Projeto </a:t>
            </a:r>
            <a:r>
              <a:rPr lang="pt-BR" sz="1500" i="1" dirty="0" err="1">
                <a:solidFill>
                  <a:srgbClr val="1A210D"/>
                </a:solidFill>
              </a:rPr>
              <a:t>Genocao</a:t>
            </a:r>
            <a:endParaRPr lang="pt-BR" sz="1500" i="1" dirty="0">
              <a:solidFill>
                <a:srgbClr val="1A210D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pt-BR" sz="1500" dirty="0">
                <a:solidFill>
                  <a:srgbClr val="1A210D"/>
                </a:solidFill>
              </a:rPr>
              <a:t>14h00 -18h00  </a:t>
            </a:r>
            <a:r>
              <a:rPr lang="pt-BR" sz="1500" b="1" i="1" dirty="0"/>
              <a:t>Reabilitação em Pacientes lesões encefálicas e de NMI </a:t>
            </a:r>
            <a:r>
              <a:rPr lang="pt-BR" sz="1500" b="1" i="1" dirty="0" smtClean="0">
                <a:solidFill>
                  <a:srgbClr val="1A210D"/>
                </a:solidFill>
              </a:rPr>
              <a:t>(</a:t>
            </a:r>
            <a:r>
              <a:rPr lang="pt-BR" sz="1500" b="1" i="1" dirty="0">
                <a:solidFill>
                  <a:srgbClr val="1A210D"/>
                </a:solidFill>
              </a:rPr>
              <a:t>Teórica, Discussão de Casos e Aula Prática</a:t>
            </a:r>
            <a:r>
              <a:rPr lang="pt-BR" sz="1500" i="1" dirty="0"/>
              <a:t>)    </a:t>
            </a:r>
            <a:r>
              <a:rPr lang="pt-BR" sz="1500" i="1" dirty="0" smtClean="0"/>
              <a:t>-  Prof. MS. Paula </a:t>
            </a:r>
            <a:r>
              <a:rPr lang="pt-BR" sz="1500" i="1" dirty="0" err="1" smtClean="0"/>
              <a:t>Tussini</a:t>
            </a:r>
            <a:r>
              <a:rPr lang="pt-BR" sz="1500" i="1" dirty="0" smtClean="0"/>
              <a:t> (Pet </a:t>
            </a:r>
            <a:r>
              <a:rPr lang="pt-BR" sz="1500" i="1" dirty="0" err="1" smtClean="0"/>
              <a:t>Fisio</a:t>
            </a:r>
            <a:r>
              <a:rPr lang="pt-BR" sz="1500" i="1" dirty="0" smtClean="0"/>
              <a:t> Indaiatuba)</a:t>
            </a:r>
            <a:endParaRPr lang="pt-BR" sz="1500" i="1" dirty="0"/>
          </a:p>
          <a:p>
            <a:pPr algn="just">
              <a:spcBef>
                <a:spcPts val="600"/>
              </a:spcBef>
            </a:pPr>
            <a:r>
              <a:rPr lang="pt-BR" sz="1500" dirty="0">
                <a:solidFill>
                  <a:srgbClr val="1A210D"/>
                </a:solidFill>
              </a:rPr>
              <a:t>08h00 – 18h00 </a:t>
            </a:r>
            <a:r>
              <a:rPr lang="pt-BR" sz="1500" b="1" i="1" dirty="0">
                <a:solidFill>
                  <a:srgbClr val="1A210D"/>
                </a:solidFill>
              </a:rPr>
              <a:t>Reabilitação em Pacientes com afecções neurológicas (Teórica, Discussão de Casos e Aula Prática</a:t>
            </a:r>
            <a:r>
              <a:rPr lang="pt-BR" sz="1500" b="1" i="1" dirty="0" smtClean="0">
                <a:solidFill>
                  <a:srgbClr val="1A210D"/>
                </a:solidFill>
              </a:rPr>
              <a:t>) </a:t>
            </a:r>
            <a:r>
              <a:rPr lang="pt-BR" sz="1500" i="1" dirty="0" smtClean="0">
                <a:solidFill>
                  <a:srgbClr val="1A210D"/>
                </a:solidFill>
              </a:rPr>
              <a:t> </a:t>
            </a:r>
            <a:endParaRPr lang="en-US" sz="1500" dirty="0">
              <a:solidFill>
                <a:srgbClr val="1A210D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27384" y="6156176"/>
            <a:ext cx="6858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i="1" u="sng" dirty="0">
                <a:solidFill>
                  <a:schemeClr val="bg1"/>
                </a:solidFill>
              </a:rPr>
              <a:t>Módulo </a:t>
            </a:r>
            <a:r>
              <a:rPr lang="pt-BR" sz="2400" b="1" i="1" u="sng" dirty="0" smtClean="0">
                <a:solidFill>
                  <a:schemeClr val="bg1"/>
                </a:solidFill>
              </a:rPr>
              <a:t>8- </a:t>
            </a:r>
            <a:r>
              <a:rPr lang="pt-BR" sz="2400" b="1" i="1" u="sng" dirty="0">
                <a:solidFill>
                  <a:schemeClr val="bg1"/>
                </a:solidFill>
              </a:rPr>
              <a:t>Reabilitação Ortopédica – Parte </a:t>
            </a:r>
            <a:r>
              <a:rPr lang="pt-BR" sz="2400" b="1" i="1" u="sng" dirty="0" smtClean="0">
                <a:solidFill>
                  <a:schemeClr val="bg1"/>
                </a:solidFill>
              </a:rPr>
              <a:t>I </a:t>
            </a:r>
            <a:r>
              <a:rPr lang="pt-BR" sz="2400" b="1" i="1" u="sng" dirty="0">
                <a:solidFill>
                  <a:schemeClr val="bg1"/>
                </a:solidFill>
              </a:rPr>
              <a:t>– REABILITAÇÃO EM  OMBRO, COTOVELO E QUADRIL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27384" y="7020272"/>
            <a:ext cx="405598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b="1" u="sng" dirty="0"/>
              <a:t>Data</a:t>
            </a:r>
            <a:r>
              <a:rPr lang="pt-BR" b="1" u="sng" dirty="0" smtClean="0"/>
              <a:t>: </a:t>
            </a:r>
            <a:r>
              <a:rPr lang="pt-BR" b="1" u="sng" dirty="0"/>
              <a:t>Data: </a:t>
            </a:r>
            <a:r>
              <a:rPr lang="pt-BR" b="1" u="sng" dirty="0" smtClean="0"/>
              <a:t>24 e 25 de </a:t>
            </a:r>
            <a:r>
              <a:rPr lang="pt-BR" b="1" u="sng" dirty="0"/>
              <a:t>Fevereiro de </a:t>
            </a:r>
            <a:r>
              <a:rPr lang="pt-BR" b="1" u="sng" dirty="0" smtClean="0"/>
              <a:t>2018</a:t>
            </a:r>
            <a:endParaRPr lang="pt-BR" b="1" u="sng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-27384" y="4139952"/>
            <a:ext cx="299396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</a:t>
            </a:r>
            <a:r>
              <a:rPr lang="pt-BR" b="1" u="sng" dirty="0" smtClean="0"/>
              <a:t>20 e 21 de Janeiro 2018</a:t>
            </a:r>
            <a:endParaRPr lang="pt-BR" b="1" u="sng" dirty="0"/>
          </a:p>
        </p:txBody>
      </p:sp>
      <p:sp>
        <p:nvSpPr>
          <p:cNvPr id="6" name="Retângulo 5"/>
          <p:cNvSpPr/>
          <p:nvPr/>
        </p:nvSpPr>
        <p:spPr>
          <a:xfrm>
            <a:off x="0" y="7452320"/>
            <a:ext cx="6741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/>
              <a:t>08h00 -12h00 – </a:t>
            </a:r>
            <a:r>
              <a:rPr lang="pt-BR" sz="1500" b="1" i="1" dirty="0"/>
              <a:t>Afecções de Ombro e Cotovelo  </a:t>
            </a:r>
            <a:r>
              <a:rPr lang="pt-BR" sz="1500" i="1" dirty="0" err="1"/>
              <a:t>Prof</a:t>
            </a:r>
            <a:r>
              <a:rPr lang="pt-BR" sz="1500" i="1" dirty="0"/>
              <a:t> </a:t>
            </a:r>
            <a:r>
              <a:rPr lang="pt-BR" sz="1500" i="1" dirty="0" err="1"/>
              <a:t>Dr</a:t>
            </a:r>
            <a:r>
              <a:rPr lang="pt-BR" sz="1500" i="1" dirty="0"/>
              <a:t>  Vanessa </a:t>
            </a:r>
            <a:r>
              <a:rPr lang="pt-BR" sz="1500" i="1" dirty="0" smtClean="0"/>
              <a:t>Ferraz (AO VET)</a:t>
            </a:r>
            <a:endParaRPr lang="pt-BR" sz="1500" dirty="0"/>
          </a:p>
          <a:p>
            <a:r>
              <a:rPr lang="pt-BR" sz="1500" dirty="0"/>
              <a:t>14h00 – 18h00 </a:t>
            </a:r>
            <a:r>
              <a:rPr lang="pt-BR" sz="1500" b="1" dirty="0"/>
              <a:t>Afecções na </a:t>
            </a:r>
            <a:r>
              <a:rPr lang="pt-BR" sz="1500" b="1" dirty="0" err="1"/>
              <a:t>Coxo-femoral</a:t>
            </a:r>
            <a:r>
              <a:rPr lang="pt-BR" sz="1500" dirty="0"/>
              <a:t>  </a:t>
            </a:r>
            <a:r>
              <a:rPr lang="pt-BR" sz="1500" i="1" dirty="0" err="1"/>
              <a:t>Prof</a:t>
            </a:r>
            <a:r>
              <a:rPr lang="pt-BR" sz="1500" i="1" dirty="0"/>
              <a:t>  </a:t>
            </a:r>
            <a:r>
              <a:rPr lang="pt-BR" sz="1500" i="1" dirty="0" err="1"/>
              <a:t>Dr</a:t>
            </a:r>
            <a:r>
              <a:rPr lang="pt-BR" sz="1500" i="1" dirty="0"/>
              <a:t> Bruno W. Minto </a:t>
            </a:r>
            <a:r>
              <a:rPr lang="pt-BR" sz="1500" i="1" dirty="0" smtClean="0"/>
              <a:t>(Unesp </a:t>
            </a:r>
            <a:r>
              <a:rPr lang="pt-BR" sz="1500" i="1" dirty="0" err="1" smtClean="0"/>
              <a:t>Jaoboticabal</a:t>
            </a:r>
            <a:r>
              <a:rPr lang="pt-BR" sz="1500" i="1" dirty="0" smtClean="0"/>
              <a:t>)</a:t>
            </a:r>
            <a:endParaRPr lang="pt-BR" sz="1500" dirty="0"/>
          </a:p>
          <a:p>
            <a:r>
              <a:rPr lang="pt-BR" sz="1500" dirty="0"/>
              <a:t>8</a:t>
            </a:r>
            <a:r>
              <a:rPr lang="pt-BR" sz="1500" dirty="0" smtClean="0"/>
              <a:t>h00 </a:t>
            </a:r>
            <a:r>
              <a:rPr lang="pt-BR" sz="1500" dirty="0"/>
              <a:t>– </a:t>
            </a:r>
            <a:r>
              <a:rPr lang="pt-BR" sz="1500" dirty="0" smtClean="0"/>
              <a:t>12h00 </a:t>
            </a:r>
            <a:r>
              <a:rPr lang="pt-BR" sz="1500" b="1" i="1" dirty="0"/>
              <a:t>Reabilitação em afecções de quadril </a:t>
            </a:r>
            <a:r>
              <a:rPr lang="pt-BR" sz="1500" i="1" dirty="0" smtClean="0"/>
              <a:t>M.V. Esp. Stefan Rene  </a:t>
            </a:r>
            <a:r>
              <a:rPr lang="pt-BR" sz="1500" i="1" dirty="0" err="1" smtClean="0"/>
              <a:t>Shwanz</a:t>
            </a:r>
            <a:r>
              <a:rPr lang="pt-BR" sz="1500" i="1" dirty="0" smtClean="0"/>
              <a:t> (</a:t>
            </a:r>
            <a:r>
              <a:rPr lang="pt-BR" sz="1500" i="1" dirty="0" err="1" smtClean="0"/>
              <a:t>PhysicalPet</a:t>
            </a:r>
            <a:r>
              <a:rPr lang="pt-BR" sz="1500" i="1" dirty="0" smtClean="0"/>
              <a:t> Curitiba) </a:t>
            </a:r>
          </a:p>
          <a:p>
            <a:r>
              <a:rPr lang="pt-BR" sz="1500" dirty="0" smtClean="0"/>
              <a:t>14h00 </a:t>
            </a:r>
            <a:r>
              <a:rPr lang="pt-BR" sz="1500" dirty="0"/>
              <a:t>– </a:t>
            </a:r>
            <a:r>
              <a:rPr lang="pt-BR" sz="1500" dirty="0" smtClean="0"/>
              <a:t>18h00 </a:t>
            </a:r>
            <a:r>
              <a:rPr lang="pt-BR" sz="1500" b="1" i="1" dirty="0"/>
              <a:t>Reabilitação em afecções de ombro, cotovelo e controle da </a:t>
            </a:r>
            <a:r>
              <a:rPr lang="pt-BR" sz="1500" b="1" i="1" dirty="0" err="1"/>
              <a:t>Osteoartrose</a:t>
            </a:r>
            <a:r>
              <a:rPr lang="pt-BR" sz="1500" b="1" i="1" dirty="0"/>
              <a:t>  </a:t>
            </a:r>
            <a:r>
              <a:rPr lang="pt-BR" sz="1500" dirty="0"/>
              <a:t>MV Larissa </a:t>
            </a:r>
            <a:r>
              <a:rPr lang="pt-BR" sz="1500" dirty="0" err="1"/>
              <a:t>Rosseto</a:t>
            </a:r>
            <a:r>
              <a:rPr lang="pt-BR" sz="1500" dirty="0"/>
              <a:t> </a:t>
            </a:r>
            <a:r>
              <a:rPr lang="pt-BR" sz="1500" dirty="0" smtClean="0"/>
              <a:t>(</a:t>
            </a:r>
            <a:r>
              <a:rPr lang="pt-BR" sz="1500" dirty="0" err="1" smtClean="0"/>
              <a:t>FisioPet</a:t>
            </a:r>
            <a:r>
              <a:rPr lang="pt-BR" sz="1500" dirty="0" smtClean="0"/>
              <a:t> – Ribeirão Preto)</a:t>
            </a:r>
            <a:endParaRPr lang="pt-BR" sz="1500" dirty="0"/>
          </a:p>
          <a:p>
            <a:endParaRPr lang="pt-B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-36512"/>
            <a:ext cx="6858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solidFill>
                  <a:schemeClr val="bg1"/>
                </a:solidFill>
              </a:rPr>
              <a:t>Módulo 9</a:t>
            </a:r>
            <a:r>
              <a:rPr lang="pt-BR" sz="2400" b="1" i="1" u="sng" dirty="0" smtClean="0">
                <a:solidFill>
                  <a:schemeClr val="bg1"/>
                </a:solidFill>
              </a:rPr>
              <a:t>- </a:t>
            </a:r>
            <a:r>
              <a:rPr lang="pt-BR" sz="2400" b="1" i="1" u="sng" dirty="0">
                <a:solidFill>
                  <a:schemeClr val="bg1"/>
                </a:solidFill>
              </a:rPr>
              <a:t>Reabilitação Ortopédica – Parte </a:t>
            </a:r>
            <a:r>
              <a:rPr lang="pt-BR" sz="2400" b="1" i="1" u="sng" dirty="0" smtClean="0">
                <a:solidFill>
                  <a:schemeClr val="bg1"/>
                </a:solidFill>
              </a:rPr>
              <a:t>2 </a:t>
            </a:r>
            <a:r>
              <a:rPr lang="pt-BR" sz="2400" b="1" i="1" u="sng" dirty="0">
                <a:solidFill>
                  <a:schemeClr val="bg1"/>
                </a:solidFill>
              </a:rPr>
              <a:t>– REABILITAÇÃO EM AFECÇÕES DE JOELHO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818292"/>
            <a:ext cx="321036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</a:t>
            </a:r>
            <a:r>
              <a:rPr lang="pt-BR" b="1" u="sng" dirty="0" smtClean="0"/>
              <a:t>: 17 e 18 de Março de 2018</a:t>
            </a:r>
            <a:endParaRPr lang="pt-BR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242209"/>
            <a:ext cx="6858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rgbClr val="1A210D"/>
                </a:solidFill>
              </a:rPr>
              <a:t>08h00 -12h00 </a:t>
            </a:r>
            <a:r>
              <a:rPr lang="pt-BR" sz="1500" b="1" i="1" dirty="0">
                <a:solidFill>
                  <a:srgbClr val="1A210D"/>
                </a:solidFill>
              </a:rPr>
              <a:t>Fisiopatologia e Técnicas Cirúrgicas da Ruptura do </a:t>
            </a:r>
            <a:r>
              <a:rPr lang="pt-BR" sz="1500" b="1" i="1" dirty="0" smtClean="0">
                <a:solidFill>
                  <a:srgbClr val="1A210D"/>
                </a:solidFill>
              </a:rPr>
              <a:t>Ligamento </a:t>
            </a:r>
            <a:r>
              <a:rPr lang="pt-BR" sz="1400" i="1" dirty="0" err="1" smtClean="0">
                <a:solidFill>
                  <a:srgbClr val="1A210D"/>
                </a:solidFill>
              </a:rPr>
              <a:t>Prof</a:t>
            </a:r>
            <a:r>
              <a:rPr lang="pt-BR" sz="1400" i="1" dirty="0" smtClean="0">
                <a:solidFill>
                  <a:srgbClr val="1A210D"/>
                </a:solidFill>
              </a:rPr>
              <a:t> Eloy </a:t>
            </a:r>
            <a:r>
              <a:rPr lang="pt-BR" sz="1400" i="1" dirty="0" err="1" smtClean="0">
                <a:solidFill>
                  <a:srgbClr val="1A210D"/>
                </a:solidFill>
              </a:rPr>
              <a:t>Curuci</a:t>
            </a:r>
            <a:r>
              <a:rPr lang="pt-BR" sz="1400" i="1" dirty="0" smtClean="0">
                <a:solidFill>
                  <a:srgbClr val="1A210D"/>
                </a:solidFill>
              </a:rPr>
              <a:t>  (</a:t>
            </a:r>
            <a:r>
              <a:rPr lang="pt-BR" sz="1400" i="1" dirty="0" smtClean="0"/>
              <a:t>Pós-graduado </a:t>
            </a:r>
            <a:r>
              <a:rPr lang="pt-BR" sz="1400" i="1" dirty="0"/>
              <a:t>em ortopedia veterinária pela USP e ANCLIVEPA-SP)</a:t>
            </a:r>
          </a:p>
          <a:p>
            <a:r>
              <a:rPr lang="pt-BR" sz="1500" dirty="0">
                <a:solidFill>
                  <a:srgbClr val="1A210D"/>
                </a:solidFill>
              </a:rPr>
              <a:t>14h00 – 18h00 </a:t>
            </a:r>
            <a:r>
              <a:rPr lang="pt-BR" sz="1500" b="1" i="1" dirty="0">
                <a:solidFill>
                  <a:srgbClr val="1A210D"/>
                </a:solidFill>
              </a:rPr>
              <a:t>Fisiopatologia e Técnicas Cirúrgicas da Luxação de </a:t>
            </a:r>
            <a:r>
              <a:rPr lang="pt-BR" sz="1500" b="1" i="1" dirty="0" smtClean="0"/>
              <a:t>Patela </a:t>
            </a:r>
            <a:r>
              <a:rPr lang="pt-BR" sz="1500" b="1" i="1" dirty="0" err="1" smtClean="0"/>
              <a:t>Profa</a:t>
            </a:r>
            <a:r>
              <a:rPr lang="pt-BR" sz="1500" b="1" i="1" dirty="0" smtClean="0"/>
              <a:t> Ivana Queiroz </a:t>
            </a:r>
            <a:r>
              <a:rPr lang="pt-BR" sz="1500" i="1" dirty="0" smtClean="0"/>
              <a:t>( Pós graduada ANCLIVEPA / Coordenadora </a:t>
            </a:r>
            <a:r>
              <a:rPr lang="pt-BR" sz="1500" i="1" dirty="0" err="1" smtClean="0"/>
              <a:t>Anclivepa</a:t>
            </a:r>
            <a:r>
              <a:rPr lang="pt-BR" sz="1500" i="1" dirty="0" smtClean="0"/>
              <a:t>  </a:t>
            </a:r>
          </a:p>
          <a:p>
            <a:r>
              <a:rPr lang="pt-BR" sz="1500" dirty="0" smtClean="0">
                <a:solidFill>
                  <a:srgbClr val="1A210D"/>
                </a:solidFill>
              </a:rPr>
              <a:t>08h00 </a:t>
            </a:r>
            <a:r>
              <a:rPr lang="pt-BR" sz="1500" dirty="0">
                <a:solidFill>
                  <a:srgbClr val="1A210D"/>
                </a:solidFill>
              </a:rPr>
              <a:t>– 12h00 </a:t>
            </a:r>
            <a:r>
              <a:rPr lang="pt-BR" sz="1500" b="1" i="1" dirty="0">
                <a:solidFill>
                  <a:srgbClr val="1A210D"/>
                </a:solidFill>
              </a:rPr>
              <a:t>Reabilitação em afecções de joelho (Protocolos </a:t>
            </a:r>
            <a:r>
              <a:rPr lang="pt-BR" sz="1500" b="1" i="1" dirty="0" err="1">
                <a:solidFill>
                  <a:srgbClr val="1A210D"/>
                </a:solidFill>
              </a:rPr>
              <a:t>Fisio</a:t>
            </a:r>
            <a:r>
              <a:rPr lang="pt-BR" sz="1500" b="1" i="1" dirty="0">
                <a:solidFill>
                  <a:srgbClr val="1A210D"/>
                </a:solidFill>
              </a:rPr>
              <a:t> </a:t>
            </a:r>
            <a:r>
              <a:rPr lang="pt-BR" sz="1500" b="1" i="1" dirty="0" err="1">
                <a:solidFill>
                  <a:srgbClr val="1A210D"/>
                </a:solidFill>
              </a:rPr>
              <a:t>Care</a:t>
            </a:r>
            <a:r>
              <a:rPr lang="pt-BR" sz="1500" b="1" i="1" dirty="0">
                <a:solidFill>
                  <a:srgbClr val="1A210D"/>
                </a:solidFill>
              </a:rPr>
              <a:t> Pet) </a:t>
            </a:r>
          </a:p>
          <a:p>
            <a:r>
              <a:rPr lang="pt-BR" sz="1500" dirty="0" smtClean="0">
                <a:solidFill>
                  <a:srgbClr val="1A210D"/>
                </a:solidFill>
              </a:rPr>
              <a:t>M.V. Esp. Miriam </a:t>
            </a:r>
            <a:r>
              <a:rPr lang="pt-BR" sz="1500" dirty="0" err="1" smtClean="0">
                <a:solidFill>
                  <a:srgbClr val="1A210D"/>
                </a:solidFill>
              </a:rPr>
              <a:t>Caramico</a:t>
            </a:r>
            <a:r>
              <a:rPr lang="pt-BR" sz="1500" dirty="0" smtClean="0">
                <a:solidFill>
                  <a:srgbClr val="1A210D"/>
                </a:solidFill>
              </a:rPr>
              <a:t> (</a:t>
            </a:r>
            <a:r>
              <a:rPr lang="pt-BR" sz="1500" dirty="0" err="1" smtClean="0">
                <a:solidFill>
                  <a:srgbClr val="1A210D"/>
                </a:solidFill>
              </a:rPr>
              <a:t>Fisio</a:t>
            </a:r>
            <a:r>
              <a:rPr lang="pt-BR" sz="1500" dirty="0" smtClean="0">
                <a:solidFill>
                  <a:srgbClr val="1A210D"/>
                </a:solidFill>
              </a:rPr>
              <a:t> </a:t>
            </a:r>
            <a:r>
              <a:rPr lang="pt-BR" sz="1500" dirty="0" err="1" smtClean="0">
                <a:solidFill>
                  <a:srgbClr val="1A210D"/>
                </a:solidFill>
              </a:rPr>
              <a:t>Care</a:t>
            </a:r>
            <a:r>
              <a:rPr lang="pt-BR" sz="1500" dirty="0" smtClean="0">
                <a:solidFill>
                  <a:srgbClr val="1A210D"/>
                </a:solidFill>
              </a:rPr>
              <a:t> Pet / CCRP – </a:t>
            </a:r>
            <a:r>
              <a:rPr lang="pt-BR" sz="1500" dirty="0" err="1" smtClean="0">
                <a:solidFill>
                  <a:srgbClr val="1A210D"/>
                </a:solidFill>
              </a:rPr>
              <a:t>University</a:t>
            </a:r>
            <a:r>
              <a:rPr lang="pt-BR" sz="1500" dirty="0" smtClean="0">
                <a:solidFill>
                  <a:srgbClr val="1A210D"/>
                </a:solidFill>
              </a:rPr>
              <a:t> </a:t>
            </a:r>
            <a:r>
              <a:rPr lang="pt-BR" sz="1500" dirty="0" err="1" smtClean="0">
                <a:solidFill>
                  <a:srgbClr val="1A210D"/>
                </a:solidFill>
              </a:rPr>
              <a:t>of</a:t>
            </a:r>
            <a:r>
              <a:rPr lang="pt-BR" sz="1500" dirty="0" smtClean="0">
                <a:solidFill>
                  <a:srgbClr val="1A210D"/>
                </a:solidFill>
              </a:rPr>
              <a:t> Tennessee)</a:t>
            </a:r>
            <a:endParaRPr lang="pt-BR" sz="1500" b="1" u="sng" dirty="0">
              <a:solidFill>
                <a:srgbClr val="1A210D"/>
              </a:solidFill>
            </a:endParaRPr>
          </a:p>
          <a:p>
            <a:r>
              <a:rPr lang="pt-BR" sz="1500" dirty="0">
                <a:solidFill>
                  <a:srgbClr val="1A210D"/>
                </a:solidFill>
              </a:rPr>
              <a:t>14h00 – 18h00 - </a:t>
            </a:r>
            <a:r>
              <a:rPr lang="pt-BR" sz="1500" b="1" i="1" dirty="0">
                <a:solidFill>
                  <a:srgbClr val="1A210D"/>
                </a:solidFill>
              </a:rPr>
              <a:t>Reabilitação em afecções de joelho – </a:t>
            </a:r>
            <a:r>
              <a:rPr lang="pt-BR" sz="1500" i="1" dirty="0">
                <a:solidFill>
                  <a:srgbClr val="1A210D"/>
                </a:solidFill>
              </a:rPr>
              <a:t>M V  </a:t>
            </a:r>
            <a:r>
              <a:rPr lang="pt-BR" sz="1500" i="1" dirty="0" smtClean="0">
                <a:solidFill>
                  <a:srgbClr val="1A210D"/>
                </a:solidFill>
              </a:rPr>
              <a:t>Esp. </a:t>
            </a:r>
            <a:r>
              <a:rPr lang="pt-BR" sz="1500" i="1" dirty="0" smtClean="0"/>
              <a:t>Carla </a:t>
            </a:r>
            <a:r>
              <a:rPr lang="pt-BR" sz="1500" i="1" dirty="0" err="1"/>
              <a:t>Marzulli</a:t>
            </a:r>
            <a:r>
              <a:rPr lang="pt-BR" sz="1500" i="1" dirty="0"/>
              <a:t> </a:t>
            </a:r>
            <a:r>
              <a:rPr lang="pt-BR" sz="1500" i="1" dirty="0" smtClean="0"/>
              <a:t> (</a:t>
            </a:r>
            <a:r>
              <a:rPr lang="pt-BR" sz="1500" dirty="0" smtClean="0">
                <a:solidFill>
                  <a:srgbClr val="1A210D"/>
                </a:solidFill>
              </a:rPr>
              <a:t>Pós-Graduada </a:t>
            </a:r>
            <a:r>
              <a:rPr lang="pt-BR" sz="1500" dirty="0">
                <a:solidFill>
                  <a:srgbClr val="1A210D"/>
                </a:solidFill>
              </a:rPr>
              <a:t>em Ortopedia pelo LOTC / FMVZ-USP </a:t>
            </a:r>
            <a:r>
              <a:rPr lang="pt-BR" sz="1500" dirty="0" smtClean="0">
                <a:solidFill>
                  <a:srgbClr val="1A210D"/>
                </a:solidFill>
              </a:rPr>
              <a:t> / </a:t>
            </a:r>
            <a:r>
              <a:rPr lang="pt-BR" sz="1500" i="1" dirty="0" smtClean="0"/>
              <a:t>Rede </a:t>
            </a:r>
            <a:r>
              <a:rPr lang="pt-BR" sz="1500" i="1" dirty="0"/>
              <a:t>Pet </a:t>
            </a:r>
            <a:r>
              <a:rPr lang="pt-BR" sz="1500" i="1" dirty="0" err="1" smtClean="0"/>
              <a:t>Fisio</a:t>
            </a:r>
            <a:r>
              <a:rPr lang="pt-BR" sz="1500" i="1" dirty="0" smtClean="0"/>
              <a:t> Alphaville)</a:t>
            </a:r>
            <a:endParaRPr lang="pt-BR" sz="1500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3181489"/>
            <a:ext cx="6858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>
                <a:solidFill>
                  <a:schemeClr val="bg1"/>
                </a:solidFill>
              </a:rPr>
              <a:t>Módulo </a:t>
            </a:r>
            <a:r>
              <a:rPr lang="pt-BR" sz="2400" b="1" i="1" u="sng" dirty="0" smtClean="0">
                <a:solidFill>
                  <a:schemeClr val="bg1"/>
                </a:solidFill>
              </a:rPr>
              <a:t>10- Reabilitação Ortopédica – Parte 3 – REABILITAÇÃO EM  FRATURAS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27384" y="4045585"/>
            <a:ext cx="305449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</a:t>
            </a:r>
            <a:r>
              <a:rPr lang="pt-BR" b="1" u="sng" dirty="0" smtClean="0"/>
              <a:t>28 e 29 de Abril </a:t>
            </a:r>
            <a:r>
              <a:rPr lang="pt-BR" b="1" u="sng" smtClean="0"/>
              <a:t>de 2018</a:t>
            </a:r>
            <a:endParaRPr lang="pt-BR" b="1" u="sng" dirty="0"/>
          </a:p>
        </p:txBody>
      </p:sp>
      <p:sp>
        <p:nvSpPr>
          <p:cNvPr id="7" name="CaixaDeTexto 6"/>
          <p:cNvSpPr txBox="1"/>
          <p:nvPr/>
        </p:nvSpPr>
        <p:spPr>
          <a:xfrm>
            <a:off x="-40580" y="4477633"/>
            <a:ext cx="6858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rgbClr val="1A210D"/>
                </a:solidFill>
              </a:rPr>
              <a:t>08h00 -16h00 </a:t>
            </a:r>
            <a:r>
              <a:rPr lang="pt-BR" sz="1500" b="1" i="1" dirty="0"/>
              <a:t>Biomecânica de Fraturas, e </a:t>
            </a:r>
            <a:r>
              <a:rPr lang="pt-BR" sz="1500" b="1" i="1" dirty="0" err="1"/>
              <a:t>Caracteristicas</a:t>
            </a:r>
            <a:r>
              <a:rPr lang="pt-BR" sz="1500" b="1" i="1" dirty="0"/>
              <a:t> dos principais implantes </a:t>
            </a:r>
            <a:r>
              <a:rPr lang="pt-BR" sz="1500" i="1" dirty="0">
                <a:solidFill>
                  <a:srgbClr val="1A210D"/>
                </a:solidFill>
              </a:rPr>
              <a:t>– </a:t>
            </a:r>
            <a:r>
              <a:rPr lang="pt-BR" sz="1500" i="1" dirty="0"/>
              <a:t> </a:t>
            </a:r>
          </a:p>
          <a:p>
            <a:r>
              <a:rPr lang="pt-BR" sz="1500" i="1" dirty="0"/>
              <a:t>Prof. </a:t>
            </a:r>
            <a:r>
              <a:rPr lang="pt-BR" sz="1500" i="1" dirty="0" err="1"/>
              <a:t>Dr</a:t>
            </a:r>
            <a:r>
              <a:rPr lang="pt-BR" sz="1500" i="1" dirty="0"/>
              <a:t> </a:t>
            </a:r>
            <a:r>
              <a:rPr lang="pt-BR" sz="1500" i="1" dirty="0" err="1"/>
              <a:t>Olicies</a:t>
            </a:r>
            <a:r>
              <a:rPr lang="pt-BR" sz="1500" i="1" dirty="0"/>
              <a:t> da Cunha  </a:t>
            </a:r>
            <a:r>
              <a:rPr lang="pt-BR" sz="1500" i="1" dirty="0" smtClean="0"/>
              <a:t>(UFPR </a:t>
            </a:r>
            <a:r>
              <a:rPr lang="pt-BR" sz="1500" i="1" dirty="0"/>
              <a:t>– Palotina)</a:t>
            </a:r>
          </a:p>
          <a:p>
            <a:r>
              <a:rPr lang="pt-BR" sz="1500" dirty="0"/>
              <a:t>16h30 – 18h00 </a:t>
            </a:r>
            <a:r>
              <a:rPr lang="pt-BR" sz="1500" b="1" i="1" dirty="0"/>
              <a:t>Fraturas e Próteses Articulares</a:t>
            </a:r>
            <a:r>
              <a:rPr lang="pt-BR" sz="1500" dirty="0"/>
              <a:t>- </a:t>
            </a:r>
            <a:r>
              <a:rPr lang="pt-BR" sz="1500" i="1" dirty="0" err="1">
                <a:solidFill>
                  <a:srgbClr val="1A210D"/>
                </a:solidFill>
              </a:rPr>
              <a:t>Prof</a:t>
            </a:r>
            <a:r>
              <a:rPr lang="pt-BR" sz="1500" i="1" dirty="0">
                <a:solidFill>
                  <a:srgbClr val="1A210D"/>
                </a:solidFill>
              </a:rPr>
              <a:t> </a:t>
            </a:r>
            <a:r>
              <a:rPr lang="pt-BR" sz="1500" i="1" dirty="0" err="1">
                <a:solidFill>
                  <a:srgbClr val="1A210D"/>
                </a:solidFill>
              </a:rPr>
              <a:t>Dr</a:t>
            </a:r>
            <a:r>
              <a:rPr lang="pt-BR" sz="1500" i="1" dirty="0">
                <a:solidFill>
                  <a:srgbClr val="1A210D"/>
                </a:solidFill>
              </a:rPr>
              <a:t> Bruno Lins </a:t>
            </a:r>
            <a:endParaRPr lang="pt-BR" sz="1500" i="1" dirty="0"/>
          </a:p>
          <a:p>
            <a:r>
              <a:rPr lang="pt-BR" sz="1500" dirty="0"/>
              <a:t>08h00 – 18h00 </a:t>
            </a:r>
            <a:r>
              <a:rPr lang="pt-BR" sz="1500" b="1" dirty="0"/>
              <a:t>– </a:t>
            </a:r>
            <a:r>
              <a:rPr lang="pt-BR" sz="1500" b="1" i="1" dirty="0"/>
              <a:t>Princípios da Reabilitação em pacientes com afecções ortopédicas </a:t>
            </a:r>
            <a:r>
              <a:rPr lang="pt-BR" sz="1500" i="1" dirty="0"/>
              <a:t>– </a:t>
            </a:r>
          </a:p>
          <a:p>
            <a:r>
              <a:rPr lang="pt-BR" sz="1500" dirty="0">
                <a:solidFill>
                  <a:srgbClr val="1A210D"/>
                </a:solidFill>
              </a:rPr>
              <a:t>M.V. Esp. Miriam </a:t>
            </a:r>
            <a:r>
              <a:rPr lang="pt-BR" sz="1500" dirty="0" err="1">
                <a:solidFill>
                  <a:srgbClr val="1A210D"/>
                </a:solidFill>
              </a:rPr>
              <a:t>Caramico</a:t>
            </a:r>
            <a:r>
              <a:rPr lang="pt-BR" sz="1500" dirty="0">
                <a:solidFill>
                  <a:srgbClr val="1A210D"/>
                </a:solidFill>
              </a:rPr>
              <a:t> (</a:t>
            </a:r>
            <a:r>
              <a:rPr lang="pt-BR" sz="1500" dirty="0" err="1">
                <a:solidFill>
                  <a:srgbClr val="1A210D"/>
                </a:solidFill>
              </a:rPr>
              <a:t>Fisio</a:t>
            </a:r>
            <a:r>
              <a:rPr lang="pt-BR" sz="1500" dirty="0">
                <a:solidFill>
                  <a:srgbClr val="1A210D"/>
                </a:solidFill>
              </a:rPr>
              <a:t> </a:t>
            </a:r>
            <a:r>
              <a:rPr lang="pt-BR" sz="1500" dirty="0" err="1">
                <a:solidFill>
                  <a:srgbClr val="1A210D"/>
                </a:solidFill>
              </a:rPr>
              <a:t>Care</a:t>
            </a:r>
            <a:r>
              <a:rPr lang="pt-BR" sz="1500" dirty="0">
                <a:solidFill>
                  <a:srgbClr val="1A210D"/>
                </a:solidFill>
              </a:rPr>
              <a:t> Pet / CCRP – </a:t>
            </a:r>
            <a:r>
              <a:rPr lang="pt-BR" sz="1500" dirty="0" err="1">
                <a:solidFill>
                  <a:srgbClr val="1A210D"/>
                </a:solidFill>
              </a:rPr>
              <a:t>University</a:t>
            </a:r>
            <a:r>
              <a:rPr lang="pt-BR" sz="1500" dirty="0">
                <a:solidFill>
                  <a:srgbClr val="1A210D"/>
                </a:solidFill>
              </a:rPr>
              <a:t> </a:t>
            </a:r>
            <a:r>
              <a:rPr lang="pt-BR" sz="1500" dirty="0" err="1">
                <a:solidFill>
                  <a:srgbClr val="1A210D"/>
                </a:solidFill>
              </a:rPr>
              <a:t>of</a:t>
            </a:r>
            <a:r>
              <a:rPr lang="pt-BR" sz="1500" dirty="0">
                <a:solidFill>
                  <a:srgbClr val="1A210D"/>
                </a:solidFill>
              </a:rPr>
              <a:t> Tennessee)</a:t>
            </a:r>
            <a:endParaRPr lang="pt-BR" sz="1500" b="1" u="sng" dirty="0">
              <a:solidFill>
                <a:srgbClr val="1A210D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749" y="5868144"/>
            <a:ext cx="68580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i="1" u="sng" dirty="0" smtClean="0">
                <a:solidFill>
                  <a:schemeClr val="bg1"/>
                </a:solidFill>
              </a:rPr>
              <a:t>Módulo 11- Módulo Avançado em Reabilitação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749" y="6434916"/>
            <a:ext cx="309296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u="sng" dirty="0"/>
              <a:t>Data: </a:t>
            </a:r>
            <a:r>
              <a:rPr lang="pt-BR" b="1" u="sng" dirty="0" smtClean="0"/>
              <a:t>05 e 06 de Maio de 2018</a:t>
            </a:r>
            <a:endParaRPr lang="pt-BR" b="1" u="sng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1749" y="6866671"/>
            <a:ext cx="6858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08h00 -12h00 </a:t>
            </a:r>
            <a:r>
              <a:rPr lang="pt-BR" sz="1500" b="1" dirty="0" smtClean="0"/>
              <a:t>Afecções ortopédicas e neurológicas em felinos: como </a:t>
            </a:r>
            <a:r>
              <a:rPr lang="pt-BR" sz="1500" b="1" i="1" dirty="0"/>
              <a:t>r</a:t>
            </a:r>
            <a:r>
              <a:rPr lang="pt-BR" sz="1500" b="1" i="1" dirty="0" smtClean="0"/>
              <a:t>eabilitar? </a:t>
            </a:r>
            <a:r>
              <a:rPr lang="pt-BR" sz="1500" dirty="0">
                <a:solidFill>
                  <a:srgbClr val="1A210D"/>
                </a:solidFill>
              </a:rPr>
              <a:t>MV </a:t>
            </a:r>
            <a:r>
              <a:rPr lang="pt-BR" sz="1500" dirty="0" smtClean="0">
                <a:solidFill>
                  <a:srgbClr val="1A210D"/>
                </a:solidFill>
              </a:rPr>
              <a:t> </a:t>
            </a:r>
            <a:r>
              <a:rPr lang="pt-BR" sz="1500" dirty="0">
                <a:solidFill>
                  <a:srgbClr val="1A210D"/>
                </a:solidFill>
              </a:rPr>
              <a:t>Ricardo. </a:t>
            </a:r>
            <a:r>
              <a:rPr lang="pt-BR" sz="1500" dirty="0" err="1">
                <a:solidFill>
                  <a:srgbClr val="1A210D"/>
                </a:solidFill>
              </a:rPr>
              <a:t>S.Lopes</a:t>
            </a:r>
            <a:r>
              <a:rPr lang="pt-BR" sz="1500" dirty="0">
                <a:solidFill>
                  <a:srgbClr val="1A210D"/>
                </a:solidFill>
              </a:rPr>
              <a:t> </a:t>
            </a:r>
            <a:r>
              <a:rPr lang="pt-BR" sz="1500" dirty="0" smtClean="0">
                <a:solidFill>
                  <a:srgbClr val="1A210D"/>
                </a:solidFill>
              </a:rPr>
              <a:t>(Pós-Graduado em Ortopedia pelo LOTC / FMVZ-USP)</a:t>
            </a:r>
            <a:endParaRPr lang="pt-BR" sz="1500" b="1" u="sng" dirty="0" smtClean="0">
              <a:solidFill>
                <a:srgbClr val="1A210D"/>
              </a:solidFill>
            </a:endParaRPr>
          </a:p>
          <a:p>
            <a:r>
              <a:rPr lang="pt-BR" sz="1500" dirty="0" smtClean="0"/>
              <a:t>14:00 – 18:00 – </a:t>
            </a:r>
            <a:r>
              <a:rPr lang="pt-BR" sz="1500" b="1" dirty="0" smtClean="0"/>
              <a:t>Como montar um centro de reabilitação de alta </a:t>
            </a:r>
            <a:r>
              <a:rPr lang="pt-BR" sz="1500" b="1" dirty="0" err="1" smtClean="0"/>
              <a:t>eficiencia</a:t>
            </a:r>
            <a:r>
              <a:rPr lang="pt-BR" sz="1500" b="1" dirty="0" smtClean="0"/>
              <a:t> e eficácia?</a:t>
            </a:r>
            <a:r>
              <a:rPr lang="pt-BR" sz="1500" b="1" i="1" dirty="0" smtClean="0"/>
              <a:t> –</a:t>
            </a:r>
            <a:r>
              <a:rPr lang="pt-BR" sz="1500" i="1" dirty="0" smtClean="0"/>
              <a:t>M.V.  Ricardo Lopes (Proprietário e Diretor da </a:t>
            </a:r>
            <a:r>
              <a:rPr lang="pt-BR" sz="1500" i="1" dirty="0" err="1" smtClean="0"/>
              <a:t>Fisio</a:t>
            </a:r>
            <a:r>
              <a:rPr lang="pt-BR" sz="1500" i="1" dirty="0" smtClean="0"/>
              <a:t> </a:t>
            </a:r>
            <a:r>
              <a:rPr lang="pt-BR" sz="1500" i="1" dirty="0" err="1" smtClean="0"/>
              <a:t>Care</a:t>
            </a:r>
            <a:r>
              <a:rPr lang="pt-BR" sz="1500" i="1" dirty="0" smtClean="0"/>
              <a:t> Pet e Rede Pet </a:t>
            </a:r>
            <a:r>
              <a:rPr lang="pt-BR" sz="1500" i="1" dirty="0" err="1" smtClean="0"/>
              <a:t>Fisio</a:t>
            </a:r>
            <a:r>
              <a:rPr lang="pt-BR" sz="1500" i="1" dirty="0" smtClean="0"/>
              <a:t>)</a:t>
            </a:r>
          </a:p>
          <a:p>
            <a:r>
              <a:rPr lang="pt-BR" sz="1500" dirty="0" smtClean="0">
                <a:solidFill>
                  <a:srgbClr val="1A210D"/>
                </a:solidFill>
              </a:rPr>
              <a:t>8h00 – 12h00 </a:t>
            </a:r>
            <a:r>
              <a:rPr lang="pt-BR" sz="1500" b="1" dirty="0"/>
              <a:t>Desafios na Reabilitação: Alterações Endócrinas, cardíacas, </a:t>
            </a:r>
            <a:r>
              <a:rPr lang="pt-BR" sz="1500" b="1" dirty="0" smtClean="0"/>
              <a:t>neoplasias.</a:t>
            </a:r>
            <a:r>
              <a:rPr lang="pt-BR" sz="1500" b="1" i="1" dirty="0" smtClean="0"/>
              <a:t>.</a:t>
            </a:r>
            <a:r>
              <a:rPr lang="pt-BR" sz="1500" dirty="0"/>
              <a:t> </a:t>
            </a:r>
            <a:r>
              <a:rPr lang="pt-BR" sz="1500" dirty="0" smtClean="0"/>
              <a:t>Monica Sartori </a:t>
            </a:r>
            <a:r>
              <a:rPr lang="pt-BR" sz="1500" i="1" dirty="0"/>
              <a:t>(</a:t>
            </a:r>
            <a:r>
              <a:rPr lang="pt-BR" sz="1500" dirty="0"/>
              <a:t>Pós graduada em fisioterapia veterinária pela UMESP e Presidente da ANFIVET</a:t>
            </a:r>
            <a:r>
              <a:rPr lang="pt-BR" sz="1500" i="1" dirty="0"/>
              <a:t>) </a:t>
            </a:r>
            <a:endParaRPr lang="pt-BR" sz="1500" i="1" dirty="0" smtClean="0"/>
          </a:p>
          <a:p>
            <a:r>
              <a:rPr lang="pt-BR" sz="1500" dirty="0" smtClean="0">
                <a:solidFill>
                  <a:srgbClr val="1A210D"/>
                </a:solidFill>
              </a:rPr>
              <a:t>14h00 – 18h00 </a:t>
            </a:r>
            <a:r>
              <a:rPr lang="pt-BR" sz="1500" b="1" i="1" dirty="0" smtClean="0">
                <a:solidFill>
                  <a:srgbClr val="1A210D"/>
                </a:solidFill>
              </a:rPr>
              <a:t>Discussão de Casos  Complicados </a:t>
            </a:r>
            <a:r>
              <a:rPr lang="pt-BR" sz="1500" dirty="0" smtClean="0"/>
              <a:t>M.V. Ricardo S. Lopes (CCRP – </a:t>
            </a:r>
            <a:r>
              <a:rPr lang="pt-BR" sz="1500" dirty="0" err="1" smtClean="0"/>
              <a:t>University</a:t>
            </a:r>
            <a:r>
              <a:rPr lang="pt-BR" sz="1500" dirty="0" smtClean="0"/>
              <a:t> </a:t>
            </a:r>
            <a:r>
              <a:rPr lang="pt-BR" sz="1500" dirty="0" err="1" smtClean="0"/>
              <a:t>of</a:t>
            </a:r>
            <a:r>
              <a:rPr lang="pt-BR" sz="1500" dirty="0" smtClean="0"/>
              <a:t> Tennessee)</a:t>
            </a:r>
            <a:endParaRPr lang="pt-BR" sz="1500" u="sng" dirty="0"/>
          </a:p>
        </p:txBody>
      </p:sp>
    </p:spTree>
    <p:extLst>
      <p:ext uri="{BB962C8B-B14F-4D97-AF65-F5344CB8AC3E}">
        <p14:creationId xmlns:p14="http://schemas.microsoft.com/office/powerpoint/2010/main" val="38530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88913" y="323850"/>
            <a:ext cx="6500812" cy="87852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88913" y="613519"/>
            <a:ext cx="6480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accent3">
                    <a:lumMod val="25000"/>
                  </a:schemeClr>
                </a:solidFill>
              </a:rPr>
              <a:t>Patrocinadores Oficiais</a:t>
            </a:r>
            <a:endParaRPr lang="pt-BR" sz="36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5" y="1547664"/>
            <a:ext cx="5674940" cy="222859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8" y="3704873"/>
            <a:ext cx="5995714" cy="202317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6" y="6660232"/>
            <a:ext cx="5904257" cy="14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88913" y="323850"/>
            <a:ext cx="6500812" cy="87852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88913" y="613519"/>
            <a:ext cx="6480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accent3">
                    <a:lumMod val="25000"/>
                  </a:schemeClr>
                </a:solidFill>
              </a:rPr>
              <a:t>Patrocinadores Oficiais</a:t>
            </a:r>
            <a:endParaRPr lang="pt-BR" sz="36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1257995"/>
            <a:ext cx="6452162" cy="244990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62" y="3779912"/>
            <a:ext cx="5346734" cy="48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88913" y="323850"/>
            <a:ext cx="6500812" cy="87852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9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88913" y="613519"/>
            <a:ext cx="64801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solidFill>
                  <a:schemeClr val="accent3">
                    <a:lumMod val="25000"/>
                  </a:schemeClr>
                </a:solidFill>
              </a:rPr>
              <a:t>Patrocinador Premium</a:t>
            </a:r>
            <a:endParaRPr lang="pt-BR" sz="36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3704214"/>
            <a:ext cx="5112297" cy="439617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9" y="1624608"/>
            <a:ext cx="5991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0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Canto Diagonal Aparado 2"/>
          <p:cNvSpPr/>
          <p:nvPr/>
        </p:nvSpPr>
        <p:spPr>
          <a:xfrm>
            <a:off x="0" y="0"/>
            <a:ext cx="6858000" cy="9144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88640" y="1115616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Aulas dentro de um Centro de Reabilitação: </a:t>
            </a:r>
            <a:r>
              <a:rPr lang="pt-BR" dirty="0" smtClean="0"/>
              <a:t>Todo nosso curso será oferecido na sede da Fisio Care Pet, um local não somente de cursos mas altamente equipado para o atendimento de Fisioterapia Veterinária, sendo assim os alunos terão toda </a:t>
            </a:r>
            <a:r>
              <a:rPr lang="pt-BR" b="1" dirty="0" smtClean="0"/>
              <a:t>infraestrutura </a:t>
            </a:r>
            <a:r>
              <a:rPr lang="pt-BR" b="1" dirty="0"/>
              <a:t> </a:t>
            </a:r>
            <a:r>
              <a:rPr lang="pt-BR" b="1" dirty="0" smtClean="0"/>
              <a:t>adequada para as </a:t>
            </a:r>
            <a:r>
              <a:rPr lang="pt-BR" b="1" dirty="0" smtClean="0">
                <a:solidFill>
                  <a:srgbClr val="FF0000"/>
                </a:solidFill>
              </a:rPr>
              <a:t>VINTE E SEIS </a:t>
            </a:r>
            <a:r>
              <a:rPr lang="pt-BR" b="1" dirty="0" smtClean="0"/>
              <a:t>aulas práticas do curso</a:t>
            </a:r>
            <a:r>
              <a:rPr lang="pt-BR" dirty="0" smtClean="0"/>
              <a:t>, inclusive de Hidroterapia.</a:t>
            </a:r>
          </a:p>
          <a:p>
            <a:pPr algn="just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Aprenda com aulas práticas e infraestrutura!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0648" y="39727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Por que realizar nosso curso?</a:t>
            </a: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188640" y="5796136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Facilidade de Acesso e estadia: </a:t>
            </a:r>
            <a:r>
              <a:rPr lang="pt-BR" dirty="0" smtClean="0"/>
              <a:t>Nossa sede está localizada na Av. dos Bandeirantes a 1 km do Aeroporto de Congonhas e 2.5km do metrô São Judas, além de possuir fácil acesso pelas principais  Avenidas da Cidade como Av. Jabaquara, Ibirapuera, 23 de Maio , Santo Amaro e Marginal Pinheiros. A região possui uma repleta rede hoteleira e gastronômica, com diferentes </a:t>
            </a:r>
            <a:r>
              <a:rPr lang="pt-BR" dirty="0"/>
              <a:t> </a:t>
            </a:r>
            <a:r>
              <a:rPr lang="pt-BR" dirty="0" smtClean="0"/>
              <a:t>valores e tipos de serviços. Nossa equipe te dará todo o suporte necessário  para que você posso aproveitar ao máximo nosso curso.</a:t>
            </a:r>
          </a:p>
          <a:p>
            <a:pPr algn="just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Facilidade de acesso, sem </a:t>
            </a:r>
          </a:p>
          <a:p>
            <a:pPr algn="just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    perder tempo de estudo!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s://scontent.fcgh3-1.fna.fbcdn.net/v/t1.0-9/13450221_1274467202565172_2576420811428154042_n.jpg?oh=4699aba6331a98b0abb5f74d6df08ce7&amp;oe=58A585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3" y="3203848"/>
            <a:ext cx="2355855" cy="235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cgh3-1.fna.fbcdn.net/v/t1.0-9/13233037_1104565109614201_2048628159508251083_n.jpg?oh=8249c2760d8df1551a980aabbfa744d0&amp;oe=589B6E8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91" y="3214880"/>
            <a:ext cx="3121545" cy="234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.fcgh3-1.fna.fbcdn.net/v/t1.0-9/14068291_1185850388152339_9162467857937101465_n.jpg?oh=bc917e22dce2906c463b13b3fb0ec0a2&amp;oe=589B07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23" y="7850251"/>
            <a:ext cx="1387778" cy="12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7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com Canto Diagonal Aparado 3"/>
          <p:cNvSpPr/>
          <p:nvPr/>
        </p:nvSpPr>
        <p:spPr>
          <a:xfrm>
            <a:off x="0" y="0"/>
            <a:ext cx="6858000" cy="9144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1115616"/>
            <a:ext cx="6858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Palestrantes atualizados e atuantes na área:</a:t>
            </a:r>
            <a:r>
              <a:rPr lang="pt-BR" dirty="0"/>
              <a:t> Nosso curso é formado por um conceituado e atualizado corpo docente, das principais universidades e instituições da América Latina e não somente professores na área de Fisiatria Veterinária, </a:t>
            </a:r>
            <a:r>
              <a:rPr lang="pt-BR" dirty="0" smtClean="0"/>
              <a:t> </a:t>
            </a:r>
            <a:r>
              <a:rPr lang="pt-BR" dirty="0"/>
              <a:t>sempre convidamos os melhores ortopedistas, neurologistas e outros especialistas renomados, pois sempre buscamos o melhor aprendizado para nossos alunos.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Confira os currículos de nossos palestrantes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  <a:p>
            <a:r>
              <a:rPr lang="pt-BR" dirty="0"/>
              <a:t> 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b="1" dirty="0"/>
              <a:t>Cronograma definido e 100% das aulas com veterinários: </a:t>
            </a:r>
            <a:r>
              <a:rPr lang="pt-BR" dirty="0"/>
              <a:t>Buscamos sempre o crescimento da fisiatria veterinária e por isso, nosso corpo docente é </a:t>
            </a:r>
            <a:r>
              <a:rPr lang="pt-BR" dirty="0" smtClean="0"/>
              <a:t>100% formado </a:t>
            </a:r>
            <a:r>
              <a:rPr lang="pt-BR" dirty="0"/>
              <a:t>por </a:t>
            </a:r>
            <a:r>
              <a:rPr lang="pt-BR" dirty="0" smtClean="0"/>
              <a:t>veterinários atuantes </a:t>
            </a:r>
            <a:r>
              <a:rPr lang="pt-BR" dirty="0"/>
              <a:t>em suas especialidades, não acreditamos que os alunos devem aprender a adaptar técnicas de palestras de fisioterapeutas humanos. Nosso cronograma já está definido com antecedência, além de organização, respeitamos o direito dos alunos de saberem quais os temas e palestrantes de todas as aulas do curso que está adquirindo. </a:t>
            </a:r>
            <a:r>
              <a:rPr lang="pt-BR" sz="2000" b="1" u="sng" dirty="0">
                <a:solidFill>
                  <a:schemeClr val="accent2">
                    <a:lumMod val="75000"/>
                  </a:schemeClr>
                </a:solidFill>
              </a:rPr>
              <a:t>Compare e comprove!</a:t>
            </a:r>
            <a:br>
              <a:rPr lang="pt-BR" sz="2000" b="1" u="sng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88640" y="39727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Por que realizar nosso curso?</a:t>
            </a:r>
            <a:endParaRPr lang="pt-BR" sz="3600" b="1" dirty="0"/>
          </a:p>
        </p:txBody>
      </p:sp>
      <p:pic>
        <p:nvPicPr>
          <p:cNvPr id="2054" name="Picture 6" descr="https://fbcdn-sphotos-a-a.akamaihd.net/hphotos-ak-xat1/v/t1.0-9/11392782_1163467953680127_7208023467717590604_n.jpg?oh=26a02c53f6cd00f881ab478714e29823&amp;oe=5672C7C4&amp;__gda__=1450206668_089dbda068369ca78b8e8820562bf7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015">
            <a:off x="3974387" y="3509766"/>
            <a:ext cx="2713914" cy="1526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https://fbcdn-sphotos-f-a.akamaihd.net/hphotos-ak-xtp1/v/t1.0-9/11200601_1146943365332586_6000211020777040657_n.jpg?oh=37719424d3d3fd202d3473f34e381bd7&amp;oe=56640188&amp;__gda__=1450704814_be84e3f6bd969c19a66d3d78692a0d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58" y="7803359"/>
            <a:ext cx="2448272" cy="1377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fbcdn-sphotos-g-a.akamaihd.net/hphotos-ak-xtf1/v/t1.0-9/11196342_1141746655852257_5839981696576191805_n.jpg?oh=87d2c448eca28b1ad111dfd39d023541&amp;oe=5675C5C6&amp;__gda__=1446431598_76e0c503f53de7e9c4cb9bab744696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600">
            <a:off x="205203" y="3400631"/>
            <a:ext cx="1911425" cy="1911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22" y="7803359"/>
            <a:ext cx="2191201" cy="1377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 descr="https://fbcdn-sphotos-g-a.akamaihd.net/hphotos-ak-xta1/v/t1.0-9/11143711_458885874292035_6502229242713593770_n.jpg?oh=0a7c5e120c603a9beb9ce329903eee7f&amp;oe=567D6E98&amp;__gda__=1446388753_a14052cbb1a1e5a25ece7f7b62cbc0e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015">
            <a:off x="2138532" y="3335674"/>
            <a:ext cx="1970524" cy="1970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CaixaDeTexto 4"/>
          <p:cNvSpPr txBox="1"/>
          <p:nvPr/>
        </p:nvSpPr>
        <p:spPr>
          <a:xfrm>
            <a:off x="-4131840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68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com Canto Diagonal Aparado 3"/>
          <p:cNvSpPr/>
          <p:nvPr/>
        </p:nvSpPr>
        <p:spPr>
          <a:xfrm>
            <a:off x="0" y="0"/>
            <a:ext cx="6858000" cy="9144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2008" y="1254978"/>
            <a:ext cx="674136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Aprendizado na prática:</a:t>
            </a:r>
            <a:r>
              <a:rPr lang="pt-BR" dirty="0"/>
              <a:t> Como você pode conferir em nossos cronogramas, você terá uma extensa carga horária de aulas práticas, </a:t>
            </a:r>
            <a:r>
              <a:rPr lang="pt-BR" dirty="0" smtClean="0"/>
              <a:t>além </a:t>
            </a:r>
            <a:r>
              <a:rPr lang="pt-BR" dirty="0"/>
              <a:t>do que, você poderá acompanhar por 300 horas nossa rotina e aprimorar seus conhecimentos na </a:t>
            </a:r>
            <a:r>
              <a:rPr lang="pt-BR" dirty="0" smtClean="0"/>
              <a:t>PRÁTICA, sendo no mínimo 80 horas de estágio obrigatório em uma de nossas unidades para emissão do certificado! </a:t>
            </a:r>
            <a:r>
              <a:rPr lang="pt-BR" dirty="0"/>
              <a:t>Temos 8 unidades da Fisio Care e mais as unidades licenciadas da Pet Fisio que estão de portas abertas para te receber!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Você poderá acompanhar a rotina de atendimento dos coordenadores do curso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b="1" dirty="0" smtClean="0"/>
              <a:t>Suporte </a:t>
            </a:r>
            <a:r>
              <a:rPr lang="pt-BR" b="1" dirty="0"/>
              <a:t>para alunos de outros estados e países: </a:t>
            </a:r>
            <a:r>
              <a:rPr lang="pt-BR" dirty="0"/>
              <a:t>Nós já organizamos cursos há muito tempo e entendemos que o deslocamento é um fator limitante, pois requer mais tempo e gastos, pensando nisso, nós sempre fazemos valores diferenciados para alunos de outros estados e de outros países , além de já termos todo o suporte como indicações de transporte, estadia e lugares para alimentação. </a:t>
            </a:r>
            <a:r>
              <a:rPr lang="pt-BR" b="1" dirty="0"/>
              <a:t>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Diferencie-se em sua região!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</a:rPr>
            </a:b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0648" y="397277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Por que realizar nosso curso?</a:t>
            </a:r>
            <a:endParaRPr lang="pt-BR" sz="3600" b="1" dirty="0"/>
          </a:p>
        </p:txBody>
      </p:sp>
      <p:pic>
        <p:nvPicPr>
          <p:cNvPr id="1032" name="Picture 8" descr="https://scontent-gru1-1.xx.fbcdn.net/hphotos-xpa1/v/t1.0-9/11223700_466113113569311_1335578985231210200_n.jpg?oh=cf9708bf0488c6152e5cf8da89586306&amp;oe=566CAE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962771"/>
            <a:ext cx="1913779" cy="1913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bcdn-sphotos-a-a.akamaihd.net/hphotos-ak-xtp1/v/t1.0-9/11208652_465216070325682_6005734262288653343_n.jpg?oh=235b2716f8190d211b66c60ca0594ac6&amp;oe=566BDB72&amp;__gda__=1449332804_68e267a5e6e41c5a8e5847b3ff2e3c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87" y="4037979"/>
            <a:ext cx="1902173" cy="1902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content.fcgh3-1.fna.fbcdn.net/v/t1.0-9/14063901_1735271820046695_5284444007112697977_n.jpg?oh=8c5172858138a903571435c2c033b4b3&amp;oe=58A372A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963" y="3998421"/>
            <a:ext cx="1911458" cy="1911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content.fcgh3-1.fna.fbcdn.net/v/t1.0-9/13731483_1296058553739370_5380099633357295681_n.jpg?oh=dee06d27a0882acf295209a04564bc8c&amp;oe=58ADB7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211" y="7994060"/>
            <a:ext cx="1398117" cy="1048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518" y="7994060"/>
            <a:ext cx="1916709" cy="1048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48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com Canto Diagonal Aparado 2"/>
          <p:cNvSpPr/>
          <p:nvPr/>
        </p:nvSpPr>
        <p:spPr>
          <a:xfrm>
            <a:off x="0" y="0"/>
            <a:ext cx="6858000" cy="9144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88640" y="1043608"/>
            <a:ext cx="65527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2">
                    <a:lumMod val="25000"/>
                  </a:schemeClr>
                </a:solidFill>
              </a:rPr>
              <a:t>Crescimento profissional:</a:t>
            </a:r>
            <a:r>
              <a:rPr lang="pt-BR" dirty="0">
                <a:solidFill>
                  <a:schemeClr val="accent2">
                    <a:lumMod val="25000"/>
                  </a:schemeClr>
                </a:solidFill>
              </a:rPr>
              <a:t> Nossa maior vantagem é a oportunidade que você terá em mostrar seu empenho e dedicação e possivelmente concorrer a uma vaga em alguma das </a:t>
            </a:r>
            <a:r>
              <a:rPr lang="pt-BR" dirty="0" smtClean="0">
                <a:solidFill>
                  <a:schemeClr val="accent2">
                    <a:lumMod val="25000"/>
                  </a:schemeClr>
                </a:solidFill>
              </a:rPr>
              <a:t>9 </a:t>
            </a:r>
            <a:r>
              <a:rPr lang="pt-BR" dirty="0">
                <a:solidFill>
                  <a:schemeClr val="accent2">
                    <a:lumMod val="25000"/>
                  </a:schemeClr>
                </a:solidFill>
              </a:rPr>
              <a:t>Unidades da Fisio Care ou para alguma unidade licenciada Pet Fisio (nossa meta é termos 30 unidades em todo Brasil, até </a:t>
            </a:r>
            <a:r>
              <a:rPr lang="pt-BR" dirty="0" smtClean="0">
                <a:solidFill>
                  <a:schemeClr val="accent2">
                    <a:lumMod val="25000"/>
                  </a:schemeClr>
                </a:solidFill>
              </a:rPr>
              <a:t>2018) </a:t>
            </a:r>
            <a:r>
              <a:rPr lang="pt-BR" dirty="0">
                <a:solidFill>
                  <a:schemeClr val="accent2">
                    <a:lumMod val="25000"/>
                  </a:schemeClr>
                </a:solidFill>
              </a:rPr>
              <a:t>ou ter a possibilidade de abrir seu próprio centro de reabilitação com nossa ajuda. Acreditamos tanto em nosso potencial e principalmente em nosso diferencial, que somente nossos alunos trabalham conosco, pois nossos protocolos e condutas são totalmente diferentes de quaisquer outras no mercado</a:t>
            </a:r>
            <a:r>
              <a:rPr lang="pt-BR" dirty="0" smtClean="0">
                <a:solidFill>
                  <a:schemeClr val="accent2">
                    <a:lumMod val="25000"/>
                  </a:schemeClr>
                </a:solidFill>
              </a:rPr>
              <a:t>. Atualmente, todas as grandes equipes de fisioterapia veterinária contam com ex-alunos de nossos cursos!</a:t>
            </a:r>
          </a:p>
          <a:p>
            <a:r>
              <a:rPr lang="pt-BR" dirty="0" smtClean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2">
                    <a:lumMod val="25000"/>
                  </a:schemeClr>
                </a:solidFill>
              </a:rPr>
              <a:t>Aprenda </a:t>
            </a:r>
            <a:r>
              <a:rPr lang="pt-BR" b="1" dirty="0">
                <a:solidFill>
                  <a:schemeClr val="accent2">
                    <a:lumMod val="25000"/>
                  </a:schemeClr>
                </a:solidFill>
              </a:rPr>
              <a:t>a ter sucesso profissional!</a:t>
            </a:r>
            <a:endParaRPr lang="pt-BR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6632" y="458833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2">
                    <a:lumMod val="25000"/>
                  </a:schemeClr>
                </a:solidFill>
              </a:rPr>
              <a:t>Por que realizar nosso curso?</a:t>
            </a:r>
            <a:endParaRPr lang="pt-BR" sz="3200" b="1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5" name="Picture 2" descr="http://blogdoprudencio.files.wordpress.com/2012/02/mercg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5089200"/>
            <a:ext cx="3758633" cy="3524686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4161720" y="4753466"/>
            <a:ext cx="269628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3">
                    <a:lumMod val="50000"/>
                  </a:schemeClr>
                </a:solidFill>
              </a:rPr>
              <a:t>Unidades  em funcionamento</a:t>
            </a:r>
          </a:p>
          <a:p>
            <a:pPr algn="ctr"/>
            <a:endParaRPr lang="pt-BR" sz="5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São Paulo – 5 unidades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Santo </a:t>
            </a:r>
            <a:r>
              <a:rPr lang="pt-BR" sz="1400" b="1" i="1" dirty="0" err="1">
                <a:solidFill>
                  <a:schemeClr val="accent3">
                    <a:lumMod val="50000"/>
                  </a:schemeClr>
                </a:solidFill>
              </a:rPr>
              <a:t>André-SP</a:t>
            </a:r>
            <a:endParaRPr lang="pt-BR" sz="1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São Bernardo do </a:t>
            </a:r>
            <a:r>
              <a:rPr lang="pt-BR" sz="1400" b="1" i="1" dirty="0" err="1">
                <a:solidFill>
                  <a:schemeClr val="accent3">
                    <a:lumMod val="50000"/>
                  </a:schemeClr>
                </a:solidFill>
              </a:rPr>
              <a:t>Campo-SP</a:t>
            </a:r>
            <a:endParaRPr lang="pt-BR" sz="1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Campinas-</a:t>
            </a:r>
            <a:r>
              <a:rPr lang="pt-BR" sz="1400" b="1" i="1" dirty="0" err="1">
                <a:solidFill>
                  <a:schemeClr val="accent3">
                    <a:lumMod val="50000"/>
                  </a:schemeClr>
                </a:solidFill>
              </a:rPr>
              <a:t>sp</a:t>
            </a:r>
            <a:endParaRPr lang="pt-BR" sz="1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São Sebastião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Alphaville – SP</a:t>
            </a:r>
          </a:p>
          <a:p>
            <a:r>
              <a:rPr lang="pt-BR" sz="1400" b="1" i="1" dirty="0" err="1">
                <a:solidFill>
                  <a:schemeClr val="accent3">
                    <a:lumMod val="50000"/>
                  </a:schemeClr>
                </a:solidFill>
              </a:rPr>
              <a:t>Taubate</a:t>
            </a:r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Curitiba – PR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Granja Viana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Osasco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Jundiaí-SP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Santos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Presidente Prudente – SP</a:t>
            </a:r>
          </a:p>
          <a:p>
            <a:r>
              <a:rPr lang="pt-BR" sz="1400" b="1" i="1" dirty="0">
                <a:solidFill>
                  <a:schemeClr val="accent3">
                    <a:lumMod val="50000"/>
                  </a:schemeClr>
                </a:solidFill>
              </a:rPr>
              <a:t>Ubatuba </a:t>
            </a:r>
            <a:r>
              <a:rPr lang="pt-BR" sz="1400" b="1" i="1" dirty="0" smtClean="0">
                <a:solidFill>
                  <a:schemeClr val="accent3">
                    <a:lumMod val="50000"/>
                  </a:schemeClr>
                </a:solidFill>
              </a:rPr>
              <a:t>– SP</a:t>
            </a:r>
          </a:p>
          <a:p>
            <a:r>
              <a:rPr lang="pt-BR" sz="1400" b="1" i="1" dirty="0" smtClean="0">
                <a:solidFill>
                  <a:schemeClr val="accent3">
                    <a:lumMod val="50000"/>
                  </a:schemeClr>
                </a:solidFill>
              </a:rPr>
              <a:t>Guarulhos – SP</a:t>
            </a:r>
          </a:p>
          <a:p>
            <a:r>
              <a:rPr lang="pt-BR" sz="1400" b="1" i="1" dirty="0" smtClean="0">
                <a:solidFill>
                  <a:schemeClr val="accent3">
                    <a:lumMod val="50000"/>
                  </a:schemeClr>
                </a:solidFill>
              </a:rPr>
              <a:t>Sorocaba - SP</a:t>
            </a:r>
            <a:endParaRPr lang="pt-BR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925758" y="5137617"/>
            <a:ext cx="2021515" cy="369332"/>
          </a:xfrm>
          <a:prstGeom prst="rect">
            <a:avLst/>
          </a:prstGeom>
          <a:solidFill>
            <a:srgbClr val="00C000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accent2">
                    <a:lumMod val="25000"/>
                  </a:schemeClr>
                </a:solidFill>
              </a:rPr>
              <a:t>Próximas Unidades </a:t>
            </a:r>
            <a:endParaRPr lang="pt-BR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60648" y="88204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39940" y="8460432"/>
            <a:ext cx="395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accent2">
                    <a:lumMod val="25000"/>
                  </a:schemeClr>
                </a:solidFill>
              </a:rPr>
              <a:t>Próximas Unidades: </a:t>
            </a:r>
            <a:r>
              <a:rPr lang="pt-BR" sz="1200" b="1" dirty="0" err="1" smtClean="0">
                <a:solidFill>
                  <a:schemeClr val="accent2">
                    <a:lumMod val="25000"/>
                  </a:schemeClr>
                </a:solidFill>
              </a:rPr>
              <a:t>Bauru-SP</a:t>
            </a:r>
            <a:r>
              <a:rPr lang="pt-BR" sz="1200" b="1" dirty="0" smtClean="0">
                <a:solidFill>
                  <a:schemeClr val="accent2">
                    <a:lumMod val="25000"/>
                  </a:schemeClr>
                </a:solidFill>
              </a:rPr>
              <a:t>; Zona </a:t>
            </a:r>
            <a:r>
              <a:rPr lang="pt-BR" sz="1200" b="1" dirty="0" err="1" smtClean="0">
                <a:solidFill>
                  <a:schemeClr val="accent2">
                    <a:lumMod val="25000"/>
                  </a:schemeClr>
                </a:solidFill>
              </a:rPr>
              <a:t>Oeste-SP</a:t>
            </a:r>
            <a:r>
              <a:rPr lang="pt-BR" sz="1200" b="1" dirty="0" smtClean="0">
                <a:solidFill>
                  <a:schemeClr val="accent2">
                    <a:lumMod val="25000"/>
                  </a:schemeClr>
                </a:solidFill>
              </a:rPr>
              <a:t>;</a:t>
            </a:r>
          </a:p>
          <a:p>
            <a:r>
              <a:rPr lang="pt-BR" sz="1200" b="1" dirty="0" smtClean="0">
                <a:solidFill>
                  <a:schemeClr val="accent2">
                    <a:lumMod val="25000"/>
                  </a:schemeClr>
                </a:solidFill>
              </a:rPr>
              <a:t>Juiz de Fora - MG</a:t>
            </a:r>
            <a:endParaRPr lang="pt-PT" sz="12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437112" y="1541855"/>
            <a:ext cx="24208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u="sng" dirty="0" smtClean="0">
                <a:solidFill>
                  <a:schemeClr val="bg1"/>
                </a:solidFill>
                <a:latin typeface="+mj-lt"/>
              </a:rPr>
              <a:t>Profa Esp. Miriam Caramico</a:t>
            </a:r>
          </a:p>
          <a:p>
            <a:r>
              <a:rPr lang="pt-BR" sz="1100" dirty="0" smtClean="0">
                <a:solidFill>
                  <a:schemeClr val="bg1"/>
                </a:solidFill>
                <a:latin typeface="+mj-lt"/>
              </a:rPr>
              <a:t>Pós-Graduado em Fisioterapia Veterinária na 1ºTurma no Brasil</a:t>
            </a:r>
          </a:p>
          <a:p>
            <a:r>
              <a:rPr lang="pt-BR" sz="1100" dirty="0" smtClean="0">
                <a:solidFill>
                  <a:schemeClr val="bg1"/>
                </a:solidFill>
                <a:latin typeface="+mj-lt"/>
              </a:rPr>
              <a:t>Veterinária Responsável por 3 UNIDADES da Fisio Care Pet</a:t>
            </a:r>
          </a:p>
          <a:p>
            <a:r>
              <a:rPr lang="pt-BR" sz="1100" dirty="0" smtClean="0">
                <a:solidFill>
                  <a:schemeClr val="bg1"/>
                </a:solidFill>
              </a:rPr>
              <a:t>Professora de Fisioterapia Veterinária convidada na UNG e Anhembi-Morumbi </a:t>
            </a:r>
            <a:r>
              <a:rPr lang="pt-BR" sz="11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t-BR" sz="1100" dirty="0" smtClean="0">
                <a:solidFill>
                  <a:schemeClr val="bg1"/>
                </a:solidFill>
                <a:latin typeface="+mj-lt"/>
              </a:rPr>
            </a:br>
            <a:endParaRPr lang="pt-B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556" y="1654220"/>
            <a:ext cx="1004882" cy="1233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tângulo 7"/>
          <p:cNvSpPr/>
          <p:nvPr/>
        </p:nvSpPr>
        <p:spPr>
          <a:xfrm>
            <a:off x="980728" y="1545481"/>
            <a:ext cx="226163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u="sng" dirty="0" smtClean="0">
                <a:solidFill>
                  <a:schemeClr val="bg1"/>
                </a:solidFill>
              </a:rPr>
              <a:t>Prof. Esp. Ricardo S. Lopes</a:t>
            </a:r>
          </a:p>
          <a:p>
            <a:r>
              <a:rPr lang="pt-BR" sz="1100" dirty="0" smtClean="0">
                <a:solidFill>
                  <a:schemeClr val="bg1"/>
                </a:solidFill>
              </a:rPr>
              <a:t>Professor de Fisioterapia Veterinária convidado na UNG, UNIABC, UNIBAN e Anhembi-Morumbi</a:t>
            </a:r>
            <a:br>
              <a:rPr lang="pt-BR" sz="1100" dirty="0" smtClean="0">
                <a:solidFill>
                  <a:schemeClr val="bg1"/>
                </a:solidFill>
              </a:rPr>
            </a:br>
            <a:r>
              <a:rPr lang="pt-BR" sz="1100" dirty="0" smtClean="0">
                <a:solidFill>
                  <a:schemeClr val="bg1"/>
                </a:solidFill>
              </a:rPr>
              <a:t>Pós-Graduado em Ortopedia e Traumatologia Veterinária pela USP</a:t>
            </a:r>
            <a:br>
              <a:rPr lang="pt-BR" sz="1100" dirty="0" smtClean="0">
                <a:solidFill>
                  <a:schemeClr val="bg1"/>
                </a:solidFill>
              </a:rPr>
            </a:br>
            <a:r>
              <a:rPr lang="pt-BR" sz="1100" dirty="0" smtClean="0">
                <a:solidFill>
                  <a:schemeClr val="bg1"/>
                </a:solidFill>
              </a:rPr>
              <a:t>Proprietário e Diretor da Fisio Care Pet / Sócio-diretor da Rede Pet Fisio</a:t>
            </a:r>
          </a:p>
        </p:txBody>
      </p:sp>
      <p:pic>
        <p:nvPicPr>
          <p:cNvPr id="9" name="Picture 2" descr="http://sphotos-h.ak.fbcdn.net/hphotos-ak-ash3/554157_412025665534819_127130694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21" y="1654220"/>
            <a:ext cx="899702" cy="1275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aixaDeTexto 11"/>
          <p:cNvSpPr txBox="1"/>
          <p:nvPr/>
        </p:nvSpPr>
        <p:spPr>
          <a:xfrm>
            <a:off x="4418799" y="3295308"/>
            <a:ext cx="242088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u="sng" dirty="0" smtClean="0">
                <a:solidFill>
                  <a:schemeClr val="bg1"/>
                </a:solidFill>
              </a:rPr>
              <a:t>Profa. Esp. Stella H Sakata</a:t>
            </a:r>
          </a:p>
          <a:p>
            <a:r>
              <a:rPr lang="pt-BR" sz="1100" dirty="0" smtClean="0">
                <a:solidFill>
                  <a:schemeClr val="bg1"/>
                </a:solidFill>
              </a:rPr>
              <a:t>Especialista em Fisioterapia pelaUNIP / Especialista em Terapia Física - CEMV - Buenos Aires </a:t>
            </a:r>
            <a:br>
              <a:rPr lang="pt-BR" sz="1100" dirty="0" smtClean="0">
                <a:solidFill>
                  <a:schemeClr val="bg1"/>
                </a:solidFill>
              </a:rPr>
            </a:br>
            <a:r>
              <a:rPr lang="pt-BR" sz="1100" dirty="0" smtClean="0">
                <a:solidFill>
                  <a:schemeClr val="bg1"/>
                </a:solidFill>
              </a:rPr>
              <a:t>Especialista em Hands Therapy - World Federation of Chinese Medicine Societies - Beijin </a:t>
            </a:r>
          </a:p>
          <a:p>
            <a:r>
              <a:rPr lang="pt-BR" sz="1100" dirty="0" smtClean="0">
                <a:solidFill>
                  <a:schemeClr val="bg1"/>
                </a:solidFill>
              </a:rPr>
              <a:t>Membro e Secretária da ANFIVET</a:t>
            </a:r>
          </a:p>
        </p:txBody>
      </p:sp>
      <p:pic>
        <p:nvPicPr>
          <p:cNvPr id="13" name="Picture 2" descr="https://fbcdn-sphotos-e-a.akamaihd.net/hphotos-ak-prn1/26175_1404890448379_824155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2672" y="3358853"/>
            <a:ext cx="979992" cy="1306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CaixaDeTexto 15"/>
          <p:cNvSpPr txBox="1"/>
          <p:nvPr/>
        </p:nvSpPr>
        <p:spPr>
          <a:xfrm>
            <a:off x="927723" y="511728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u="sng" dirty="0" smtClean="0">
                <a:solidFill>
                  <a:schemeClr val="bg1"/>
                </a:solidFill>
              </a:rPr>
              <a:t>Profa.  Esp. Marcela Sanches </a:t>
            </a:r>
          </a:p>
          <a:p>
            <a:endParaRPr lang="pt-BR" sz="1400" b="1" i="1" u="sng" dirty="0" smtClean="0">
              <a:solidFill>
                <a:schemeClr val="bg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467426" y="7176189"/>
            <a:ext cx="2198237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u="sng" dirty="0" smtClean="0">
                <a:solidFill>
                  <a:schemeClr val="bg1"/>
                </a:solidFill>
              </a:rPr>
              <a:t>Profa.  Esp. Monica Veras</a:t>
            </a:r>
          </a:p>
          <a:p>
            <a:r>
              <a:rPr lang="pt-BR" sz="1100" dirty="0" smtClean="0">
                <a:solidFill>
                  <a:schemeClr val="bg1"/>
                </a:solidFill>
              </a:rPr>
              <a:t>Pós graduada em fisioterpia pela Universidade UMESP</a:t>
            </a:r>
          </a:p>
          <a:p>
            <a:r>
              <a:rPr lang="pt-BR" sz="1100" dirty="0" smtClean="0">
                <a:solidFill>
                  <a:schemeClr val="bg1"/>
                </a:solidFill>
              </a:rPr>
              <a:t>Especialização em dor e animais de esporte</a:t>
            </a:r>
          </a:p>
          <a:p>
            <a:r>
              <a:rPr lang="pt-BR" sz="1100" dirty="0" smtClean="0">
                <a:solidFill>
                  <a:schemeClr val="bg1"/>
                </a:solidFill>
              </a:rPr>
              <a:t>Diretora ANFIVET</a:t>
            </a:r>
          </a:p>
          <a:p>
            <a:r>
              <a:rPr lang="pt-BR" sz="1100" dirty="0" smtClean="0">
                <a:solidFill>
                  <a:schemeClr val="bg1"/>
                </a:solidFill>
              </a:rPr>
              <a:t>Professora no instituto Qualitas</a:t>
            </a:r>
          </a:p>
          <a:p>
            <a:r>
              <a:rPr lang="pt-BR" sz="1100" dirty="0" smtClean="0">
                <a:solidFill>
                  <a:schemeClr val="bg1"/>
                </a:solidFill>
              </a:rPr>
              <a:t>Membro da AIFISVET</a:t>
            </a:r>
          </a:p>
          <a:p>
            <a:endParaRPr lang="pt-BR" sz="1100" b="1" i="1" u="sng" dirty="0" smtClean="0">
              <a:solidFill>
                <a:schemeClr val="bg1"/>
              </a:solidFill>
            </a:endParaRPr>
          </a:p>
          <a:p>
            <a:endParaRPr lang="pt-BR" sz="1100" b="1" i="1" u="sng" dirty="0" smtClean="0">
              <a:solidFill>
                <a:schemeClr val="bg1"/>
              </a:solidFill>
            </a:endParaRPr>
          </a:p>
          <a:p>
            <a:endParaRPr lang="pt-BR" sz="1100" b="1" i="1" u="sng" dirty="0" smtClean="0">
              <a:solidFill>
                <a:schemeClr val="bg1"/>
              </a:solidFill>
            </a:endParaRPr>
          </a:p>
          <a:p>
            <a:endParaRPr lang="pt-BR" sz="1100" b="1" i="1" u="sng" dirty="0" smtClean="0">
              <a:solidFill>
                <a:schemeClr val="bg1"/>
              </a:solidFill>
            </a:endParaRPr>
          </a:p>
          <a:p>
            <a:endParaRPr lang="pt-BR" sz="1100" b="1" i="1" u="sng" dirty="0" smtClean="0">
              <a:solidFill>
                <a:schemeClr val="bg1"/>
              </a:solidFill>
            </a:endParaRPr>
          </a:p>
          <a:p>
            <a:endParaRPr lang="pt-BR" sz="1100" b="1" i="1" u="sng" dirty="0" smtClean="0">
              <a:solidFill>
                <a:schemeClr val="bg1"/>
              </a:solidFill>
            </a:endParaRPr>
          </a:p>
        </p:txBody>
      </p:sp>
      <p:pic>
        <p:nvPicPr>
          <p:cNvPr id="22" name="Imagem 21" descr="marcel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85" y="5171202"/>
            <a:ext cx="864096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17494" y="5344605"/>
            <a:ext cx="232487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Especialização em acupuntura veterinária pelo instituto Bioetichus </a:t>
            </a: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Aperfeiçoamento em Fisioterapia Veterinária pelo Caring Canine Rehabilitation Center </a:t>
            </a: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Certificada em Fisioterapia pela Canine Physical Rehabilitation, Tennessee University, </a:t>
            </a:r>
            <a:r>
              <a:rPr lang="pt-BR" sz="11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EUA</a:t>
            </a: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 descr="http://www.daycaredogworld.com.br/imagens/moni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9314" y="7164288"/>
            <a:ext cx="100811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CaixaDeTexto 30"/>
          <p:cNvSpPr txBox="1"/>
          <p:nvPr/>
        </p:nvSpPr>
        <p:spPr>
          <a:xfrm>
            <a:off x="0" y="3549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Palestrantes  confirmados</a:t>
            </a:r>
            <a:endParaRPr lang="pt-BR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0" y="623754"/>
            <a:ext cx="6858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i="1" u="sng" dirty="0" smtClean="0">
                <a:solidFill>
                  <a:schemeClr val="bg1"/>
                </a:solidFill>
              </a:rPr>
              <a:t>Convidamos os 16 maiores  profissionais e palestrantes na área de Reabilitação Animal do Brasil</a:t>
            </a:r>
            <a:endParaRPr lang="pt-BR" sz="2000" b="1" i="1" u="sng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0121" y="5147855"/>
            <a:ext cx="2005758" cy="377985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4437112" y="5398329"/>
            <a:ext cx="24208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</a:rPr>
              <a:t>Especialização </a:t>
            </a:r>
            <a:r>
              <a:rPr lang="pt-BR" sz="1100" dirty="0">
                <a:solidFill>
                  <a:schemeClr val="bg1"/>
                </a:solidFill>
              </a:rPr>
              <a:t>em fisioterapia veterinária pelo Instituto </a:t>
            </a:r>
            <a:r>
              <a:rPr lang="pt-BR" sz="1100" dirty="0" smtClean="0">
                <a:solidFill>
                  <a:schemeClr val="bg1"/>
                </a:solidFill>
              </a:rPr>
              <a:t>Bioethicus</a:t>
            </a:r>
            <a:r>
              <a:rPr lang="pt-BR" sz="1100" dirty="0">
                <a:solidFill>
                  <a:schemeClr val="bg1"/>
                </a:solidFill>
              </a:rPr>
              <a:t/>
            </a:r>
            <a:br>
              <a:rPr lang="pt-BR" sz="1100" dirty="0">
                <a:solidFill>
                  <a:schemeClr val="bg1"/>
                </a:solidFill>
              </a:rPr>
            </a:br>
            <a:r>
              <a:rPr lang="pt-BR" sz="1100" dirty="0">
                <a:solidFill>
                  <a:schemeClr val="bg1"/>
                </a:solidFill>
              </a:rPr>
              <a:t>Especialização em acupuntura e fitoterapia chinesa veterinária pelo Instituto Biiethicus </a:t>
            </a:r>
            <a:r>
              <a:rPr lang="pt-BR" sz="1100" dirty="0" smtClean="0">
                <a:solidFill>
                  <a:schemeClr val="bg1"/>
                </a:solidFill>
              </a:rPr>
              <a:t>/Sócia </a:t>
            </a:r>
            <a:r>
              <a:rPr lang="pt-BR" sz="1100" dirty="0">
                <a:solidFill>
                  <a:schemeClr val="bg1"/>
                </a:solidFill>
              </a:rPr>
              <a:t>proprietaria FISIOPET - Centro de Reabilitação animal - Ribeirão Preto -SP-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64" y="5076056"/>
            <a:ext cx="959474" cy="1604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m 22" descr="RENAT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775" y="7226709"/>
            <a:ext cx="866662" cy="1384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CaixaDeTexto 23"/>
          <p:cNvSpPr txBox="1"/>
          <p:nvPr/>
        </p:nvSpPr>
        <p:spPr>
          <a:xfrm>
            <a:off x="980728" y="7164288"/>
            <a:ext cx="2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u="sng" dirty="0" smtClean="0">
                <a:solidFill>
                  <a:schemeClr val="bg1"/>
                </a:solidFill>
              </a:rPr>
              <a:t>Profa Esp. Renata Achkar</a:t>
            </a:r>
          </a:p>
          <a:p>
            <a:endParaRPr lang="pt-BR" sz="1100" b="1" i="1" u="sng" dirty="0" smtClean="0">
              <a:solidFill>
                <a:schemeClr val="bg1"/>
              </a:solidFill>
            </a:endParaRPr>
          </a:p>
          <a:p>
            <a:endParaRPr lang="pt-BR" sz="1100" b="1" i="1" u="sng" dirty="0" smtClean="0">
              <a:solidFill>
                <a:schemeClr val="bg1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965492" y="7452320"/>
            <a:ext cx="2276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</a:rPr>
              <a:t>Responsável pelo Setor de Fisioterapia do Pet </a:t>
            </a:r>
            <a:r>
              <a:rPr lang="pt-BR" sz="1100" dirty="0" err="1" smtClean="0">
                <a:solidFill>
                  <a:schemeClr val="bg1"/>
                </a:solidFill>
              </a:rPr>
              <a:t>Care</a:t>
            </a:r>
            <a:r>
              <a:rPr lang="pt-BR" sz="1100" dirty="0" smtClean="0">
                <a:solidFill>
                  <a:schemeClr val="bg1"/>
                </a:solidFill>
              </a:rPr>
              <a:t> e Hospital et </a:t>
            </a:r>
            <a:r>
              <a:rPr lang="pt-BR" sz="1100" dirty="0" err="1" smtClean="0">
                <a:solidFill>
                  <a:schemeClr val="bg1"/>
                </a:solidFill>
              </a:rPr>
              <a:t>Quality</a:t>
            </a:r>
            <a:endParaRPr lang="pt-BR" sz="1100" dirty="0" smtClean="0">
              <a:solidFill>
                <a:schemeClr val="bg1"/>
              </a:solidFill>
            </a:endParaRPr>
          </a:p>
          <a:p>
            <a:r>
              <a:rPr lang="pt-BR" sz="1100" dirty="0" smtClean="0">
                <a:solidFill>
                  <a:schemeClr val="bg1"/>
                </a:solidFill>
              </a:rPr>
              <a:t>Pós graduada em ortopedia  veterinária pela ANCLIVEPA-SP</a:t>
            </a:r>
          </a:p>
          <a:p>
            <a:pPr lvl="0"/>
            <a:r>
              <a:rPr lang="pt-BR" sz="1100" dirty="0" smtClean="0">
                <a:solidFill>
                  <a:schemeClr val="bg1"/>
                </a:solidFill>
              </a:rPr>
              <a:t>Consultora / Parceira no desenvolvimento esteiras aquáticas para cães da empresa Fitness Dog de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958495" y="3131840"/>
            <a:ext cx="252028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100" b="1" i="1" u="sng" dirty="0" smtClean="0">
              <a:solidFill>
                <a:schemeClr val="bg1"/>
              </a:solidFill>
            </a:endParaRPr>
          </a:p>
          <a:p>
            <a:r>
              <a:rPr lang="pt-BR" sz="1400" b="1" i="1" u="sng" dirty="0" err="1" smtClean="0">
                <a:solidFill>
                  <a:schemeClr val="bg1"/>
                </a:solidFill>
              </a:rPr>
              <a:t>Profa</a:t>
            </a:r>
            <a:r>
              <a:rPr lang="pt-BR" sz="1400" b="1" i="1" u="sng" dirty="0" smtClean="0">
                <a:solidFill>
                  <a:schemeClr val="bg1"/>
                </a:solidFill>
              </a:rPr>
              <a:t>  Esp. Monica </a:t>
            </a:r>
            <a:r>
              <a:rPr lang="pt-BR" sz="1400" b="1" i="1" u="sng" dirty="0" err="1" smtClean="0">
                <a:solidFill>
                  <a:schemeClr val="bg1"/>
                </a:solidFill>
              </a:rPr>
              <a:t>Sartori</a:t>
            </a:r>
            <a:endParaRPr lang="pt-BR" sz="1400" b="1" i="1" u="sng" dirty="0" smtClean="0">
              <a:solidFill>
                <a:schemeClr val="bg1"/>
              </a:solidFill>
            </a:endParaRPr>
          </a:p>
          <a:p>
            <a:r>
              <a:rPr lang="pt-BR" sz="1100" dirty="0" smtClean="0">
                <a:solidFill>
                  <a:schemeClr val="bg1"/>
                </a:solidFill>
              </a:rPr>
              <a:t>Pós graduada em fisioterapia pela UMESP</a:t>
            </a:r>
          </a:p>
          <a:p>
            <a:r>
              <a:rPr lang="pt-BR" sz="1100" dirty="0" smtClean="0">
                <a:solidFill>
                  <a:schemeClr val="bg1"/>
                </a:solidFill>
              </a:rPr>
              <a:t>Especialização no CEMEV Argentina Dra </a:t>
            </a:r>
            <a:r>
              <a:rPr lang="pt-BR" sz="1100" dirty="0" err="1" smtClean="0">
                <a:solidFill>
                  <a:schemeClr val="bg1"/>
                </a:solidFill>
              </a:rPr>
              <a:t>Graciela</a:t>
            </a:r>
            <a:r>
              <a:rPr lang="pt-BR" sz="1100" dirty="0" smtClean="0">
                <a:solidFill>
                  <a:schemeClr val="bg1"/>
                </a:solidFill>
              </a:rPr>
              <a:t> Stein</a:t>
            </a:r>
          </a:p>
          <a:p>
            <a:r>
              <a:rPr lang="pt-BR" sz="1100" dirty="0" smtClean="0">
                <a:solidFill>
                  <a:schemeClr val="bg1"/>
                </a:solidFill>
              </a:rPr>
              <a:t>Membro da diretoria do ANFIVET e AIFISVET</a:t>
            </a:r>
          </a:p>
        </p:txBody>
      </p:sp>
      <p:pic>
        <p:nvPicPr>
          <p:cNvPr id="30" name="Picture 2" descr="http://www.aifisvet.com/media/cv_sartor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60" y="3386532"/>
            <a:ext cx="908720" cy="1234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43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ixaDeTexto 30"/>
          <p:cNvSpPr txBox="1"/>
          <p:nvPr/>
        </p:nvSpPr>
        <p:spPr>
          <a:xfrm>
            <a:off x="0" y="3549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Palestrantes  confirmados</a:t>
            </a:r>
            <a:endParaRPr lang="pt-BR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0" y="623754"/>
            <a:ext cx="68580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i="1" u="sng" dirty="0" smtClean="0">
                <a:solidFill>
                  <a:schemeClr val="bg1"/>
                </a:solidFill>
              </a:rPr>
              <a:t>Convidamos os 16 maiores  profissionais e palestrantes na área de Reabilitação Animal do Brasil</a:t>
            </a:r>
            <a:endParaRPr lang="pt-BR" sz="2000" b="1" i="1" u="sng" dirty="0">
              <a:solidFill>
                <a:schemeClr val="bg1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980728" y="7724090"/>
            <a:ext cx="57606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i="1" u="sng" dirty="0" err="1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Profa</a:t>
            </a:r>
            <a:r>
              <a:rPr lang="pt-BR" sz="1400" b="1" i="1" u="sng" dirty="0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 Dra. Ana Guiomar Reis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chemeClr val="bg1"/>
                </a:solidFill>
              </a:rPr>
              <a:t>Atua na área de fisiatria de cavalos atletas e com a </a:t>
            </a:r>
            <a:r>
              <a:rPr lang="pt-BR" sz="1200" dirty="0" err="1">
                <a:solidFill>
                  <a:schemeClr val="bg1"/>
                </a:solidFill>
              </a:rPr>
              <a:t>microfisioterapia</a:t>
            </a:r>
            <a:r>
              <a:rPr lang="pt-BR" sz="1200" dirty="0">
                <a:solidFill>
                  <a:schemeClr val="bg1"/>
                </a:solidFill>
              </a:rPr>
              <a:t> de cães e gatos. Certificada em reabilitação equina pela Universidade do Tennessee (CERP) e especialista em Fisiatria e Ortopedia Veterinária pela UNIP. Fiz  residência, mestrado e doutorado na FMVZ-USP. Habilitada pela Associação Internacional em </a:t>
            </a:r>
            <a:r>
              <a:rPr lang="pt-BR" sz="1200" dirty="0" err="1">
                <a:solidFill>
                  <a:schemeClr val="bg1"/>
                </a:solidFill>
              </a:rPr>
              <a:t>Kinesio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Tapping</a:t>
            </a:r>
            <a:r>
              <a:rPr lang="pt-BR" sz="1200" dirty="0">
                <a:solidFill>
                  <a:schemeClr val="bg1"/>
                </a:solidFill>
              </a:rPr>
              <a:t>. Em 2014 recebeu o prêmio de melhor trabalho científico apresentado no 8th </a:t>
            </a:r>
            <a:r>
              <a:rPr lang="pt-BR" sz="1200" dirty="0" err="1">
                <a:solidFill>
                  <a:schemeClr val="bg1"/>
                </a:solidFill>
              </a:rPr>
              <a:t>International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Symposium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on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Veterinary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Rehabilitation</a:t>
            </a:r>
            <a:r>
              <a:rPr lang="pt-BR" sz="1200" dirty="0">
                <a:solidFill>
                  <a:schemeClr val="bg1"/>
                </a:solidFill>
              </a:rPr>
              <a:t>, realizado em </a:t>
            </a:r>
            <a:r>
              <a:rPr lang="pt-BR" sz="1200" dirty="0" err="1">
                <a:solidFill>
                  <a:schemeClr val="bg1"/>
                </a:solidFill>
              </a:rPr>
              <a:t>Corvalis</a:t>
            </a:r>
            <a:r>
              <a:rPr lang="pt-BR" sz="1200" dirty="0">
                <a:solidFill>
                  <a:schemeClr val="bg1"/>
                </a:solidFill>
              </a:rPr>
              <a:t> (EUA).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i="1" u="sng" dirty="0">
              <a:solidFill>
                <a:schemeClr val="bg1"/>
              </a:solidFill>
              <a:latin typeface="Calibri" pitchFamily="34"/>
              <a:ea typeface=""/>
              <a:cs typeface="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980728" y="5436096"/>
            <a:ext cx="262726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i="1" u="sng" dirty="0" err="1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Profa</a:t>
            </a:r>
            <a:r>
              <a:rPr lang="pt-BR" sz="1400" b="1" i="1" u="sng" dirty="0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 </a:t>
            </a:r>
            <a:r>
              <a:rPr lang="pt-BR" sz="1400" b="1" i="1" u="sng" dirty="0" err="1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Ms</a:t>
            </a:r>
            <a:r>
              <a:rPr lang="pt-BR" sz="1400" b="1" i="1" u="sng" dirty="0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. Paula </a:t>
            </a:r>
            <a:r>
              <a:rPr lang="pt-BR" sz="1400" b="1" i="1" u="sng" dirty="0" err="1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Tussini</a:t>
            </a:r>
            <a:endParaRPr lang="pt-BR" sz="1400" b="1" i="1" u="sng" dirty="0" smtClean="0">
              <a:solidFill>
                <a:schemeClr val="bg1"/>
              </a:solidFill>
              <a:latin typeface="Calibri" pitchFamily="34"/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 smtClean="0">
                <a:solidFill>
                  <a:schemeClr val="bg1"/>
                </a:solidFill>
              </a:rPr>
              <a:t>Especialização </a:t>
            </a:r>
            <a:r>
              <a:rPr lang="pt-BR" sz="1200" dirty="0">
                <a:solidFill>
                  <a:schemeClr val="bg1"/>
                </a:solidFill>
              </a:rPr>
              <a:t>em Acupuntura Veterinária pelo Instituto </a:t>
            </a:r>
            <a:r>
              <a:rPr lang="pt-BR" sz="1200" dirty="0" err="1">
                <a:solidFill>
                  <a:schemeClr val="bg1"/>
                </a:solidFill>
              </a:rPr>
              <a:t>Bioethicus</a:t>
            </a:r>
            <a:r>
              <a:rPr lang="pt-BR" sz="1200" dirty="0">
                <a:solidFill>
                  <a:schemeClr val="bg1"/>
                </a:solidFill>
              </a:rPr>
              <a:t> / Formada no curso de extensão em neurologia veterinária pelo Instituto </a:t>
            </a:r>
            <a:r>
              <a:rPr lang="pt-BR" sz="1200" dirty="0" err="1">
                <a:solidFill>
                  <a:schemeClr val="bg1"/>
                </a:solidFill>
              </a:rPr>
              <a:t>Bioethicus</a:t>
            </a:r>
            <a:r>
              <a:rPr lang="pt-BR" sz="1200" dirty="0">
                <a:solidFill>
                  <a:schemeClr val="bg1"/>
                </a:solidFill>
              </a:rPr>
              <a:t> / Mestrado em Patologia clínica na Unesp/Botucatu Autora </a:t>
            </a:r>
            <a:r>
              <a:rPr lang="pt-BR" sz="1200" dirty="0" smtClean="0">
                <a:solidFill>
                  <a:schemeClr val="bg1"/>
                </a:solidFill>
              </a:rPr>
              <a:t>de </a:t>
            </a:r>
            <a:r>
              <a:rPr lang="pt-BR" sz="1200" dirty="0">
                <a:solidFill>
                  <a:schemeClr val="bg1"/>
                </a:solidFill>
              </a:rPr>
              <a:t>capítulo </a:t>
            </a:r>
            <a:r>
              <a:rPr lang="pt-BR" sz="1200" dirty="0" smtClean="0">
                <a:solidFill>
                  <a:schemeClr val="bg1"/>
                </a:solidFill>
              </a:rPr>
              <a:t>do </a:t>
            </a:r>
            <a:r>
              <a:rPr lang="pt-BR" sz="1200" dirty="0">
                <a:solidFill>
                  <a:schemeClr val="bg1"/>
                </a:solidFill>
              </a:rPr>
              <a:t>livro Acupuntura na prática clínica veterinária</a:t>
            </a:r>
            <a:r>
              <a:rPr lang="pt-BR" sz="1200" dirty="0" smtClean="0">
                <a:solidFill>
                  <a:schemeClr val="bg1"/>
                </a:solidFill>
              </a:rPr>
              <a:t>.. </a:t>
            </a:r>
            <a:r>
              <a:rPr lang="pt-BR" sz="1200" dirty="0">
                <a:solidFill>
                  <a:schemeClr val="bg1"/>
                </a:solidFill>
              </a:rPr>
              <a:t>Neurologista Clínica no Centro de Especialidade VET LIFE </a:t>
            </a:r>
            <a:r>
              <a:rPr lang="pt-BR" sz="1200" dirty="0" smtClean="0">
                <a:solidFill>
                  <a:schemeClr val="bg1"/>
                </a:solidFill>
              </a:rPr>
              <a:t>e Pet </a:t>
            </a:r>
            <a:r>
              <a:rPr lang="pt-BR" sz="1200" dirty="0" err="1" smtClean="0">
                <a:solidFill>
                  <a:schemeClr val="bg1"/>
                </a:solidFill>
              </a:rPr>
              <a:t>Fisio</a:t>
            </a:r>
            <a:r>
              <a:rPr lang="pt-BR" sz="1200" dirty="0" smtClean="0">
                <a:solidFill>
                  <a:schemeClr val="bg1"/>
                </a:solidFill>
              </a:rPr>
              <a:t> Indaiatuba. </a:t>
            </a:r>
            <a:endParaRPr lang="pt-BR" sz="1200" b="1" i="1" u="sng" dirty="0">
              <a:solidFill>
                <a:schemeClr val="bg1"/>
              </a:solidFill>
              <a:latin typeface="Calibri" pitchFamily="34"/>
              <a:ea typeface=""/>
              <a:cs typeface="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536467" y="4049397"/>
            <a:ext cx="2276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100" dirty="0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Graduação em medicina vetrerinaria peela UNIP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100" dirty="0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Pós graduada em orotpedia pela FMZV-USP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100" dirty="0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Veterinária responsável pela Unidade Pet Fisio </a:t>
            </a:r>
            <a:r>
              <a:rPr lang="pt-BR" sz="1100" dirty="0" err="1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Alphavile</a:t>
            </a:r>
            <a:r>
              <a:rPr lang="pt-BR" sz="1100" dirty="0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  SP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100" dirty="0" smtClean="0">
                <a:solidFill>
                  <a:schemeClr val="bg1"/>
                </a:solidFill>
                <a:latin typeface="Calibri" pitchFamily="34"/>
              </a:rPr>
              <a:t>Membro AOVET / Pós-Graduação Acupuntura - </a:t>
            </a:r>
            <a:r>
              <a:rPr lang="pt-BR" sz="1100" dirty="0" err="1" smtClean="0">
                <a:solidFill>
                  <a:schemeClr val="bg1"/>
                </a:solidFill>
                <a:latin typeface="Calibri" pitchFamily="34"/>
              </a:rPr>
              <a:t>Qualittas</a:t>
            </a:r>
            <a:endParaRPr lang="pt-BR" sz="1100" dirty="0">
              <a:solidFill>
                <a:schemeClr val="bg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551703" y="3795588"/>
            <a:ext cx="1863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i="1" u="sng" dirty="0" smtClean="0">
                <a:solidFill>
                  <a:srgbClr val="FFFFFF"/>
                </a:solidFill>
                <a:latin typeface="Calibri" pitchFamily="34"/>
                <a:ea typeface=""/>
                <a:cs typeface=""/>
              </a:rPr>
              <a:t>Profa Carla R. Marzulli</a:t>
            </a:r>
            <a:endParaRPr lang="pt-BR" sz="1400" b="1" i="1" u="sng" dirty="0">
              <a:solidFill>
                <a:srgbClr val="FFFFFF"/>
              </a:solidFill>
              <a:latin typeface="Calibri" pitchFamily="34"/>
              <a:ea typeface=""/>
              <a:cs typeface="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4655994" y="1347316"/>
            <a:ext cx="226242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i="1" u="sng" dirty="0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M.V. Esp. Stefan Rene </a:t>
            </a:r>
            <a:r>
              <a:rPr lang="pt-BR" sz="1400" b="1" i="1" u="sng" dirty="0" err="1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Schwans</a:t>
            </a:r>
            <a:endParaRPr lang="pt-BR" sz="1400" b="1" i="1" u="sng" dirty="0" smtClean="0">
              <a:solidFill>
                <a:schemeClr val="bg1"/>
              </a:solidFill>
              <a:latin typeface="Calibri" pitchFamily="34"/>
              <a:ea typeface=""/>
              <a:cs typeface="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chemeClr val="bg1"/>
                </a:solidFill>
              </a:rPr>
              <a:t>Graduado pela UFPR. Pós-graduado em Fisioterapia ortopédica, traumatológica e desportiva pela PUC-PR</a:t>
            </a:r>
            <a:r>
              <a:rPr lang="pt-BR" sz="1200" dirty="0" smtClean="0">
                <a:solidFill>
                  <a:schemeClr val="bg1"/>
                </a:solidFill>
              </a:rPr>
              <a:t>. </a:t>
            </a:r>
            <a:r>
              <a:rPr lang="pt-BR" sz="1200" dirty="0">
                <a:solidFill>
                  <a:schemeClr val="bg1"/>
                </a:solidFill>
              </a:rPr>
              <a:t>Sócio fundador da Associação Brasileira de Fisioterapia Veterinária (ANFIVET</a:t>
            </a:r>
            <a:r>
              <a:rPr lang="pt-BR" sz="1200" dirty="0" smtClean="0">
                <a:solidFill>
                  <a:schemeClr val="bg1"/>
                </a:solidFill>
              </a:rPr>
              <a:t>). </a:t>
            </a:r>
            <a:r>
              <a:rPr lang="pt-BR" sz="1200" dirty="0" err="1" smtClean="0">
                <a:solidFill>
                  <a:schemeClr val="bg1"/>
                </a:solidFill>
              </a:rPr>
              <a:t>PhysicalPet</a:t>
            </a:r>
            <a:r>
              <a:rPr lang="pt-BR" sz="1200" dirty="0" smtClean="0">
                <a:solidFill>
                  <a:schemeClr val="bg1"/>
                </a:solidFill>
              </a:rPr>
              <a:t> Curitiba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Presidente da ANCLIVEPA-PR</a:t>
            </a:r>
            <a:endParaRPr lang="pt-BR" sz="1200" dirty="0">
              <a:solidFill>
                <a:schemeClr val="bg1"/>
              </a:solidFill>
              <a:latin typeface="Calibri" pitchFamily="34"/>
              <a:ea typeface=""/>
              <a:cs typeface=""/>
            </a:endParaRPr>
          </a:p>
        </p:txBody>
      </p:sp>
      <p:pic>
        <p:nvPicPr>
          <p:cNvPr id="4098" name="Picture 2" descr="Stefan Schwanz- CIE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607" y="1689166"/>
            <a:ext cx="907017" cy="1602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aula tuss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" y="5582022"/>
            <a:ext cx="892807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fbcdn-sphotos-e-a.akamaihd.net/hphotos-ak-xla1/v/t1.0-9/10600518_678218812270846_5307922716780085061_n.jpg?oh=3f00cfcbfba379e87847bb66c7ad186c&amp;oe=5718E7EA&amp;__gda__=1457763911_eb74a7a9db8232c2497e21ee5375dcc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7739980"/>
            <a:ext cx="876267" cy="1368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33"/>
          <p:cNvSpPr/>
          <p:nvPr/>
        </p:nvSpPr>
        <p:spPr>
          <a:xfrm>
            <a:off x="971081" y="3861643"/>
            <a:ext cx="2636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i="1" u="sng" dirty="0" err="1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Profa</a:t>
            </a:r>
            <a:r>
              <a:rPr lang="pt-BR" sz="1400" b="1" i="1" u="sng" dirty="0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 Esp. Larissa </a:t>
            </a:r>
            <a:r>
              <a:rPr lang="pt-BR" sz="1400" b="1" i="1" u="sng" dirty="0" err="1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Toyofuku</a:t>
            </a:r>
            <a:endParaRPr lang="pt-BR" sz="1400" b="1" i="1" u="sng" dirty="0" smtClean="0">
              <a:solidFill>
                <a:schemeClr val="bg1"/>
              </a:solidFill>
              <a:latin typeface="Calibri" pitchFamily="34"/>
              <a:ea typeface=""/>
              <a:cs typeface="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 smtClean="0">
                <a:solidFill>
                  <a:schemeClr val="bg1"/>
                </a:solidFill>
              </a:rPr>
              <a:t>Pós </a:t>
            </a:r>
            <a:r>
              <a:rPr lang="pt-BR" sz="1200" dirty="0">
                <a:solidFill>
                  <a:schemeClr val="bg1"/>
                </a:solidFill>
              </a:rPr>
              <a:t>Graduação Lato Sensu em Acupuntura Veterinária pela </a:t>
            </a:r>
            <a:r>
              <a:rPr lang="pt-BR" sz="1200" dirty="0" err="1">
                <a:solidFill>
                  <a:schemeClr val="bg1"/>
                </a:solidFill>
              </a:rPr>
              <a:t>Bioethicus</a:t>
            </a:r>
            <a:r>
              <a:rPr lang="pt-BR" sz="1200" dirty="0">
                <a:solidFill>
                  <a:schemeClr val="bg1"/>
                </a:solidFill>
              </a:rPr>
              <a:t>- </a:t>
            </a:r>
            <a:r>
              <a:rPr lang="pt-BR" sz="1200" dirty="0" smtClean="0">
                <a:solidFill>
                  <a:schemeClr val="bg1"/>
                </a:solidFill>
              </a:rPr>
              <a:t>Botucatu / Formação </a:t>
            </a:r>
            <a:r>
              <a:rPr lang="pt-BR" sz="1200" dirty="0">
                <a:solidFill>
                  <a:schemeClr val="bg1"/>
                </a:solidFill>
              </a:rPr>
              <a:t>em Fitoterapia e Medicina Tradicional Chinesa pela </a:t>
            </a:r>
            <a:r>
              <a:rPr lang="pt-BR" sz="1200" dirty="0" err="1" smtClean="0">
                <a:solidFill>
                  <a:schemeClr val="bg1"/>
                </a:solidFill>
              </a:rPr>
              <a:t>Bioethicus</a:t>
            </a:r>
            <a:r>
              <a:rPr lang="pt-BR" sz="1200" dirty="0" smtClean="0">
                <a:solidFill>
                  <a:schemeClr val="bg1"/>
                </a:solidFill>
              </a:rPr>
              <a:t> / Formação </a:t>
            </a:r>
            <a:r>
              <a:rPr lang="pt-BR" sz="1200" dirty="0">
                <a:solidFill>
                  <a:schemeClr val="bg1"/>
                </a:solidFill>
              </a:rPr>
              <a:t>em Neurologia Veterinária (2013)</a:t>
            </a:r>
            <a:br>
              <a:rPr lang="pt-BR" sz="1200" dirty="0">
                <a:solidFill>
                  <a:schemeClr val="bg1"/>
                </a:solidFill>
              </a:rPr>
            </a:br>
            <a:endParaRPr lang="pt-BR" sz="1200" b="1" i="1" u="sng" dirty="0">
              <a:solidFill>
                <a:schemeClr val="bg1"/>
              </a:solidFill>
              <a:latin typeface="Calibri" pitchFamily="34"/>
              <a:ea typeface=""/>
              <a:cs typeface="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1007990" y="1331640"/>
            <a:ext cx="260000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i="1" u="sng" dirty="0" err="1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Profa</a:t>
            </a:r>
            <a:r>
              <a:rPr lang="pt-BR" sz="1400" b="1" i="1" u="sng" dirty="0" smtClean="0">
                <a:solidFill>
                  <a:schemeClr val="bg1"/>
                </a:solidFill>
                <a:latin typeface="Calibri" pitchFamily="34"/>
                <a:ea typeface=""/>
                <a:cs typeface=""/>
              </a:rPr>
              <a:t> Dr. Luiz Henrique Mattos</a:t>
            </a:r>
          </a:p>
          <a:p>
            <a:r>
              <a:rPr lang="en-US" sz="1200" dirty="0" err="1" smtClean="0">
                <a:solidFill>
                  <a:schemeClr val="bg1"/>
                </a:solidFill>
              </a:rPr>
              <a:t>Mestre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Cirurgia</a:t>
            </a:r>
            <a:r>
              <a:rPr lang="en-US" sz="1200" dirty="0">
                <a:solidFill>
                  <a:schemeClr val="bg1"/>
                </a:solidFill>
              </a:rPr>
              <a:t> e </a:t>
            </a:r>
            <a:r>
              <a:rPr lang="en-US" sz="1200" dirty="0" err="1">
                <a:solidFill>
                  <a:schemeClr val="bg1"/>
                </a:solidFill>
              </a:rPr>
              <a:t>Anestesiologia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Veterinária</a:t>
            </a:r>
            <a:r>
              <a:rPr lang="en-US" sz="1200" dirty="0">
                <a:solidFill>
                  <a:schemeClr val="bg1"/>
                </a:solidFill>
              </a:rPr>
              <a:t> pela </a:t>
            </a:r>
            <a:r>
              <a:rPr lang="en-US" sz="1200" dirty="0" err="1">
                <a:solidFill>
                  <a:schemeClr val="bg1"/>
                </a:solidFill>
              </a:rPr>
              <a:t>Universidade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Estadual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Paulista</a:t>
            </a:r>
            <a:r>
              <a:rPr lang="en-US" sz="1200" dirty="0">
                <a:solidFill>
                  <a:schemeClr val="bg1"/>
                </a:solidFill>
              </a:rPr>
              <a:t> – </a:t>
            </a:r>
            <a:r>
              <a:rPr lang="en-US" sz="1200" dirty="0" err="1" smtClean="0">
                <a:solidFill>
                  <a:schemeClr val="bg1"/>
                </a:solidFill>
              </a:rPr>
              <a:t>Botucatu</a:t>
            </a:r>
            <a:r>
              <a:rPr lang="en-US" sz="1200" dirty="0" smtClean="0">
                <a:solidFill>
                  <a:schemeClr val="bg1"/>
                </a:solidFill>
              </a:rPr>
              <a:t>/SP /  </a:t>
            </a:r>
            <a:r>
              <a:rPr lang="en-US" sz="1200" dirty="0" err="1">
                <a:solidFill>
                  <a:schemeClr val="bg1"/>
                </a:solidFill>
              </a:rPr>
              <a:t>Doutorando</a:t>
            </a:r>
            <a:r>
              <a:rPr lang="en-US" sz="1200" dirty="0">
                <a:solidFill>
                  <a:schemeClr val="bg1"/>
                </a:solidFill>
              </a:rPr>
              <a:t> pela UNIVERSIDADE DE LONDRES.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- </a:t>
            </a:r>
            <a:r>
              <a:rPr lang="en-US" sz="1200" dirty="0" err="1">
                <a:solidFill>
                  <a:schemeClr val="bg1"/>
                </a:solidFill>
              </a:rPr>
              <a:t>Formado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em</a:t>
            </a:r>
            <a:r>
              <a:rPr lang="en-US" sz="1200" dirty="0">
                <a:solidFill>
                  <a:schemeClr val="bg1"/>
                </a:solidFill>
              </a:rPr>
              <a:t> KTE1, KTE2 e KTE3 pela </a:t>
            </a:r>
            <a:r>
              <a:rPr lang="en-US" sz="1200" dirty="0" err="1">
                <a:solidFill>
                  <a:schemeClr val="bg1"/>
                </a:solidFill>
              </a:rPr>
              <a:t>Kinesio</a:t>
            </a:r>
            <a:r>
              <a:rPr lang="en-US" sz="1200" dirty="0">
                <a:solidFill>
                  <a:schemeClr val="bg1"/>
                </a:solidFill>
              </a:rPr>
              <a:t> Taping Equine </a:t>
            </a:r>
            <a:r>
              <a:rPr lang="en-US" sz="1200" dirty="0" err="1">
                <a:solidFill>
                  <a:schemeClr val="bg1"/>
                </a:solidFill>
              </a:rPr>
              <a:t>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equinos</a:t>
            </a:r>
            <a:r>
              <a:rPr lang="en-US" sz="1200" dirty="0" smtClean="0">
                <a:solidFill>
                  <a:schemeClr val="bg1"/>
                </a:solidFill>
              </a:rPr>
              <a:t>. / -</a:t>
            </a:r>
            <a:r>
              <a:rPr lang="en-US" sz="1200" dirty="0" err="1" smtClean="0">
                <a:solidFill>
                  <a:schemeClr val="bg1"/>
                </a:solidFill>
              </a:rPr>
              <a:t>Primeiro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Profissional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Brasileiro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Certificado</a:t>
            </a:r>
            <a:r>
              <a:rPr lang="en-US" sz="1200" dirty="0">
                <a:solidFill>
                  <a:schemeClr val="bg1"/>
                </a:solidFill>
              </a:rPr>
              <a:t> CKTPE </a:t>
            </a:r>
            <a:r>
              <a:rPr lang="en-US" sz="1200" dirty="0" err="1">
                <a:solidFill>
                  <a:schemeClr val="bg1"/>
                </a:solidFill>
              </a:rPr>
              <a:t>pelaKinesio</a:t>
            </a:r>
            <a:r>
              <a:rPr lang="en-US" sz="1200" dirty="0">
                <a:solidFill>
                  <a:schemeClr val="bg1"/>
                </a:solidFill>
              </a:rPr>
              <a:t> Taping Association International</a:t>
            </a:r>
            <a:r>
              <a:rPr lang="en-US" sz="1200" dirty="0" smtClean="0">
                <a:solidFill>
                  <a:schemeClr val="bg1"/>
                </a:solidFill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</a:rPr>
              <a:t>Instrutor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Oficial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Método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Kinesio</a:t>
            </a:r>
            <a:r>
              <a:rPr lang="en-US" sz="1200" dirty="0">
                <a:solidFill>
                  <a:schemeClr val="bg1"/>
                </a:solidFill>
              </a:rPr>
              <a:t> Taping Equine – </a:t>
            </a:r>
            <a:r>
              <a:rPr lang="en-US" sz="1200" dirty="0" err="1">
                <a:solidFill>
                  <a:schemeClr val="bg1"/>
                </a:solidFill>
              </a:rPr>
              <a:t>Kinesio</a:t>
            </a:r>
            <a:r>
              <a:rPr lang="en-US" sz="1200" dirty="0">
                <a:solidFill>
                  <a:schemeClr val="bg1"/>
                </a:solidFill>
              </a:rPr>
              <a:t> Taping Association </a:t>
            </a:r>
            <a:r>
              <a:rPr lang="en-US" sz="1200" dirty="0" err="1">
                <a:solidFill>
                  <a:schemeClr val="bg1"/>
                </a:solidFill>
              </a:rPr>
              <a:t>Internation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b="1" i="1" u="sng" dirty="0">
              <a:solidFill>
                <a:schemeClr val="bg1"/>
              </a:solidFill>
              <a:latin typeface="Calibri" pitchFamily="34"/>
              <a:ea typeface=""/>
              <a:cs typeface=""/>
            </a:endParaRPr>
          </a:p>
        </p:txBody>
      </p:sp>
      <p:pic>
        <p:nvPicPr>
          <p:cNvPr id="41" name="Picture 2" descr="https://fbcdn-sphotos-f-a.akamaihd.net/hphotos-ak-xta1/v/t1.0-9/12208734_993220437408853_5718297851688392937_n.jpg?oh=079e1594d2fd8e9fd66dffe85804ce6a&amp;oe=579AF456&amp;__gda__=1471282399_2792c8e08ade89aa63987a9ccc3ebc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7" y="3795588"/>
            <a:ext cx="839120" cy="1426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luiz henrique mattos veterinar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6" y="1751761"/>
            <a:ext cx="839121" cy="1539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4509120" y="5508104"/>
            <a:ext cx="22322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u="sng" dirty="0" smtClean="0">
                <a:solidFill>
                  <a:schemeClr val="bg1"/>
                </a:solidFill>
              </a:rPr>
              <a:t>M.V. </a:t>
            </a:r>
            <a:r>
              <a:rPr lang="pt-BR" sz="1400" b="1" u="sng" dirty="0" err="1" smtClean="0">
                <a:solidFill>
                  <a:schemeClr val="bg1"/>
                </a:solidFill>
              </a:rPr>
              <a:t>Esp.Manuela</a:t>
            </a:r>
            <a:r>
              <a:rPr lang="pt-BR" sz="1400" b="1" u="sng" dirty="0" smtClean="0">
                <a:solidFill>
                  <a:schemeClr val="bg1"/>
                </a:solidFill>
              </a:rPr>
              <a:t> Marques</a:t>
            </a:r>
          </a:p>
          <a:p>
            <a:pPr algn="just"/>
            <a:r>
              <a:rPr lang="pt-BR" sz="1200" dirty="0" smtClean="0">
                <a:solidFill>
                  <a:schemeClr val="bg1"/>
                </a:solidFill>
              </a:rPr>
              <a:t>Realizou seu </a:t>
            </a:r>
            <a:r>
              <a:rPr lang="pt-BR" sz="1200" dirty="0">
                <a:solidFill>
                  <a:schemeClr val="bg1"/>
                </a:solidFill>
              </a:rPr>
              <a:t>estágio supervisionado na </a:t>
            </a:r>
            <a:r>
              <a:rPr lang="pt-BR" sz="1200" dirty="0" smtClean="0">
                <a:solidFill>
                  <a:schemeClr val="bg1"/>
                </a:solidFill>
              </a:rPr>
              <a:t>Espanha e USA, </a:t>
            </a:r>
            <a:r>
              <a:rPr lang="pt-BR" sz="1200" dirty="0">
                <a:solidFill>
                  <a:schemeClr val="bg1"/>
                </a:solidFill>
              </a:rPr>
              <a:t>se pós graduou pelo CCRP (</a:t>
            </a:r>
            <a:r>
              <a:rPr lang="pt-BR" sz="1200" dirty="0" err="1">
                <a:solidFill>
                  <a:schemeClr val="bg1"/>
                </a:solidFill>
              </a:rPr>
              <a:t>Certified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Canine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Rehabilitation</a:t>
            </a:r>
            <a:r>
              <a:rPr lang="pt-BR" sz="1200" dirty="0">
                <a:solidFill>
                  <a:schemeClr val="bg1"/>
                </a:solidFill>
              </a:rPr>
              <a:t> </a:t>
            </a:r>
            <a:r>
              <a:rPr lang="pt-BR" sz="1200" dirty="0" err="1">
                <a:solidFill>
                  <a:schemeClr val="bg1"/>
                </a:solidFill>
              </a:rPr>
              <a:t>Practitioner</a:t>
            </a:r>
            <a:r>
              <a:rPr lang="pt-BR" sz="1200" dirty="0">
                <a:solidFill>
                  <a:schemeClr val="bg1"/>
                </a:solidFill>
              </a:rPr>
              <a:t>), atualmente é pós graduanda em acupuntura pelo Instituto </a:t>
            </a:r>
            <a:r>
              <a:rPr lang="pt-BR" sz="1200" dirty="0" err="1">
                <a:solidFill>
                  <a:schemeClr val="bg1"/>
                </a:solidFill>
              </a:rPr>
              <a:t>Bioethicus</a:t>
            </a:r>
            <a:r>
              <a:rPr lang="pt-BR" sz="1200" dirty="0">
                <a:solidFill>
                  <a:schemeClr val="bg1"/>
                </a:solidFill>
              </a:rPr>
              <a:t>, é palestrante nacional, chefia a equipe de Fisioterapia do centro de fisioterapia FISIOVET e do Hospital </a:t>
            </a:r>
            <a:r>
              <a:rPr lang="pt-BR" sz="1200" dirty="0" err="1">
                <a:solidFill>
                  <a:schemeClr val="bg1"/>
                </a:solidFill>
              </a:rPr>
              <a:t>Veterinari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60" y="3795588"/>
            <a:ext cx="899133" cy="1459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11" y="5580112"/>
            <a:ext cx="879156" cy="1444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1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Olicie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1633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Palestrantes Confirmados</a:t>
            </a:r>
            <a:endParaRPr lang="pt-BR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4624" y="623754"/>
            <a:ext cx="681337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i="1" dirty="0" smtClean="0">
                <a:solidFill>
                  <a:prstClr val="white"/>
                </a:solidFill>
              </a:rPr>
              <a:t>Nossas aulas de ortopedia serão ministradas por profissionais conceituados e experientes na área</a:t>
            </a:r>
            <a:endParaRPr lang="pt-BR" sz="2000" b="1" i="1" dirty="0">
              <a:solidFill>
                <a:prstClr val="white"/>
              </a:solidFill>
            </a:endParaRPr>
          </a:p>
        </p:txBody>
      </p:sp>
      <p:sp>
        <p:nvSpPr>
          <p:cNvPr id="4" name="AutoShape 2" descr="Exibindo IMG_512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AutoShape 4" descr="Exibindo IMG_512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4687615" y="3287696"/>
            <a:ext cx="226421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u="sng" dirty="0" smtClean="0">
                <a:solidFill>
                  <a:prstClr val="white"/>
                </a:solidFill>
              </a:rPr>
              <a:t>Prof. Dr.  Olicies da Cunha</a:t>
            </a:r>
          </a:p>
          <a:p>
            <a:r>
              <a:rPr lang="pt-BR" sz="1100" dirty="0" smtClean="0">
                <a:solidFill>
                  <a:prstClr val="white"/>
                </a:solidFill>
              </a:rPr>
              <a:t>Professor de cirurgia veterinária UFPR - Palotina</a:t>
            </a:r>
          </a:p>
          <a:p>
            <a:r>
              <a:rPr lang="pt-BR" sz="1100" dirty="0" smtClean="0">
                <a:solidFill>
                  <a:prstClr val="white"/>
                </a:solidFill>
              </a:rPr>
              <a:t>Mestrado em cirurgia pela  UFSM</a:t>
            </a:r>
          </a:p>
          <a:p>
            <a:r>
              <a:rPr lang="pt-BR" sz="1100" dirty="0" smtClean="0">
                <a:solidFill>
                  <a:prstClr val="white"/>
                </a:solidFill>
              </a:rPr>
              <a:t>Doutorado em cirurgia veterinária pelo Laboratório de Ortopedia e Traumatologia Comparada da FMVZ-USP</a:t>
            </a:r>
          </a:p>
        </p:txBody>
      </p:sp>
      <p:pic>
        <p:nvPicPr>
          <p:cNvPr id="28" name="Picture 3" descr="C:\Users\Neusa\Downloads\Olici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1313" y="3364491"/>
            <a:ext cx="1026178" cy="1361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CaixaDeTexto 32"/>
          <p:cNvSpPr txBox="1"/>
          <p:nvPr/>
        </p:nvSpPr>
        <p:spPr>
          <a:xfrm>
            <a:off x="1190254" y="1562095"/>
            <a:ext cx="23488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u="sng" dirty="0" smtClean="0">
                <a:solidFill>
                  <a:prstClr val="white"/>
                </a:solidFill>
              </a:rPr>
              <a:t>Prof. Dr. Bruno Lins</a:t>
            </a:r>
          </a:p>
          <a:p>
            <a:r>
              <a:rPr lang="pt-BR" sz="1200" dirty="0" smtClean="0">
                <a:solidFill>
                  <a:prstClr val="white"/>
                </a:solidFill>
              </a:rPr>
              <a:t>Graduação em medicina veterinária UNB -DF</a:t>
            </a:r>
          </a:p>
          <a:p>
            <a:r>
              <a:rPr lang="pt-BR" sz="1200" dirty="0" smtClean="0">
                <a:solidFill>
                  <a:prstClr val="white"/>
                </a:solidFill>
              </a:rPr>
              <a:t>Mestre em cirurgia pela UNESP</a:t>
            </a:r>
          </a:p>
          <a:p>
            <a:r>
              <a:rPr lang="pt-BR" sz="1200" dirty="0" smtClean="0">
                <a:solidFill>
                  <a:prstClr val="white"/>
                </a:solidFill>
              </a:rPr>
              <a:t>Doutor em cirurgia pela  UNESP</a:t>
            </a:r>
          </a:p>
          <a:p>
            <a:r>
              <a:rPr lang="pt-BR" sz="1200" dirty="0" smtClean="0">
                <a:solidFill>
                  <a:prstClr val="white"/>
                </a:solidFill>
              </a:rPr>
              <a:t>Membro da AOVET</a:t>
            </a:r>
          </a:p>
        </p:txBody>
      </p:sp>
      <p:pic>
        <p:nvPicPr>
          <p:cNvPr id="34" name="Imagem 33" descr="bruno l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812" y="1619672"/>
            <a:ext cx="1015776" cy="148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2" y="3353645"/>
            <a:ext cx="1049824" cy="1273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CaixaDeTexto 35"/>
          <p:cNvSpPr txBox="1"/>
          <p:nvPr/>
        </p:nvSpPr>
        <p:spPr>
          <a:xfrm>
            <a:off x="1236253" y="3304976"/>
            <a:ext cx="20608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 err="1" smtClean="0">
                <a:solidFill>
                  <a:prstClr val="white"/>
                </a:solidFill>
              </a:rPr>
              <a:t>Profa</a:t>
            </a:r>
            <a:r>
              <a:rPr lang="pt-BR" sz="1200" b="1" u="sng" dirty="0" smtClean="0">
                <a:solidFill>
                  <a:prstClr val="white"/>
                </a:solidFill>
              </a:rPr>
              <a:t>  </a:t>
            </a:r>
            <a:r>
              <a:rPr lang="pt-BR" sz="1200" b="1" u="sng" dirty="0" err="1" smtClean="0">
                <a:solidFill>
                  <a:prstClr val="white"/>
                </a:solidFill>
              </a:rPr>
              <a:t>Msc</a:t>
            </a:r>
            <a:r>
              <a:rPr lang="pt-BR" sz="1200" b="1" u="sng" dirty="0" smtClean="0">
                <a:solidFill>
                  <a:prstClr val="white"/>
                </a:solidFill>
              </a:rPr>
              <a:t> Adriana Valente</a:t>
            </a:r>
          </a:p>
          <a:p>
            <a:r>
              <a:rPr lang="pt-BR" sz="1200" dirty="0" smtClean="0">
                <a:solidFill>
                  <a:prstClr val="white"/>
                </a:solidFill>
              </a:rPr>
              <a:t>Graduação Universidade de Guarulhos  Especialização em ortopedia pela  USP</a:t>
            </a:r>
          </a:p>
          <a:p>
            <a:r>
              <a:rPr lang="pt-BR" sz="1200" dirty="0" smtClean="0">
                <a:solidFill>
                  <a:prstClr val="white"/>
                </a:solidFill>
              </a:rPr>
              <a:t>Mestrado em clínica cirúrgica USP</a:t>
            </a:r>
          </a:p>
          <a:p>
            <a:endParaRPr lang="pt-BR" sz="1200" dirty="0" smtClean="0">
              <a:solidFill>
                <a:prstClr val="white"/>
              </a:solidFill>
            </a:endParaRPr>
          </a:p>
        </p:txBody>
      </p:sp>
      <p:pic>
        <p:nvPicPr>
          <p:cNvPr id="37" name="Imagem 36" descr="brunowatanabemin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7307" y="1594606"/>
            <a:ext cx="1060184" cy="1411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" name="CaixaDeTexto 37"/>
          <p:cNvSpPr txBox="1"/>
          <p:nvPr/>
        </p:nvSpPr>
        <p:spPr>
          <a:xfrm>
            <a:off x="4621163" y="1562095"/>
            <a:ext cx="230425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u="sng" dirty="0" smtClean="0">
                <a:solidFill>
                  <a:prstClr val="white"/>
                </a:solidFill>
              </a:rPr>
              <a:t>Prof. Dr. Bruno Watanabe Minto</a:t>
            </a:r>
          </a:p>
          <a:p>
            <a:r>
              <a:rPr lang="pt-BR" sz="1100" dirty="0" smtClean="0">
                <a:solidFill>
                  <a:prstClr val="white"/>
                </a:solidFill>
              </a:rPr>
              <a:t>Mestre em cirurgia UNESP-Botucatu</a:t>
            </a:r>
          </a:p>
          <a:p>
            <a:r>
              <a:rPr lang="pt-BR" sz="1100" dirty="0" smtClean="0">
                <a:solidFill>
                  <a:prstClr val="white"/>
                </a:solidFill>
              </a:rPr>
              <a:t>Doutor em cirurgia UNEPS Botucatu</a:t>
            </a:r>
          </a:p>
          <a:p>
            <a:r>
              <a:rPr lang="pt-BR" sz="1100" dirty="0" smtClean="0">
                <a:solidFill>
                  <a:prstClr val="white"/>
                </a:solidFill>
              </a:rPr>
              <a:t>Pós-doutorado com prótese total de quadril UNESP - Botucatu</a:t>
            </a:r>
          </a:p>
          <a:p>
            <a:r>
              <a:rPr lang="pt-BR" sz="1100" dirty="0" smtClean="0">
                <a:solidFill>
                  <a:prstClr val="white"/>
                </a:solidFill>
              </a:rPr>
              <a:t>Professor de Cirurgia e Ortopedia na UNESP - Jaboticabal</a:t>
            </a:r>
            <a:endParaRPr lang="pt-BR" sz="1100" dirty="0">
              <a:solidFill>
                <a:prstClr val="white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256276" y="4716016"/>
            <a:ext cx="217576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 smtClean="0">
              <a:solidFill>
                <a:schemeClr val="bg1"/>
              </a:solidFill>
            </a:endParaRPr>
          </a:p>
          <a:p>
            <a:r>
              <a:rPr lang="pt-BR" sz="1200" b="1" u="sng" dirty="0" err="1" smtClean="0">
                <a:solidFill>
                  <a:schemeClr val="bg1"/>
                </a:solidFill>
              </a:rPr>
              <a:t>Profa</a:t>
            </a:r>
            <a:r>
              <a:rPr lang="pt-BR" sz="1200" b="1" u="sng" dirty="0" smtClean="0">
                <a:solidFill>
                  <a:schemeClr val="bg1"/>
                </a:solidFill>
              </a:rPr>
              <a:t> </a:t>
            </a:r>
            <a:r>
              <a:rPr lang="pt-BR" sz="1200" b="1" u="sng" dirty="0" err="1" smtClean="0">
                <a:solidFill>
                  <a:schemeClr val="bg1"/>
                </a:solidFill>
              </a:rPr>
              <a:t>Dra</a:t>
            </a:r>
            <a:r>
              <a:rPr lang="pt-BR" sz="1200" b="1" u="sng" dirty="0" smtClean="0">
                <a:solidFill>
                  <a:schemeClr val="bg1"/>
                </a:solidFill>
              </a:rPr>
              <a:t>  Vanessa Ferraz</a:t>
            </a:r>
          </a:p>
          <a:p>
            <a:r>
              <a:rPr lang="pt-BR" sz="1200" dirty="0">
                <a:solidFill>
                  <a:schemeClr val="bg1"/>
                </a:solidFill>
              </a:rPr>
              <a:t>Possui mestrado (2008) e doutorado (2013) em clinica cirúrgica pela Faculdade de Medicina Veterinária da USP, </a:t>
            </a:r>
            <a:r>
              <a:rPr lang="pt-BR" sz="1200" dirty="0" smtClean="0">
                <a:solidFill>
                  <a:schemeClr val="bg1"/>
                </a:solidFill>
              </a:rPr>
              <a:t>Atualmente </a:t>
            </a:r>
            <a:r>
              <a:rPr lang="pt-BR" sz="1200" dirty="0">
                <a:solidFill>
                  <a:schemeClr val="bg1"/>
                </a:solidFill>
              </a:rPr>
              <a:t>é </a:t>
            </a:r>
            <a:r>
              <a:rPr lang="pt-BR" sz="1200" dirty="0" smtClean="0">
                <a:solidFill>
                  <a:schemeClr val="bg1"/>
                </a:solidFill>
              </a:rPr>
              <a:t>instrutora </a:t>
            </a:r>
            <a:r>
              <a:rPr lang="pt-BR" sz="1200" dirty="0">
                <a:solidFill>
                  <a:schemeClr val="bg1"/>
                </a:solidFill>
              </a:rPr>
              <a:t>da AO </a:t>
            </a:r>
            <a:r>
              <a:rPr lang="pt-BR" sz="1200" dirty="0" err="1">
                <a:solidFill>
                  <a:schemeClr val="bg1"/>
                </a:solidFill>
              </a:rPr>
              <a:t>Vet</a:t>
            </a:r>
            <a:r>
              <a:rPr lang="pt-BR" sz="1200" dirty="0">
                <a:solidFill>
                  <a:schemeClr val="bg1"/>
                </a:solidFill>
              </a:rPr>
              <a:t> e membro do Laboratório de Ortopedia e Traumatologia Comparada (LOTC – USP).</a:t>
            </a:r>
            <a:endParaRPr lang="pt-BR" sz="1200" b="1" u="sng" dirty="0" smtClean="0">
              <a:solidFill>
                <a:schemeClr val="bg1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621163" y="5805220"/>
            <a:ext cx="161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4687615" y="4868958"/>
            <a:ext cx="21216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u="sng" dirty="0" smtClean="0">
                <a:solidFill>
                  <a:schemeClr val="bg1"/>
                </a:solidFill>
                <a:latin typeface="+mj-lt"/>
              </a:rPr>
              <a:t>Prof Eloy Curuci </a:t>
            </a:r>
          </a:p>
          <a:p>
            <a:r>
              <a:rPr lang="pt-BR" sz="1200" dirty="0" smtClean="0">
                <a:solidFill>
                  <a:schemeClr val="bg1"/>
                </a:solidFill>
                <a:latin typeface="+mj-lt"/>
              </a:rPr>
              <a:t>Graduaação  pela   UNIP</a:t>
            </a:r>
            <a:r>
              <a:rPr lang="pt-BR" sz="1200" dirty="0">
                <a:solidFill>
                  <a:schemeClr val="bg1"/>
                </a:solidFill>
                <a:latin typeface="+mj-lt"/>
              </a:rPr>
              <a:t/>
            </a:r>
            <a:br>
              <a:rPr lang="pt-BR" sz="1200" dirty="0">
                <a:solidFill>
                  <a:schemeClr val="bg1"/>
                </a:solidFill>
                <a:latin typeface="+mj-lt"/>
              </a:rPr>
            </a:br>
            <a:r>
              <a:rPr lang="pt-BR" sz="1200" dirty="0" smtClean="0">
                <a:solidFill>
                  <a:schemeClr val="bg1"/>
                </a:solidFill>
                <a:latin typeface="+mj-lt"/>
              </a:rPr>
              <a:t>Especialização </a:t>
            </a:r>
            <a:r>
              <a:rPr lang="pt-BR" sz="1200" dirty="0">
                <a:solidFill>
                  <a:schemeClr val="bg1"/>
                </a:solidFill>
                <a:latin typeface="+mj-lt"/>
              </a:rPr>
              <a:t>em Cirurgia de Pequenos Animais, </a:t>
            </a:r>
            <a:r>
              <a:rPr lang="pt-BR" sz="1200" dirty="0" smtClean="0">
                <a:solidFill>
                  <a:schemeClr val="bg1"/>
                </a:solidFill>
                <a:latin typeface="+mj-lt"/>
              </a:rPr>
              <a:t>UMESP,.</a:t>
            </a:r>
            <a:r>
              <a:rPr lang="pt-BR" sz="1200" dirty="0">
                <a:solidFill>
                  <a:schemeClr val="bg1"/>
                </a:solidFill>
                <a:latin typeface="+mj-lt"/>
              </a:rPr>
              <a:t/>
            </a:r>
            <a:br>
              <a:rPr lang="pt-BR" sz="1200" dirty="0">
                <a:solidFill>
                  <a:schemeClr val="bg1"/>
                </a:solidFill>
                <a:latin typeface="+mj-lt"/>
              </a:rPr>
            </a:br>
            <a:r>
              <a:rPr lang="pt-BR" sz="1200" dirty="0" smtClean="0">
                <a:solidFill>
                  <a:schemeClr val="bg1"/>
                </a:solidFill>
                <a:latin typeface="+mj-lt"/>
              </a:rPr>
              <a:t>Especialização </a:t>
            </a:r>
            <a:r>
              <a:rPr lang="pt-BR" sz="1200" dirty="0">
                <a:solidFill>
                  <a:schemeClr val="bg1"/>
                </a:solidFill>
                <a:latin typeface="+mj-lt"/>
              </a:rPr>
              <a:t>em Ortopedia e Traumatologia em Pequenos Animais pela </a:t>
            </a:r>
            <a:r>
              <a:rPr lang="pt-BR" sz="1200" dirty="0" smtClean="0">
                <a:solidFill>
                  <a:schemeClr val="bg1"/>
                </a:solidFill>
                <a:latin typeface="+mj-lt"/>
              </a:rPr>
              <a:t>Anclivepa</a:t>
            </a:r>
            <a:r>
              <a:rPr lang="pt-BR" sz="1200" dirty="0">
                <a:solidFill>
                  <a:schemeClr val="bg1"/>
                </a:solidFill>
                <a:latin typeface="+mj-lt"/>
              </a:rPr>
              <a:t/>
            </a:r>
            <a:br>
              <a:rPr lang="pt-BR" sz="1200" dirty="0">
                <a:solidFill>
                  <a:schemeClr val="bg1"/>
                </a:solidFill>
                <a:latin typeface="+mj-lt"/>
              </a:rPr>
            </a:br>
            <a:r>
              <a:rPr lang="pt-BR" sz="1200" dirty="0" smtClean="0">
                <a:solidFill>
                  <a:schemeClr val="bg1"/>
                </a:solidFill>
                <a:latin typeface="+mj-lt"/>
              </a:rPr>
              <a:t>Pós </a:t>
            </a:r>
            <a:r>
              <a:rPr lang="pt-BR" sz="1200" dirty="0">
                <a:solidFill>
                  <a:schemeClr val="bg1"/>
                </a:solidFill>
                <a:latin typeface="+mj-lt"/>
              </a:rPr>
              <a:t>Graduado </a:t>
            </a:r>
            <a:r>
              <a:rPr lang="pt-BR" sz="1200" dirty="0" smtClean="0">
                <a:solidFill>
                  <a:schemeClr val="bg1"/>
                </a:solidFill>
                <a:latin typeface="+mj-lt"/>
              </a:rPr>
              <a:t>em Ortopedia USP</a:t>
            </a:r>
            <a:r>
              <a:rPr lang="pt-BR" sz="1200" dirty="0">
                <a:solidFill>
                  <a:schemeClr val="bg1"/>
                </a:solidFill>
                <a:latin typeface="+mj-lt"/>
              </a:rPr>
              <a:t/>
            </a:r>
            <a:br>
              <a:rPr lang="pt-BR" sz="1200" dirty="0">
                <a:solidFill>
                  <a:schemeClr val="bg1"/>
                </a:solidFill>
                <a:latin typeface="+mj-lt"/>
              </a:rPr>
            </a:br>
            <a:endParaRPr lang="pt-BR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22" y="4985783"/>
            <a:ext cx="978269" cy="1375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" name="CaixaDeTexto 42"/>
          <p:cNvSpPr txBox="1"/>
          <p:nvPr/>
        </p:nvSpPr>
        <p:spPr>
          <a:xfrm>
            <a:off x="1253234" y="6660232"/>
            <a:ext cx="21757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400" dirty="0" smtClean="0">
              <a:solidFill>
                <a:schemeClr val="bg1"/>
              </a:solidFill>
            </a:endParaRPr>
          </a:p>
          <a:p>
            <a:pPr algn="just"/>
            <a:r>
              <a:rPr lang="pt-BR" sz="1200" b="1" u="sng" dirty="0" err="1" smtClean="0">
                <a:solidFill>
                  <a:schemeClr val="bg1"/>
                </a:solidFill>
              </a:rPr>
              <a:t>Prof</a:t>
            </a:r>
            <a:r>
              <a:rPr lang="pt-BR" sz="1200" b="1" u="sng" dirty="0" smtClean="0">
                <a:solidFill>
                  <a:schemeClr val="bg1"/>
                </a:solidFill>
              </a:rPr>
              <a:t> Anderson Coutinho</a:t>
            </a:r>
          </a:p>
          <a:p>
            <a:r>
              <a:rPr lang="pt-BR" sz="1200" dirty="0">
                <a:solidFill>
                  <a:schemeClr val="bg1"/>
                </a:solidFill>
              </a:rPr>
              <a:t>Finalizou o mestrado em 2009 pela Faculdade de Medicina da USP (FM-HC-USP) </a:t>
            </a:r>
            <a:r>
              <a:rPr lang="pt-BR" sz="1200" dirty="0" smtClean="0">
                <a:solidFill>
                  <a:schemeClr val="bg1"/>
                </a:solidFill>
              </a:rPr>
              <a:t>e concluiu </a:t>
            </a:r>
            <a:r>
              <a:rPr lang="pt-BR" sz="1200" dirty="0">
                <a:solidFill>
                  <a:schemeClr val="bg1"/>
                </a:solidFill>
              </a:rPr>
              <a:t>no IOT-HCFM-USP o curso de lato sensu intitulado: curso fisiologia e biomecânica do aparelho locomotor-reabilitação e treinamento. Atualmente, atua como </a:t>
            </a:r>
            <a:r>
              <a:rPr lang="pt-BR" sz="1200" dirty="0" smtClean="0">
                <a:solidFill>
                  <a:schemeClr val="bg1"/>
                </a:solidFill>
              </a:rPr>
              <a:t>professor e cirurgião-ortopedista </a:t>
            </a:r>
            <a:r>
              <a:rPr lang="pt-BR" sz="1200" dirty="0">
                <a:solidFill>
                  <a:schemeClr val="bg1"/>
                </a:solidFill>
              </a:rPr>
              <a:t>do </a:t>
            </a:r>
            <a:r>
              <a:rPr lang="pt-BR" sz="1200" dirty="0" smtClean="0">
                <a:solidFill>
                  <a:schemeClr val="bg1"/>
                </a:solidFill>
              </a:rPr>
              <a:t>HOVET-METODISTA</a:t>
            </a:r>
            <a:endParaRPr lang="pt-BR" sz="1200" b="1" u="sng" dirty="0" smtClean="0">
              <a:solidFill>
                <a:schemeClr val="bg1"/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709618" y="6660232"/>
            <a:ext cx="21757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 smtClean="0">
              <a:solidFill>
                <a:schemeClr val="bg1"/>
              </a:solidFill>
            </a:endParaRPr>
          </a:p>
          <a:p>
            <a:r>
              <a:rPr lang="pt-BR" sz="1200" b="1" u="sng" dirty="0" err="1" smtClean="0">
                <a:solidFill>
                  <a:schemeClr val="bg1"/>
                </a:solidFill>
              </a:rPr>
              <a:t>Prof</a:t>
            </a:r>
            <a:r>
              <a:rPr lang="pt-BR" sz="1200" b="1" u="sng" dirty="0" smtClean="0">
                <a:solidFill>
                  <a:schemeClr val="bg1"/>
                </a:solidFill>
              </a:rPr>
              <a:t> Ivana Queiroz</a:t>
            </a:r>
          </a:p>
          <a:p>
            <a:r>
              <a:rPr lang="pt-BR" sz="1200" dirty="0" smtClean="0">
                <a:solidFill>
                  <a:schemeClr val="bg1"/>
                </a:solidFill>
              </a:rPr>
              <a:t>Residência </a:t>
            </a:r>
            <a:r>
              <a:rPr lang="pt-BR" sz="1200" dirty="0">
                <a:solidFill>
                  <a:schemeClr val="bg1"/>
                </a:solidFill>
              </a:rPr>
              <a:t>em Cirurgia de Pequenos Animais pela Universidade de Guarulhos (UNG</a:t>
            </a:r>
            <a:r>
              <a:rPr lang="pt-BR" sz="1200" dirty="0" smtClean="0">
                <a:solidFill>
                  <a:schemeClr val="bg1"/>
                </a:solidFill>
              </a:rPr>
              <a:t>) / Coordenadora  </a:t>
            </a:r>
            <a:r>
              <a:rPr lang="pt-BR" sz="1200" dirty="0">
                <a:solidFill>
                  <a:schemeClr val="bg1"/>
                </a:solidFill>
              </a:rPr>
              <a:t>do Curso de Especialização em Ortopedia Veterinária da Associação Nacional de Clínicos Veterinários de Pequenos Animais (ANCLIVEPA-SP)</a:t>
            </a:r>
          </a:p>
          <a:p>
            <a:r>
              <a:rPr lang="pt-BR" sz="1200" dirty="0">
                <a:solidFill>
                  <a:schemeClr val="bg1"/>
                </a:solidFill>
              </a:rPr>
              <a:t>Diretora Social da </a:t>
            </a:r>
            <a:r>
              <a:rPr lang="pt-BR" sz="1200" dirty="0" smtClean="0">
                <a:solidFill>
                  <a:schemeClr val="bg1"/>
                </a:solidFill>
              </a:rPr>
              <a:t>ANCLIVEPA</a:t>
            </a:r>
            <a:endParaRPr lang="pt-BR" sz="1200" dirty="0">
              <a:solidFill>
                <a:schemeClr val="bg1"/>
              </a:solidFill>
            </a:endParaRPr>
          </a:p>
          <a:p>
            <a:endParaRPr lang="pt-BR" sz="1200" b="1" u="sng" dirty="0" smtClean="0">
              <a:solidFill>
                <a:schemeClr val="bg1"/>
              </a:solidFill>
            </a:endParaRPr>
          </a:p>
        </p:txBody>
      </p:sp>
      <p:pic>
        <p:nvPicPr>
          <p:cNvPr id="2" name="Picture 2" descr="http://www.clinicastrix.com.br/sites/default/files/styles/equipe/public/foto_vanessa_profisisonal.jpg?itok=3H_IOGC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4932040"/>
            <a:ext cx="1029484" cy="1429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vana queiroz veterinar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70" y="7031084"/>
            <a:ext cx="1047750" cy="1357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derson coutinho veterinari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" y="7092280"/>
            <a:ext cx="1119420" cy="1611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7677472" y="42987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050" name="AutoShape 2" descr="Olicie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0" y="1633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Palestrantes Confirmados</a:t>
            </a:r>
            <a:endParaRPr lang="pt-BR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 descr="Exibindo IMG_512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AutoShape 4" descr="Exibindo IMG_512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-19746" y="2987824"/>
            <a:ext cx="6813376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i="1" dirty="0" smtClean="0">
                <a:solidFill>
                  <a:prstClr val="white"/>
                </a:solidFill>
              </a:rPr>
              <a:t>Nossas aulas de neurologia  serão ministradas por profissionais conceituados e experientes na área</a:t>
            </a:r>
            <a:endParaRPr lang="pt-BR" sz="2000" b="1" i="1" dirty="0">
              <a:solidFill>
                <a:prstClr val="white"/>
              </a:solidFill>
            </a:endParaRPr>
          </a:p>
        </p:txBody>
      </p:sp>
      <p:pic>
        <p:nvPicPr>
          <p:cNvPr id="27" name="Picture 2" descr="https://static.wixstatic.com/media/531d83_e2aced4fbf27478298adfc1e188900fd.jpg/v1/fill/w_400,h_400,al_c,lg_1,q_80/531d83_e2aced4fbf27478298adfc1e188900f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9" y="834429"/>
            <a:ext cx="1315385" cy="1886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72442" y="669047"/>
            <a:ext cx="49112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400" b="1" i="1" u="sng" dirty="0" smtClean="0">
                <a:solidFill>
                  <a:schemeClr val="bg1"/>
                </a:solidFill>
              </a:rPr>
              <a:t>M.V. Esp. Gustavo Santoro</a:t>
            </a:r>
          </a:p>
          <a:p>
            <a:pPr fontAlgn="base"/>
            <a:r>
              <a:rPr lang="pt-BR" sz="1400" dirty="0" smtClean="0">
                <a:solidFill>
                  <a:schemeClr val="bg1"/>
                </a:solidFill>
              </a:rPr>
              <a:t>Médico </a:t>
            </a:r>
            <a:r>
              <a:rPr lang="pt-BR" sz="1400" dirty="0">
                <a:solidFill>
                  <a:schemeClr val="bg1"/>
                </a:solidFill>
              </a:rPr>
              <a:t>veterinário graduado pela Universidade de São Paulo (FMVZ-USP).</a:t>
            </a:r>
          </a:p>
          <a:p>
            <a:pPr fontAlgn="base"/>
            <a:r>
              <a:rPr lang="pt-BR" sz="1400" dirty="0">
                <a:solidFill>
                  <a:schemeClr val="bg1"/>
                </a:solidFill>
              </a:rPr>
              <a:t>Experiência no Laboratório de Ortopedia e Traumatologia Comparada na FMVZ-USP</a:t>
            </a:r>
          </a:p>
          <a:p>
            <a:pPr fontAlgn="base"/>
            <a:r>
              <a:rPr lang="pt-BR" sz="1400" dirty="0">
                <a:solidFill>
                  <a:schemeClr val="bg1"/>
                </a:solidFill>
              </a:rPr>
              <a:t>Cursos de especialização em cirurgia ortopédica pela AOVET no Brasil e Inglaterra.</a:t>
            </a:r>
          </a:p>
          <a:p>
            <a:pPr fontAlgn="base"/>
            <a:r>
              <a:rPr lang="pt-BR" sz="1400" dirty="0">
                <a:solidFill>
                  <a:schemeClr val="bg1"/>
                </a:solidFill>
              </a:rPr>
              <a:t>Curso básico e avançado de </a:t>
            </a:r>
            <a:r>
              <a:rPr lang="pt-BR" sz="1400" dirty="0" err="1">
                <a:solidFill>
                  <a:schemeClr val="bg1"/>
                </a:solidFill>
              </a:rPr>
              <a:t>artroscopia</a:t>
            </a:r>
            <a:r>
              <a:rPr lang="pt-BR" sz="1400" dirty="0">
                <a:solidFill>
                  <a:schemeClr val="bg1"/>
                </a:solidFill>
              </a:rPr>
              <a:t> em pequenos animais em </a:t>
            </a:r>
            <a:r>
              <a:rPr lang="pt-BR" sz="1400" dirty="0" err="1">
                <a:solidFill>
                  <a:schemeClr val="bg1"/>
                </a:solidFill>
              </a:rPr>
              <a:t>Ghent</a:t>
            </a:r>
            <a:r>
              <a:rPr lang="pt-BR" sz="1400" dirty="0">
                <a:solidFill>
                  <a:schemeClr val="bg1"/>
                </a:solidFill>
              </a:rPr>
              <a:t>, Bélgica.</a:t>
            </a:r>
          </a:p>
          <a:p>
            <a:pPr fontAlgn="base"/>
            <a:r>
              <a:rPr lang="pt-BR" sz="1400" dirty="0" err="1" smtClean="0">
                <a:solidFill>
                  <a:schemeClr val="bg1"/>
                </a:solidFill>
              </a:rPr>
              <a:t>Gustavo&amp;Sons</a:t>
            </a:r>
            <a:r>
              <a:rPr lang="pt-BR" sz="1400" dirty="0" smtClean="0">
                <a:solidFill>
                  <a:schemeClr val="bg1"/>
                </a:solidFill>
              </a:rPr>
              <a:t> </a:t>
            </a:r>
            <a:r>
              <a:rPr lang="pt-BR" sz="1400" dirty="0" err="1" smtClean="0">
                <a:solidFill>
                  <a:schemeClr val="bg1"/>
                </a:solidFill>
              </a:rPr>
              <a:t>Orteses</a:t>
            </a:r>
            <a:r>
              <a:rPr lang="pt-BR" sz="1400" dirty="0" smtClean="0">
                <a:solidFill>
                  <a:schemeClr val="bg1"/>
                </a:solidFill>
              </a:rPr>
              <a:t> e </a:t>
            </a:r>
            <a:r>
              <a:rPr lang="pt-BR" sz="1400" dirty="0" err="1" smtClean="0">
                <a:solidFill>
                  <a:schemeClr val="bg1"/>
                </a:solidFill>
              </a:rPr>
              <a:t>Proteses</a:t>
            </a:r>
            <a:r>
              <a:rPr lang="pt-BR" sz="1400" dirty="0" smtClean="0">
                <a:solidFill>
                  <a:schemeClr val="bg1"/>
                </a:solidFill>
              </a:rPr>
              <a:t> Veterinárias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scontent.fcgh3-1.fna.fbcdn.net/v/t1.0-9/11071751_1387765871543633_8463749634808527066_n.jpg?oh=50f85b721d3fa97b3012f7f4d4e2e12f&amp;oe=5895F9B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7" y="6351960"/>
            <a:ext cx="1279158" cy="1904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672442" y="5856525"/>
            <a:ext cx="49969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u="sng" dirty="0" smtClean="0">
                <a:solidFill>
                  <a:schemeClr val="bg1"/>
                </a:solidFill>
              </a:rPr>
              <a:t>Prof. </a:t>
            </a:r>
            <a:r>
              <a:rPr lang="pt-BR" sz="1400" b="1" i="1" u="sng" dirty="0" err="1" smtClean="0">
                <a:solidFill>
                  <a:schemeClr val="bg1"/>
                </a:solidFill>
              </a:rPr>
              <a:t>Ms</a:t>
            </a:r>
            <a:r>
              <a:rPr lang="pt-BR" sz="1400" b="1" i="1" u="sng" dirty="0" smtClean="0">
                <a:solidFill>
                  <a:schemeClr val="bg1"/>
                </a:solidFill>
              </a:rPr>
              <a:t>. Paulo </a:t>
            </a:r>
            <a:r>
              <a:rPr lang="pt-BR" sz="1400" b="1" i="1" u="sng" dirty="0" err="1" smtClean="0">
                <a:solidFill>
                  <a:schemeClr val="bg1"/>
                </a:solidFill>
              </a:rPr>
              <a:t>Vinicus</a:t>
            </a:r>
            <a:r>
              <a:rPr lang="pt-BR" sz="1400" b="1" i="1" u="sng" dirty="0" smtClean="0">
                <a:solidFill>
                  <a:schemeClr val="bg1"/>
                </a:solidFill>
              </a:rPr>
              <a:t> Tertuliano Marinho</a:t>
            </a:r>
          </a:p>
          <a:p>
            <a:pPr algn="just"/>
            <a:r>
              <a:rPr lang="pt-BR" sz="1400" dirty="0" smtClean="0">
                <a:solidFill>
                  <a:schemeClr val="bg1"/>
                </a:solidFill>
              </a:rPr>
              <a:t>Aperfeiçoamento </a:t>
            </a:r>
            <a:r>
              <a:rPr lang="pt-BR" sz="1400" dirty="0">
                <a:solidFill>
                  <a:schemeClr val="bg1"/>
                </a:solidFill>
              </a:rPr>
              <a:t>em Ortopedia de cães e gatos pela Universidade Estadual Paulista "Júlio de Mesquita Filho" (UNESP - Jaboticabal</a:t>
            </a:r>
            <a:r>
              <a:rPr lang="pt-BR" sz="1400" dirty="0" smtClean="0">
                <a:solidFill>
                  <a:schemeClr val="bg1"/>
                </a:solidFill>
              </a:rPr>
              <a:t>) Residência </a:t>
            </a:r>
            <a:r>
              <a:rPr lang="pt-BR" sz="1400" dirty="0">
                <a:solidFill>
                  <a:schemeClr val="bg1"/>
                </a:solidFill>
              </a:rPr>
              <a:t>Médica em Clínica Cirúrgica de Pequenos Animais na UNESP - </a:t>
            </a:r>
            <a:r>
              <a:rPr lang="pt-BR" sz="1400" dirty="0" smtClean="0">
                <a:solidFill>
                  <a:schemeClr val="bg1"/>
                </a:solidFill>
              </a:rPr>
              <a:t>Jaboticabal). </a:t>
            </a:r>
            <a:r>
              <a:rPr lang="pt-BR" sz="1400" dirty="0">
                <a:solidFill>
                  <a:schemeClr val="bg1"/>
                </a:solidFill>
              </a:rPr>
              <a:t>Concluiu o mestrado no programa de pós-graduação em Ciência Animal (</a:t>
            </a:r>
            <a:r>
              <a:rPr lang="pt-BR" sz="1400" dirty="0" err="1">
                <a:solidFill>
                  <a:schemeClr val="bg1"/>
                </a:solidFill>
              </a:rPr>
              <a:t>sub-área</a:t>
            </a:r>
            <a:r>
              <a:rPr lang="pt-BR" sz="1400" dirty="0">
                <a:solidFill>
                  <a:schemeClr val="bg1"/>
                </a:solidFill>
              </a:rPr>
              <a:t> Clínicas Veterinárias) com ênfase em Neurocirurgia </a:t>
            </a:r>
            <a:r>
              <a:rPr lang="pt-BR" sz="1400" dirty="0" smtClean="0">
                <a:solidFill>
                  <a:schemeClr val="bg1"/>
                </a:solidFill>
              </a:rPr>
              <a:t>(UEL</a:t>
            </a:r>
            <a:r>
              <a:rPr lang="pt-BR" sz="1400" dirty="0">
                <a:solidFill>
                  <a:schemeClr val="bg1"/>
                </a:solidFill>
              </a:rPr>
              <a:t>) </a:t>
            </a:r>
            <a:r>
              <a:rPr lang="pt-BR" sz="1400" dirty="0" smtClean="0">
                <a:solidFill>
                  <a:schemeClr val="bg1"/>
                </a:solidFill>
              </a:rPr>
              <a:t>, </a:t>
            </a:r>
            <a:r>
              <a:rPr lang="pt-BR" sz="1400" dirty="0">
                <a:solidFill>
                  <a:schemeClr val="bg1"/>
                </a:solidFill>
              </a:rPr>
              <a:t>onde foi integrante do Projeto de Pesquisa intitulado "Diagnóstico e tratamento de cães e gatos com problemas neurológicos" coordenado pela professora </a:t>
            </a:r>
            <a:r>
              <a:rPr lang="pt-BR" sz="1400" dirty="0" err="1">
                <a:solidFill>
                  <a:schemeClr val="bg1"/>
                </a:solidFill>
              </a:rPr>
              <a:t>Dra</a:t>
            </a:r>
            <a:r>
              <a:rPr lang="pt-BR" sz="1400" dirty="0">
                <a:solidFill>
                  <a:schemeClr val="bg1"/>
                </a:solidFill>
              </a:rPr>
              <a:t> Mônica </a:t>
            </a:r>
            <a:r>
              <a:rPr lang="pt-BR" sz="1400" dirty="0" err="1">
                <a:solidFill>
                  <a:schemeClr val="bg1"/>
                </a:solidFill>
              </a:rPr>
              <a:t>Vicky</a:t>
            </a:r>
            <a:r>
              <a:rPr lang="pt-BR" sz="1400" dirty="0">
                <a:solidFill>
                  <a:schemeClr val="bg1"/>
                </a:solidFill>
              </a:rPr>
              <a:t> </a:t>
            </a:r>
            <a:r>
              <a:rPr lang="pt-BR" sz="1400" dirty="0" err="1">
                <a:solidFill>
                  <a:schemeClr val="bg1"/>
                </a:solidFill>
              </a:rPr>
              <a:t>Bahr</a:t>
            </a:r>
            <a:r>
              <a:rPr lang="pt-BR" sz="1400" dirty="0">
                <a:solidFill>
                  <a:schemeClr val="bg1"/>
                </a:solidFill>
              </a:rPr>
              <a:t> Arias (Hospital Veterinário - UEL) </a:t>
            </a:r>
            <a:r>
              <a:rPr lang="pt-BR" sz="1400" dirty="0" smtClean="0">
                <a:solidFill>
                  <a:schemeClr val="bg1"/>
                </a:solidFill>
              </a:rPr>
              <a:t>Especialização </a:t>
            </a:r>
            <a:r>
              <a:rPr lang="pt-BR" sz="1400" dirty="0">
                <a:solidFill>
                  <a:schemeClr val="bg1"/>
                </a:solidFill>
              </a:rPr>
              <a:t>concluída em Ortopedia de Pequenos Animais pela Universidade de São Paulo (USP) (2014 - 2016). Atualmente é doutorando </a:t>
            </a:r>
            <a:r>
              <a:rPr lang="pt-BR" sz="1400" dirty="0" smtClean="0">
                <a:solidFill>
                  <a:schemeClr val="bg1"/>
                </a:solidFill>
              </a:rPr>
              <a:t>da FMVZ</a:t>
            </a:r>
            <a:r>
              <a:rPr lang="pt-BR" sz="1400" dirty="0">
                <a:solidFill>
                  <a:schemeClr val="bg1"/>
                </a:solidFill>
              </a:rPr>
              <a:t>) da USP e membro integrante do Laboratório de Ortopedia e Traumatologia (</a:t>
            </a:r>
            <a:r>
              <a:rPr lang="pt-BR" sz="1400" dirty="0" smtClean="0">
                <a:solidFill>
                  <a:schemeClr val="bg1"/>
                </a:solidFill>
              </a:rPr>
              <a:t>LOTC). É </a:t>
            </a:r>
            <a:r>
              <a:rPr lang="pt-BR" sz="1400" dirty="0">
                <a:solidFill>
                  <a:schemeClr val="bg1"/>
                </a:solidFill>
              </a:rPr>
              <a:t>membro da Associação Brasileira de Neurologia Veterinária (ABNV) e membro associado da </a:t>
            </a:r>
            <a:r>
              <a:rPr lang="pt-BR" sz="1400" dirty="0" smtClean="0">
                <a:solidFill>
                  <a:schemeClr val="bg1"/>
                </a:solidFill>
              </a:rPr>
              <a:t>AO.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1" y="3923928"/>
            <a:ext cx="1315384" cy="1819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ângulo 6"/>
          <p:cNvSpPr/>
          <p:nvPr/>
        </p:nvSpPr>
        <p:spPr>
          <a:xfrm>
            <a:off x="1672442" y="3851920"/>
            <a:ext cx="49112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u="sng" dirty="0" smtClean="0">
                <a:solidFill>
                  <a:schemeClr val="bg1"/>
                </a:solidFill>
              </a:rPr>
              <a:t>M.V </a:t>
            </a:r>
            <a:r>
              <a:rPr lang="pt-BR" sz="1400" b="1" i="1" u="sng" dirty="0" err="1" smtClean="0">
                <a:solidFill>
                  <a:schemeClr val="bg1"/>
                </a:solidFill>
              </a:rPr>
              <a:t>Esp</a:t>
            </a:r>
            <a:r>
              <a:rPr lang="pt-BR" sz="1400" b="1" i="1" u="sng" dirty="0" smtClean="0">
                <a:solidFill>
                  <a:schemeClr val="bg1"/>
                </a:solidFill>
              </a:rPr>
              <a:t> . Thaís Andrade</a:t>
            </a:r>
            <a:endParaRPr lang="pt-BR" sz="1400" b="1" i="1" u="sng" dirty="0">
              <a:solidFill>
                <a:schemeClr val="bg1"/>
              </a:solidFill>
            </a:endParaRPr>
          </a:p>
          <a:p>
            <a:r>
              <a:rPr lang="pt-BR" sz="1400" dirty="0" smtClean="0">
                <a:solidFill>
                  <a:schemeClr val="bg1"/>
                </a:solidFill>
              </a:rPr>
              <a:t>Graduação </a:t>
            </a:r>
            <a:r>
              <a:rPr lang="pt-BR" sz="1400" dirty="0">
                <a:solidFill>
                  <a:schemeClr val="bg1"/>
                </a:solidFill>
              </a:rPr>
              <a:t>em Medicina Veterinária pela Universidade de </a:t>
            </a:r>
            <a:r>
              <a:rPr lang="pt-BR" sz="1400" dirty="0" smtClean="0">
                <a:solidFill>
                  <a:schemeClr val="bg1"/>
                </a:solidFill>
              </a:rPr>
              <a:t>Alfenas.  </a:t>
            </a:r>
            <a:r>
              <a:rPr lang="pt-BR" sz="1400" dirty="0">
                <a:solidFill>
                  <a:schemeClr val="bg1"/>
                </a:solidFill>
              </a:rPr>
              <a:t>Especialização em Neurologia de Cães e Gatos pela ANCLIVEPA -SP 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Responsável </a:t>
            </a:r>
            <a:r>
              <a:rPr lang="pt-BR" sz="1400" dirty="0">
                <a:solidFill>
                  <a:schemeClr val="bg1"/>
                </a:solidFill>
              </a:rPr>
              <a:t>pelo biotério </a:t>
            </a:r>
            <a:r>
              <a:rPr lang="pt-BR" sz="1400" dirty="0" err="1">
                <a:solidFill>
                  <a:schemeClr val="bg1"/>
                </a:solidFill>
              </a:rPr>
              <a:t>Genocão</a:t>
            </a:r>
            <a:r>
              <a:rPr lang="pt-BR" sz="1400" dirty="0">
                <a:solidFill>
                  <a:schemeClr val="bg1"/>
                </a:solidFill>
              </a:rPr>
              <a:t> de pesquisa sobre Distrofia Muscular do Golden </a:t>
            </a:r>
            <a:r>
              <a:rPr lang="pt-BR" sz="1400" dirty="0" err="1">
                <a:solidFill>
                  <a:schemeClr val="bg1"/>
                </a:solidFill>
              </a:rPr>
              <a:t>Retriver</a:t>
            </a:r>
            <a:r>
              <a:rPr lang="pt-BR" sz="1400" dirty="0">
                <a:solidFill>
                  <a:schemeClr val="bg1"/>
                </a:solidFill>
              </a:rPr>
              <a:t> no Centro de Pesquisa do </a:t>
            </a:r>
            <a:r>
              <a:rPr lang="pt-BR" sz="1400" dirty="0" err="1">
                <a:solidFill>
                  <a:schemeClr val="bg1"/>
                </a:solidFill>
              </a:rPr>
              <a:t>GenomaHumano</a:t>
            </a:r>
            <a:r>
              <a:rPr lang="pt-BR" sz="1400" dirty="0">
                <a:solidFill>
                  <a:schemeClr val="bg1"/>
                </a:solidFill>
              </a:rPr>
              <a:t> e Células Tronco – IB-USP desde 2009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Atendimento</a:t>
            </a:r>
            <a:r>
              <a:rPr lang="pt-BR" sz="1400" dirty="0">
                <a:solidFill>
                  <a:schemeClr val="bg1"/>
                </a:solidFill>
              </a:rPr>
              <a:t> Autônomo em Neurologia Clínica de Cães e Gatos</a:t>
            </a:r>
          </a:p>
        </p:txBody>
      </p:sp>
    </p:spTree>
    <p:extLst>
      <p:ext uri="{BB962C8B-B14F-4D97-AF65-F5344CB8AC3E}">
        <p14:creationId xmlns:p14="http://schemas.microsoft.com/office/powerpoint/2010/main" val="5517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4315</TotalTime>
  <Words>2697</Words>
  <Application>Microsoft Office PowerPoint</Application>
  <PresentationFormat>Apresentação na tela (4:3)</PresentationFormat>
  <Paragraphs>253</Paragraphs>
  <Slides>16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Lopes</dc:creator>
  <cp:lastModifiedBy>Ricardo</cp:lastModifiedBy>
  <cp:revision>286</cp:revision>
  <dcterms:created xsi:type="dcterms:W3CDTF">2012-12-02T14:33:16Z</dcterms:created>
  <dcterms:modified xsi:type="dcterms:W3CDTF">2017-05-21T23:05:39Z</dcterms:modified>
</cp:coreProperties>
</file>