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7" r:id="rId2"/>
    <p:sldId id="296" r:id="rId3"/>
    <p:sldId id="289" r:id="rId4"/>
    <p:sldId id="292" r:id="rId5"/>
    <p:sldId id="283" r:id="rId6"/>
    <p:sldId id="295" r:id="rId7"/>
    <p:sldId id="287" r:id="rId8"/>
    <p:sldId id="293" r:id="rId9"/>
  </p:sldIdLst>
  <p:sldSz cx="6858000" cy="9144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7B0FF"/>
    <a:srgbClr val="0099CC"/>
    <a:srgbClr val="000066"/>
    <a:srgbClr val="001642"/>
    <a:srgbClr val="008000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1" autoAdjust="0"/>
    <p:restoredTop sz="94737" autoAdjust="0"/>
  </p:normalViewPr>
  <p:slideViewPr>
    <p:cSldViewPr>
      <p:cViewPr>
        <p:scale>
          <a:sx n="42" d="100"/>
          <a:sy n="42" d="100"/>
        </p:scale>
        <p:origin x="-2538" y="-4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1FAA25-C168-457F-B04C-8497D3AEF710}" type="datetimeFigureOut">
              <a:rPr lang="pt-BR"/>
              <a:pPr>
                <a:defRPr/>
              </a:pPr>
              <a:t>21/05/2017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CAC98E-E758-4172-A23A-9D6D30D39E7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5346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29A3C-70BC-4AC4-99B0-2DD94B98344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1443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7F8753-3681-4FAD-BEFC-46513A9602E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1077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E23365-BF9A-44C8-9E1E-C706E38CCC8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60630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924D96-A613-48AF-903D-49B0DA3113B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68724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E23365-BF9A-44C8-9E1E-C706E38CCC8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6063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D4BCAF-5D55-49B6-A30F-1CED52BC18E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3103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87AC-C82D-4943-BDA8-75D23EF5DC7E}" type="datetimeFigureOut">
              <a:rPr lang="pt-BR"/>
              <a:pPr>
                <a:defRPr/>
              </a:pPr>
              <a:t>21/05/2017</a:t>
            </a:fld>
            <a:endParaRPr lang="pt-BR" dirty="0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37A56-1919-46F6-BA6D-C73DBBA110B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3BE79-35FE-4772-91D0-A98D665FBD0B}" type="datetimeFigureOut">
              <a:rPr lang="pt-BR"/>
              <a:pPr>
                <a:defRPr/>
              </a:pPr>
              <a:t>21/05/2017</a:t>
            </a:fld>
            <a:endParaRPr lang="pt-BR" dirty="0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8B29-B186-4A0C-AB99-B7B6B63698C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68EA3-6F9D-449A-88BF-3AFD4BF02AE3}" type="datetimeFigureOut">
              <a:rPr lang="pt-BR"/>
              <a:pPr>
                <a:defRPr/>
              </a:pPr>
              <a:t>21/05/2017</a:t>
            </a:fld>
            <a:endParaRPr lang="pt-BR" dirty="0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5266-68DB-445E-9EF7-B3581D3BF55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70C89-F2FD-46C9-8C8E-DEB684544789}" type="datetimeFigureOut">
              <a:rPr lang="pt-BR"/>
              <a:pPr>
                <a:defRPr/>
              </a:pPr>
              <a:t>21/05/2017</a:t>
            </a:fld>
            <a:endParaRPr lang="pt-BR" dirty="0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98D15-C96E-4F86-A963-D4F53FC5FB4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033D-F1EA-4027-9E0C-7B7B76AC8BA2}" type="datetimeFigureOut">
              <a:rPr lang="pt-BR"/>
              <a:pPr>
                <a:defRPr/>
              </a:pPr>
              <a:t>21/05/2017</a:t>
            </a:fld>
            <a:endParaRPr lang="pt-BR" dirty="0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9234E-2BD1-4416-A9EB-2193EBB3EDD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45D8-26BC-4504-A587-C37E45FEF032}" type="datetimeFigureOut">
              <a:rPr lang="pt-BR"/>
              <a:pPr>
                <a:defRPr/>
              </a:pPr>
              <a:t>21/05/2017</a:t>
            </a:fld>
            <a:endParaRPr lang="pt-BR" dirty="0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7A4FB-ED40-463C-9670-C6744CA6BE6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3A35-D0E1-4831-AD99-A6412EFC1363}" type="datetimeFigureOut">
              <a:rPr lang="pt-BR"/>
              <a:pPr>
                <a:defRPr/>
              </a:pPr>
              <a:t>21/05/2017</a:t>
            </a:fld>
            <a:endParaRPr lang="pt-BR" dirty="0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DA3B5-6007-4135-8DC1-C6BE5B9CF5A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F4A77-1DD9-447F-866F-0E736631B961}" type="datetimeFigureOut">
              <a:rPr lang="pt-BR"/>
              <a:pPr>
                <a:defRPr/>
              </a:pPr>
              <a:t>21/05/2017</a:t>
            </a:fld>
            <a:endParaRPr lang="pt-BR" dirty="0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6E68E-4240-4558-BED7-FC6D2D0FFF8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340B8-8736-414E-B75B-72A5AFC85787}" type="datetimeFigureOut">
              <a:rPr lang="pt-BR"/>
              <a:pPr>
                <a:defRPr/>
              </a:pPr>
              <a:t>21/05/2017</a:t>
            </a:fld>
            <a:endParaRPr lang="pt-BR" dirty="0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9169C-661C-48BA-BFD1-F4F2C1D254B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8C706-7DEE-43BD-995C-80E90CFC9883}" type="datetimeFigureOut">
              <a:rPr lang="pt-BR"/>
              <a:pPr>
                <a:defRPr/>
              </a:pPr>
              <a:t>21/05/2017</a:t>
            </a:fld>
            <a:endParaRPr lang="pt-BR" dirty="0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BF17-36E0-4779-8C4F-A50A884ABD4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2374900" y="1477963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6002338" y="7146925"/>
            <a:ext cx="117475" cy="2063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7938" y="7754938"/>
            <a:ext cx="6873876" cy="13890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3286125" y="8293100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dirty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5BD6-AF9D-4BA2-B0EF-1AE12796B798}" type="datetimeFigureOut">
              <a:rPr lang="pt-BR"/>
              <a:pPr>
                <a:defRPr/>
              </a:pPr>
              <a:t>21/05/2017</a:t>
            </a:fld>
            <a:endParaRPr lang="pt-BR" dirty="0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057900" y="8475663"/>
            <a:ext cx="457200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8228B-92FA-4A17-9009-5AD6105B5AF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7938" y="-9525"/>
            <a:ext cx="6873876" cy="13890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342900" y="9382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342900" y="2581275"/>
            <a:ext cx="61722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DCD794-B3F4-4216-89E9-F7BC505D2E28}" type="datetimeFigureOut">
              <a:rPr lang="pt-BR"/>
              <a:pPr>
                <a:defRPr/>
              </a:pPr>
              <a:t>21/05/2017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000250" y="8475663"/>
            <a:ext cx="25146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5943600" y="8475663"/>
            <a:ext cx="5715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7AD592-2997-4D2B-92F7-05925776598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14288" y="269875"/>
            <a:ext cx="6884988" cy="865188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5561" r:id="rId1"/>
    <p:sldLayoutId id="2147485562" r:id="rId2"/>
    <p:sldLayoutId id="2147485563" r:id="rId3"/>
    <p:sldLayoutId id="2147485564" r:id="rId4"/>
    <p:sldLayoutId id="2147485565" r:id="rId5"/>
    <p:sldLayoutId id="2147485566" r:id="rId6"/>
    <p:sldLayoutId id="2147485567" r:id="rId7"/>
    <p:sldLayoutId id="2147485568" r:id="rId8"/>
    <p:sldLayoutId id="2147485571" r:id="rId9"/>
    <p:sldLayoutId id="2147485569" r:id="rId10"/>
    <p:sldLayoutId id="21474855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4313" y="0"/>
            <a:ext cx="6429375" cy="892968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/>
              <a:t>Site do Curso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1938" y="31428"/>
            <a:ext cx="6357937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36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  <a:cs typeface="Arial" pitchFamily="34" charset="0"/>
              </a:rPr>
              <a:t> </a:t>
            </a:r>
            <a:r>
              <a:rPr lang="pt-BR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  <a:cs typeface="Arial" pitchFamily="34" charset="0"/>
              </a:rPr>
              <a:t>Curso </a:t>
            </a:r>
            <a:r>
              <a:rPr lang="pt-BR" sz="36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  <a:cs typeface="Arial" pitchFamily="34" charset="0"/>
              </a:rPr>
              <a:t>Intensivo em</a:t>
            </a:r>
          </a:p>
          <a:p>
            <a:pPr algn="ctr">
              <a:defRPr/>
            </a:pPr>
            <a:r>
              <a:rPr lang="pt-BR" sz="36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  <a:cs typeface="Arial" pitchFamily="34" charset="0"/>
              </a:rPr>
              <a:t> Fisioterapia </a:t>
            </a:r>
            <a:r>
              <a:rPr lang="pt-BR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  <a:cs typeface="Arial" pitchFamily="34" charset="0"/>
              </a:rPr>
              <a:t>Veterinária </a:t>
            </a:r>
          </a:p>
          <a:p>
            <a:pPr algn="ctr">
              <a:defRPr/>
            </a:pPr>
            <a:r>
              <a:rPr lang="pt-BR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  <a:cs typeface="Arial" pitchFamily="34" charset="0"/>
              </a:rPr>
              <a:t>em Belo Horizonte </a:t>
            </a:r>
            <a:endParaRPr lang="pt-BR" sz="3600" b="1" dirty="0">
              <a:ln w="50800"/>
              <a:solidFill>
                <a:schemeClr val="bg1">
                  <a:shade val="50000"/>
                </a:schemeClr>
              </a:solidFill>
              <a:latin typeface="Book Antiqua" pitchFamily="18" charset="0"/>
              <a:cs typeface="Arial" pitchFamily="34" charset="0"/>
            </a:endParaRPr>
          </a:p>
          <a:p>
            <a:pPr>
              <a:defRPr/>
            </a:pPr>
            <a:endParaRPr lang="pt-BR" sz="3600" b="1" dirty="0">
              <a:ln w="50800"/>
              <a:solidFill>
                <a:schemeClr val="bg1">
                  <a:shade val="50000"/>
                </a:schemeClr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5125" name="CaixaDeTexto 13"/>
          <p:cNvSpPr txBox="1">
            <a:spLocks noChangeArrowheads="1"/>
          </p:cNvSpPr>
          <p:nvPr/>
        </p:nvSpPr>
        <p:spPr bwMode="auto">
          <a:xfrm>
            <a:off x="226218" y="8186291"/>
            <a:ext cx="642937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Constantia" pitchFamily="18" charset="0"/>
              </a:rPr>
              <a:t>Mais informações e Ficha de Inscrição pelo e-mail: </a:t>
            </a:r>
            <a:r>
              <a:rPr lang="pt-PT" sz="2400" b="1" u="sng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caramicofisiovet@gmail.com</a:t>
            </a:r>
            <a:endParaRPr lang="pt-BR" sz="2400" b="1" u="sng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2800" b="1" u="sng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54012" y="1414785"/>
            <a:ext cx="6337300" cy="610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3200" b="1" u="sng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7656" y="2246103"/>
            <a:ext cx="6286500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just" eaLnBrk="0" hangingPunct="0">
              <a:tabLst>
                <a:tab pos="450850" algn="l"/>
              </a:tabLst>
              <a:defRPr/>
            </a:pPr>
            <a:endParaRPr lang="pt-BR" sz="800" dirty="0">
              <a:solidFill>
                <a:schemeClr val="accent3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hangingPunct="0"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pt-BR" b="1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Times New Roman" pitchFamily="18" charset="0"/>
              </a:rPr>
              <a:t>Resumo sobre o Curso </a:t>
            </a:r>
            <a:endParaRPr lang="pt-BR" dirty="0">
              <a:solidFill>
                <a:schemeClr val="accent3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hangingPunct="0"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Nosso curso </a:t>
            </a:r>
            <a:r>
              <a:rPr lang="pt-BR" sz="1400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será dividido em 3  </a:t>
            </a: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Módulos </a:t>
            </a:r>
            <a:r>
              <a:rPr lang="pt-BR" sz="1400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complementares </a:t>
            </a: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com  </a:t>
            </a:r>
            <a:r>
              <a:rPr lang="pt-BR" sz="1400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3 </a:t>
            </a: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palestrantes experientes, atualizados, com graduações internacionais e atuantes na área </a:t>
            </a:r>
            <a:r>
              <a:rPr lang="pt-BR" sz="1400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 de </a:t>
            </a: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Reabilitação Animal. </a:t>
            </a:r>
            <a:r>
              <a:rPr lang="pt-BR" sz="1400" b="1" u="sng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SOMENTE </a:t>
            </a:r>
            <a:r>
              <a:rPr lang="pt-BR" sz="1400" b="1" u="sng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40 VAGAS!</a:t>
            </a:r>
            <a:endParaRPr lang="pt-BR" sz="500" b="1" u="sng" dirty="0">
              <a:solidFill>
                <a:schemeClr val="accent3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hangingPunct="0">
              <a:spcAft>
                <a:spcPts val="600"/>
              </a:spcAft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pt-BR" b="1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Público Alvo</a:t>
            </a:r>
          </a:p>
          <a:p>
            <a:pPr indent="457200" algn="just" eaLnBrk="0" hangingPunct="0"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Somente veterinários e estudantes de veterinária que estiverem cursando pelo menos o </a:t>
            </a:r>
            <a:r>
              <a:rPr lang="pt-BR" sz="1400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2º </a:t>
            </a: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semestre </a:t>
            </a:r>
            <a:r>
              <a:rPr lang="pt-BR" sz="1400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(primeiro </a:t>
            </a: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ano) poderão realizar o </a:t>
            </a:r>
            <a:r>
              <a:rPr lang="pt-BR" sz="1400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curso</a:t>
            </a:r>
          </a:p>
          <a:p>
            <a:pPr indent="457200" algn="just" eaLnBrk="0" hangingPunct="0"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pt-BR" sz="1400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Excelente oportunidade para médicos veterinários dos Estados da Região Sudeste, Centro-Oeste e Nordeste. </a:t>
            </a: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O Curso Intensivo </a:t>
            </a:r>
            <a:r>
              <a:rPr lang="pt-BR" sz="1400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em Belo Horizonte acontecerá </a:t>
            </a: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novamente somente em </a:t>
            </a:r>
            <a:r>
              <a:rPr lang="pt-BR" sz="1400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2021. </a:t>
            </a:r>
            <a:endParaRPr lang="pt-BR" sz="1400" dirty="0">
              <a:solidFill>
                <a:schemeClr val="accent3">
                  <a:lumMod val="25000"/>
                </a:schemeClr>
              </a:solidFill>
              <a:latin typeface="Arial" pitchFamily="34" charset="0"/>
              <a:ea typeface="Candara" pitchFamily="34" charset="0"/>
              <a:cs typeface="Verdana" pitchFamily="34" charset="0"/>
            </a:endParaRPr>
          </a:p>
          <a:p>
            <a:pPr indent="457200" algn="just" eaLnBrk="0" hangingPunct="0">
              <a:spcAft>
                <a:spcPts val="600"/>
              </a:spcAft>
              <a:tabLst>
                <a:tab pos="450850" algn="l"/>
              </a:tabLst>
              <a:defRPr/>
            </a:pPr>
            <a:endParaRPr lang="pt-BR" sz="500" dirty="0">
              <a:solidFill>
                <a:schemeClr val="accent3">
                  <a:lumMod val="25000"/>
                </a:schemeClr>
              </a:solidFill>
              <a:latin typeface="Arial" pitchFamily="34" charset="0"/>
              <a:ea typeface="Candara" pitchFamily="34" charset="0"/>
              <a:cs typeface="Verdana" pitchFamily="34" charset="0"/>
            </a:endParaRPr>
          </a:p>
          <a:p>
            <a:pPr indent="457200" algn="just" eaLnBrk="0" hangingPunct="0">
              <a:spcAft>
                <a:spcPts val="600"/>
              </a:spcAft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pt-BR" b="1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Acompanhamento prático</a:t>
            </a:r>
          </a:p>
          <a:p>
            <a:pPr indent="457200" algn="just" eaLnBrk="0" hangingPunct="0"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Nossos alunos poderão acompanhar por 160 horas a rotina das 9 UNIDADES da </a:t>
            </a:r>
            <a:r>
              <a:rPr lang="pt-BR" sz="1400" dirty="0" err="1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Fisio</a:t>
            </a: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 </a:t>
            </a:r>
            <a:r>
              <a:rPr lang="pt-BR" sz="1400" dirty="0" err="1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Care</a:t>
            </a: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 Pet. Totalizando quase 200 horas de aprendizado</a:t>
            </a:r>
            <a:endParaRPr lang="pt-BR" sz="1400" b="1" dirty="0">
              <a:solidFill>
                <a:schemeClr val="accent3">
                  <a:lumMod val="25000"/>
                </a:schemeClr>
              </a:solidFill>
              <a:latin typeface="Arial" pitchFamily="34" charset="0"/>
              <a:cs typeface="Verdana" pitchFamily="34" charset="0"/>
            </a:endParaRPr>
          </a:p>
          <a:p>
            <a:pPr indent="457200" algn="just" eaLnBrk="0" hangingPunct="0">
              <a:spcAft>
                <a:spcPts val="600"/>
              </a:spcAft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pt-BR" b="1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Descontos</a:t>
            </a:r>
          </a:p>
          <a:p>
            <a:pPr indent="457200" algn="just" eaLnBrk="0" hangingPunct="0"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pt-BR" sz="1400" b="1" i="1" u="sng" dirty="0">
                <a:solidFill>
                  <a:schemeClr val="bg2">
                    <a:lumMod val="50000"/>
                  </a:schemeClr>
                </a:solidFill>
              </a:rPr>
              <a:t>Descontos de até R$1.500,00 </a:t>
            </a:r>
            <a:r>
              <a:rPr lang="pt-BR" sz="1400" i="1" dirty="0">
                <a:solidFill>
                  <a:schemeClr val="bg2">
                    <a:lumMod val="50000"/>
                  </a:schemeClr>
                </a:solidFill>
              </a:rPr>
              <a:t>em equipamentos e materiais de nossos patrocinadores</a:t>
            </a:r>
            <a:r>
              <a:rPr lang="pt-BR" sz="1400" i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pt-BR" sz="1400" i="1" dirty="0">
              <a:solidFill>
                <a:schemeClr val="bg2">
                  <a:lumMod val="50000"/>
                </a:schemeClr>
              </a:solidFill>
            </a:endParaRPr>
          </a:p>
          <a:p>
            <a:pPr indent="457200" algn="just" eaLnBrk="0" hangingPunct="0">
              <a:spcAft>
                <a:spcPts val="600"/>
              </a:spcAft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pt-BR" b="1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Local do </a:t>
            </a:r>
            <a:r>
              <a:rPr lang="pt-BR" b="1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Curso: </a:t>
            </a:r>
            <a:r>
              <a:rPr lang="pt-BR" sz="1400" b="1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Hotel </a:t>
            </a:r>
            <a:r>
              <a:rPr lang="pt-BR" sz="1400" b="1" dirty="0" err="1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Mercules</a:t>
            </a:r>
            <a:r>
              <a:rPr lang="pt-BR" sz="1400" b="1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 Lurdes, Belo Horizonte</a:t>
            </a:r>
            <a:endParaRPr lang="pt-BR" sz="1400" dirty="0" smtClean="0">
              <a:solidFill>
                <a:schemeClr val="accent3">
                  <a:lumMod val="25000"/>
                </a:schemeClr>
              </a:solidFill>
              <a:latin typeface="Arial" pitchFamily="34" charset="0"/>
              <a:cs typeface="Verdana" pitchFamily="34" charset="0"/>
            </a:endParaRPr>
          </a:p>
          <a:p>
            <a:pPr indent="457200" algn="just" eaLnBrk="0" hangingPunct="0">
              <a:spcAft>
                <a:spcPts val="600"/>
              </a:spcAft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pt-BR" b="1" dirty="0" err="1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Fisio</a:t>
            </a:r>
            <a:r>
              <a:rPr lang="pt-BR" b="1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 </a:t>
            </a:r>
            <a:r>
              <a:rPr lang="pt-BR" b="1" dirty="0" err="1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Care</a:t>
            </a:r>
            <a:r>
              <a:rPr lang="pt-BR" b="1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 Pet e Rede Pet </a:t>
            </a:r>
            <a:r>
              <a:rPr lang="pt-BR" b="1" dirty="0" err="1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Fisio</a:t>
            </a:r>
            <a:endParaRPr lang="pt-BR" b="1" dirty="0">
              <a:solidFill>
                <a:schemeClr val="accent3">
                  <a:lumMod val="25000"/>
                </a:schemeClr>
              </a:solidFill>
              <a:latin typeface="Arial" pitchFamily="34" charset="0"/>
              <a:cs typeface="Verdana" pitchFamily="34" charset="0"/>
            </a:endParaRPr>
          </a:p>
          <a:p>
            <a:pPr indent="457200" algn="just" eaLnBrk="0" hangingPunct="0"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Esse curso será obrigatório para os processos de seleção para novas vagas na </a:t>
            </a:r>
            <a:r>
              <a:rPr lang="pt-BR" sz="1400" dirty="0" err="1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Fisio</a:t>
            </a: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 </a:t>
            </a:r>
            <a:r>
              <a:rPr lang="pt-BR" sz="1400" dirty="0" err="1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care</a:t>
            </a: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 Pet </a:t>
            </a:r>
            <a:r>
              <a:rPr lang="pt-BR" sz="1400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e no projeto de expansão da </a:t>
            </a: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Rede Pet </a:t>
            </a:r>
            <a:r>
              <a:rPr lang="pt-BR" sz="1400" dirty="0" err="1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Fisio</a:t>
            </a:r>
            <a:r>
              <a:rPr lang="pt-BR" sz="1400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.</a:t>
            </a:r>
            <a:endParaRPr lang="pt-BR" sz="1400" dirty="0">
              <a:solidFill>
                <a:schemeClr val="accent3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hangingPunct="0">
              <a:spcAft>
                <a:spcPts val="600"/>
              </a:spcAft>
              <a:tabLst>
                <a:tab pos="450850" algn="l"/>
              </a:tabLst>
              <a:defRPr/>
            </a:pPr>
            <a:endParaRPr lang="pt-BR" sz="1400" b="1" u="sng" dirty="0">
              <a:solidFill>
                <a:schemeClr val="accent3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4012" y="1657256"/>
            <a:ext cx="6337300" cy="6586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3200" b="1" u="sng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07</a:t>
            </a:r>
            <a:r>
              <a:rPr lang="pt-BR" sz="3200" b="1" u="sng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08 </a:t>
            </a:r>
            <a:r>
              <a:rPr lang="pt-BR" sz="3200" b="1" u="sng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09 de </a:t>
            </a:r>
            <a:r>
              <a:rPr lang="pt-BR" sz="3200" b="1" u="sng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Julho</a:t>
            </a:r>
            <a:endParaRPr lang="pt-BR" sz="4000" b="1" u="sng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com Canto Diagonal Aparado 2"/>
          <p:cNvSpPr/>
          <p:nvPr/>
        </p:nvSpPr>
        <p:spPr>
          <a:xfrm>
            <a:off x="0" y="0"/>
            <a:ext cx="6858000" cy="91440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88640" y="1043608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Crescimento profissional:</a:t>
            </a:r>
            <a:r>
              <a:rPr lang="pt-BR" dirty="0">
                <a:solidFill>
                  <a:schemeClr val="bg1"/>
                </a:solidFill>
              </a:rPr>
              <a:t> Nossa maior vantagem é a oportunidade que você terá em mostrar seu empenho e dedicação e possivelmente concorrer a uma vaga em alguma das </a:t>
            </a:r>
            <a:r>
              <a:rPr lang="pt-BR" dirty="0" smtClean="0">
                <a:solidFill>
                  <a:schemeClr val="bg1"/>
                </a:solidFill>
              </a:rPr>
              <a:t>9 </a:t>
            </a:r>
            <a:r>
              <a:rPr lang="pt-BR" dirty="0">
                <a:solidFill>
                  <a:schemeClr val="bg1"/>
                </a:solidFill>
              </a:rPr>
              <a:t>Unidades da Fisio Care ou para alguma unidade licenciada Pet Fisio (nossa meta é termos 30 unidades em todo Brasil, até </a:t>
            </a:r>
            <a:r>
              <a:rPr lang="pt-BR" dirty="0" smtClean="0">
                <a:solidFill>
                  <a:schemeClr val="bg1"/>
                </a:solidFill>
              </a:rPr>
              <a:t>2018) </a:t>
            </a:r>
            <a:r>
              <a:rPr lang="pt-BR" dirty="0">
                <a:solidFill>
                  <a:schemeClr val="bg1"/>
                </a:solidFill>
              </a:rPr>
              <a:t>ou ter a possibilidade de abrir seu próprio centro de reabilitação com nossa ajuda. Acreditamos tanto em nosso potencial e principalmente em nosso diferencial, que somente nossos alunos trabalham conosco, pois nossos protocolos e condutas são totalmente diferentes de quaisquer outras no mercado</a:t>
            </a:r>
            <a:r>
              <a:rPr lang="pt-BR" dirty="0" smtClean="0">
                <a:solidFill>
                  <a:schemeClr val="bg1"/>
                </a:solidFill>
              </a:rPr>
              <a:t>. Atualmente, todas as grandes equipes de fisioterapia veterinária contam com ex-alunos de nossos cursos!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Aprenda </a:t>
            </a:r>
            <a:r>
              <a:rPr lang="pt-BR" b="1" dirty="0">
                <a:solidFill>
                  <a:schemeClr val="bg1"/>
                </a:solidFill>
              </a:rPr>
              <a:t>a ter sucesso profissional!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6632" y="458833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Por que realizar nosso curso?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blogdoprudencio.files.wordpress.com/2012/02/mercg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5089200"/>
            <a:ext cx="3758633" cy="3524686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4161720" y="4753466"/>
            <a:ext cx="269628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accent3">
                    <a:lumMod val="50000"/>
                  </a:schemeClr>
                </a:solidFill>
              </a:rPr>
              <a:t>Unidades  em funcionamento</a:t>
            </a:r>
          </a:p>
          <a:p>
            <a:pPr algn="ctr"/>
            <a:endParaRPr lang="pt-BR" sz="5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São Paulo – 5 unidades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Santo </a:t>
            </a:r>
            <a:r>
              <a:rPr lang="pt-BR" sz="1400" b="1" i="1" dirty="0" err="1">
                <a:solidFill>
                  <a:schemeClr val="accent3">
                    <a:lumMod val="50000"/>
                  </a:schemeClr>
                </a:solidFill>
              </a:rPr>
              <a:t>André-SP</a:t>
            </a:r>
            <a:endParaRPr lang="pt-BR" sz="14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São Bernardo do </a:t>
            </a:r>
            <a:r>
              <a:rPr lang="pt-BR" sz="1400" b="1" i="1" dirty="0" err="1">
                <a:solidFill>
                  <a:schemeClr val="accent3">
                    <a:lumMod val="50000"/>
                  </a:schemeClr>
                </a:solidFill>
              </a:rPr>
              <a:t>Campo-SP</a:t>
            </a:r>
            <a:endParaRPr lang="pt-BR" sz="14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Campinas-</a:t>
            </a:r>
            <a:r>
              <a:rPr lang="pt-BR" sz="1400" b="1" i="1" dirty="0" err="1">
                <a:solidFill>
                  <a:schemeClr val="accent3">
                    <a:lumMod val="50000"/>
                  </a:schemeClr>
                </a:solidFill>
              </a:rPr>
              <a:t>sp</a:t>
            </a:r>
            <a:endParaRPr lang="pt-BR" sz="14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São Sebastião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Alphaville – SP</a:t>
            </a:r>
          </a:p>
          <a:p>
            <a:r>
              <a:rPr lang="pt-BR" sz="1400" b="1" i="1" dirty="0" err="1">
                <a:solidFill>
                  <a:schemeClr val="accent3">
                    <a:lumMod val="50000"/>
                  </a:schemeClr>
                </a:solidFill>
              </a:rPr>
              <a:t>Taubate</a:t>
            </a:r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Curitiba – PR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Granja Viana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Osasco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Jundiaí-SP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Santos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Presidente Prudente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Ubatuba </a:t>
            </a:r>
            <a:r>
              <a:rPr lang="pt-BR" sz="1400" b="1" i="1" dirty="0" smtClean="0">
                <a:solidFill>
                  <a:schemeClr val="accent3">
                    <a:lumMod val="50000"/>
                  </a:schemeClr>
                </a:solidFill>
              </a:rPr>
              <a:t>– SP</a:t>
            </a:r>
          </a:p>
          <a:p>
            <a:r>
              <a:rPr lang="pt-BR" sz="1400" b="1" i="1" dirty="0" smtClean="0">
                <a:solidFill>
                  <a:schemeClr val="accent3">
                    <a:lumMod val="50000"/>
                  </a:schemeClr>
                </a:solidFill>
              </a:rPr>
              <a:t>Guarulhos – SP</a:t>
            </a:r>
          </a:p>
          <a:p>
            <a:r>
              <a:rPr lang="pt-BR" sz="1400" b="1" i="1" dirty="0" smtClean="0">
                <a:solidFill>
                  <a:schemeClr val="accent3">
                    <a:lumMod val="50000"/>
                  </a:schemeClr>
                </a:solidFill>
              </a:rPr>
              <a:t>Sorocaba - SP</a:t>
            </a:r>
            <a:endParaRPr lang="pt-BR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925758" y="5137617"/>
            <a:ext cx="2235962" cy="369332"/>
          </a:xfrm>
          <a:prstGeom prst="rect">
            <a:avLst/>
          </a:prstGeom>
          <a:solidFill>
            <a:srgbClr val="00C000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Próximas Unidades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60648" y="88204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83956" y="8502823"/>
            <a:ext cx="395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accent2">
                    <a:lumMod val="25000"/>
                  </a:schemeClr>
                </a:solidFill>
              </a:rPr>
              <a:t>Próximas Unidades: </a:t>
            </a:r>
            <a:r>
              <a:rPr lang="pt-BR" sz="1200" b="1" dirty="0" err="1" smtClean="0">
                <a:solidFill>
                  <a:schemeClr val="accent2">
                    <a:lumMod val="25000"/>
                  </a:schemeClr>
                </a:solidFill>
              </a:rPr>
              <a:t>Bauru-SP</a:t>
            </a:r>
            <a:r>
              <a:rPr lang="pt-BR" sz="1200" b="1" dirty="0" smtClean="0">
                <a:solidFill>
                  <a:schemeClr val="accent2">
                    <a:lumMod val="25000"/>
                  </a:schemeClr>
                </a:solidFill>
              </a:rPr>
              <a:t>; </a:t>
            </a:r>
          </a:p>
          <a:p>
            <a:r>
              <a:rPr lang="pt-BR" sz="1200" b="1" dirty="0" smtClean="0">
                <a:solidFill>
                  <a:schemeClr val="accent2">
                    <a:lumMod val="25000"/>
                  </a:schemeClr>
                </a:solidFill>
              </a:rPr>
              <a:t>Zona </a:t>
            </a:r>
            <a:r>
              <a:rPr lang="pt-BR" sz="1200" b="1" dirty="0" err="1" smtClean="0">
                <a:solidFill>
                  <a:schemeClr val="accent2">
                    <a:lumMod val="25000"/>
                  </a:schemeClr>
                </a:solidFill>
              </a:rPr>
              <a:t>Oeste-SP</a:t>
            </a:r>
            <a:r>
              <a:rPr lang="pt-BR" sz="1200" b="1" dirty="0" smtClean="0">
                <a:solidFill>
                  <a:schemeClr val="accent2">
                    <a:lumMod val="25000"/>
                  </a:schemeClr>
                </a:solidFill>
              </a:rPr>
              <a:t>; Juiz de Fora - MG</a:t>
            </a:r>
            <a:endParaRPr lang="pt-PT" sz="1200" b="1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com Canto Diagonal Aparado 3"/>
          <p:cNvSpPr/>
          <p:nvPr/>
        </p:nvSpPr>
        <p:spPr>
          <a:xfrm>
            <a:off x="0" y="0"/>
            <a:ext cx="6858000" cy="91440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1041276"/>
            <a:ext cx="6858000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Palestrantes atualizados e atuantes na área:</a:t>
            </a:r>
            <a:r>
              <a:rPr lang="pt-BR" dirty="0">
                <a:solidFill>
                  <a:schemeClr val="bg1"/>
                </a:solidFill>
              </a:rPr>
              <a:t> Nosso curso é formado por um </a:t>
            </a:r>
            <a:r>
              <a:rPr lang="pt-BR" dirty="0" smtClean="0">
                <a:solidFill>
                  <a:schemeClr val="bg1"/>
                </a:solidFill>
              </a:rPr>
              <a:t>conceituado, experiente </a:t>
            </a:r>
            <a:r>
              <a:rPr lang="pt-BR" dirty="0">
                <a:solidFill>
                  <a:schemeClr val="bg1"/>
                </a:solidFill>
              </a:rPr>
              <a:t>e </a:t>
            </a:r>
            <a:r>
              <a:rPr lang="pt-BR" dirty="0" smtClean="0">
                <a:solidFill>
                  <a:schemeClr val="bg1"/>
                </a:solidFill>
              </a:rPr>
              <a:t>principalmente, atualizado </a:t>
            </a:r>
            <a:r>
              <a:rPr lang="pt-BR" dirty="0">
                <a:solidFill>
                  <a:schemeClr val="bg1"/>
                </a:solidFill>
              </a:rPr>
              <a:t>corpo </a:t>
            </a:r>
            <a:r>
              <a:rPr lang="pt-BR" dirty="0" smtClean="0">
                <a:solidFill>
                  <a:schemeClr val="bg1"/>
                </a:solidFill>
              </a:rPr>
              <a:t>docente.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Confira </a:t>
            </a:r>
            <a:r>
              <a:rPr lang="pt-BR" b="1" dirty="0">
                <a:solidFill>
                  <a:schemeClr val="bg1"/>
                </a:solidFill>
              </a:rPr>
              <a:t>os currículos de nossos palestrantes</a:t>
            </a:r>
            <a:r>
              <a:rPr lang="pt-BR" b="1" dirty="0" smtClean="0">
                <a:solidFill>
                  <a:schemeClr val="bg1"/>
                </a:solidFill>
              </a:rPr>
              <a:t>!</a:t>
            </a:r>
          </a:p>
          <a:p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Aprendizado na prática:</a:t>
            </a:r>
            <a:r>
              <a:rPr lang="pt-BR" dirty="0">
                <a:solidFill>
                  <a:schemeClr val="bg1"/>
                </a:solidFill>
              </a:rPr>
              <a:t> Como você pode 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conferir </a:t>
            </a:r>
            <a:r>
              <a:rPr lang="pt-BR" dirty="0">
                <a:solidFill>
                  <a:schemeClr val="bg1"/>
                </a:solidFill>
              </a:rPr>
              <a:t>em nossos cronogramas, você terá uma 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extensa </a:t>
            </a:r>
            <a:r>
              <a:rPr lang="pt-BR" dirty="0">
                <a:solidFill>
                  <a:schemeClr val="bg1"/>
                </a:solidFill>
              </a:rPr>
              <a:t>carga horária de aulas práticas, além </a:t>
            </a:r>
            <a:r>
              <a:rPr lang="pt-BR" dirty="0" smtClean="0">
                <a:solidFill>
                  <a:schemeClr val="bg1"/>
                </a:solidFill>
              </a:rPr>
              <a:t>do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que</a:t>
            </a:r>
            <a:r>
              <a:rPr lang="pt-BR" dirty="0">
                <a:solidFill>
                  <a:schemeClr val="bg1"/>
                </a:solidFill>
              </a:rPr>
              <a:t>, você poderá acompanhar por </a:t>
            </a:r>
            <a:r>
              <a:rPr lang="pt-BR" dirty="0" smtClean="0">
                <a:solidFill>
                  <a:schemeClr val="bg1"/>
                </a:solidFill>
              </a:rPr>
              <a:t>160 </a:t>
            </a:r>
            <a:r>
              <a:rPr lang="pt-BR" dirty="0">
                <a:solidFill>
                  <a:schemeClr val="bg1"/>
                </a:solidFill>
              </a:rPr>
              <a:t>horas nossa rotina e aprimorar seus conhecimentos na PRÁTICA! Temos 8 unidades da </a:t>
            </a:r>
            <a:r>
              <a:rPr lang="pt-BR" dirty="0" err="1">
                <a:solidFill>
                  <a:schemeClr val="bg1"/>
                </a:solidFill>
              </a:rPr>
              <a:t>Fisio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Care</a:t>
            </a:r>
            <a:r>
              <a:rPr lang="pt-BR" dirty="0">
                <a:solidFill>
                  <a:schemeClr val="bg1"/>
                </a:solidFill>
              </a:rPr>
              <a:t> e mais as unidades licenciadas da Pet </a:t>
            </a:r>
            <a:r>
              <a:rPr lang="pt-BR" dirty="0" err="1">
                <a:solidFill>
                  <a:schemeClr val="bg1"/>
                </a:solidFill>
              </a:rPr>
              <a:t>Fisio</a:t>
            </a:r>
            <a:r>
              <a:rPr lang="pt-BR" dirty="0">
                <a:solidFill>
                  <a:schemeClr val="bg1"/>
                </a:solidFill>
              </a:rPr>
              <a:t> que estão de portas abertas para te receber! </a:t>
            </a:r>
            <a:r>
              <a:rPr lang="pt-BR" b="1" dirty="0">
                <a:solidFill>
                  <a:schemeClr val="bg1"/>
                </a:solidFill>
              </a:rPr>
              <a:t>Você poderá acompanhar a rotina de atendimento dos coordenadores do curso!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  <a:p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 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Suporte </a:t>
            </a:r>
            <a:r>
              <a:rPr lang="pt-BR" b="1" dirty="0">
                <a:solidFill>
                  <a:schemeClr val="bg1"/>
                </a:solidFill>
              </a:rPr>
              <a:t>para alunos de outros estados e países: </a:t>
            </a:r>
            <a:r>
              <a:rPr lang="pt-BR" dirty="0">
                <a:solidFill>
                  <a:schemeClr val="bg1"/>
                </a:solidFill>
              </a:rPr>
              <a:t>Nós já organizamos cursos há muito tempo e entendemos que o deslocamento é um fator limitante, pois requer mais tempo e gastos, pensando nisso, nós sempre fazemos valores diferenciados para alunos de outros estados e de outros países , além de já termos todo o suporte como indicações de transporte, estadia e lugares para alimentação. </a:t>
            </a:r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Diferencie-se </a:t>
            </a:r>
            <a:r>
              <a:rPr lang="pt-BR" b="1" dirty="0">
                <a:solidFill>
                  <a:schemeClr val="bg1"/>
                </a:solidFill>
              </a:rPr>
              <a:t>em sua região!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/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/>
            </a:r>
            <a:br>
              <a:rPr lang="pt-BR" dirty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8640" y="397277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Por que realizar nosso curso?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s://fbcdn-sphotos-a-a.akamaihd.net/hphotos-ak-xat1/v/t1.0-9/11392782_1163467953680127_7208023467717590604_n.jpg?oh=26a02c53f6cd00f881ab478714e29823&amp;oe=5672C7C4&amp;__gda__=1450206668_089dbda068369ca78b8e8820562bf76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6" y="5004048"/>
            <a:ext cx="2713914" cy="1526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8" name="Picture 10" descr="https://fbcdn-sphotos-g-a.akamaihd.net/hphotos-ak-xtf1/v/t1.0-9/11196342_1141746655852257_5839981696576191805_n.jpg?oh=87d2c448eca28b1ad111dfd39d023541&amp;oe=5675C5C6&amp;__gda__=1446431598_76e0c503f53de7e9c4cb9bab744696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676">
            <a:off x="5224543" y="1831039"/>
            <a:ext cx="1450398" cy="1450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12" y="4993343"/>
            <a:ext cx="2445984" cy="1537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-4131840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97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4313" y="285750"/>
            <a:ext cx="6429375" cy="86439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85728" y="323528"/>
            <a:ext cx="628654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Palestrantes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484313" y="4572000"/>
            <a:ext cx="4897437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Profa</a:t>
            </a:r>
            <a:r>
              <a:rPr lang="pt-BR" sz="16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Esp. Miriam </a:t>
            </a:r>
            <a:r>
              <a:rPr lang="pt-BR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Caramico</a:t>
            </a:r>
          </a:p>
          <a:p>
            <a:pPr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Formada em Medicina Veterinária pela Universidade Octávio Bastos(UNIFEOB)</a:t>
            </a:r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Pós-Graduada em Fisioterapia Veterinária há 9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</a:p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Veterinária Responsável 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unidade Tatuapé </a:t>
            </a:r>
          </a:p>
          <a:p>
            <a:pPr>
              <a:defRPr/>
            </a:pPr>
            <a:r>
              <a:rPr lang="pt-BR" sz="1400" dirty="0">
                <a:solidFill>
                  <a:schemeClr val="bg1"/>
                </a:solidFill>
              </a:rPr>
              <a:t>Formação em Neurologia pelo Curso Extensivo teórico e prático do Prof. Ronaldo Casimiro da Costa</a:t>
            </a:r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Diretora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Setor de Curso e Capacitação da FISIO </a:t>
            </a:r>
            <a: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PET</a:t>
            </a:r>
            <a:b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4615748"/>
            <a:ext cx="1004882" cy="1540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2" descr="http://sphotos-h.ak.fbcdn.net/hphotos-ak-ash3/554157_412025665534819_127130694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547" y="1738182"/>
            <a:ext cx="1017710" cy="1862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108" name="Retângulo 14"/>
          <p:cNvSpPr>
            <a:spLocks noChangeArrowheads="1"/>
          </p:cNvSpPr>
          <p:nvPr/>
        </p:nvSpPr>
        <p:spPr bwMode="auto">
          <a:xfrm>
            <a:off x="1484313" y="1592263"/>
            <a:ext cx="5113337" cy="309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u="sng" dirty="0">
                <a:solidFill>
                  <a:schemeClr val="bg1"/>
                </a:solidFill>
              </a:rPr>
              <a:t>Prof. Esp. Ricardo S. Lopes</a:t>
            </a:r>
          </a:p>
          <a:p>
            <a:pPr marR="45720" lvl="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pt-BR" sz="1400" dirty="0">
                <a:solidFill>
                  <a:schemeClr val="bg1"/>
                </a:solidFill>
              </a:rPr>
              <a:t>Professor de Fisioterapia Veterinária Convidado na UNG, Anhembi-Morumbi, UNIBAN e </a:t>
            </a:r>
            <a:r>
              <a:rPr lang="pt-BR" sz="1400" dirty="0" smtClean="0">
                <a:solidFill>
                  <a:schemeClr val="bg1"/>
                </a:solidFill>
              </a:rPr>
              <a:t>UNIABC ; Membro </a:t>
            </a:r>
            <a:r>
              <a:rPr lang="pt-BR" sz="1400" dirty="0">
                <a:solidFill>
                  <a:schemeClr val="bg1"/>
                </a:solidFill>
              </a:rPr>
              <a:t>do Laboratório de Ortopedia e Traumatologia Comparada (LOTC) da FMVZ-USP (2006-2008</a:t>
            </a:r>
            <a:r>
              <a:rPr lang="pt-BR" sz="1400" dirty="0" smtClean="0">
                <a:solidFill>
                  <a:schemeClr val="bg1"/>
                </a:solidFill>
              </a:rPr>
              <a:t>) ; Pós-Graduado </a:t>
            </a:r>
            <a:r>
              <a:rPr lang="pt-BR" sz="1400" dirty="0">
                <a:solidFill>
                  <a:schemeClr val="bg1"/>
                </a:solidFill>
              </a:rPr>
              <a:t>em Ortopedia e Traumatologia Veterinária pela </a:t>
            </a:r>
            <a:r>
              <a:rPr lang="pt-BR" sz="1400" dirty="0" smtClean="0">
                <a:solidFill>
                  <a:schemeClr val="bg1"/>
                </a:solidFill>
              </a:rPr>
              <a:t>USP ; </a:t>
            </a:r>
            <a:r>
              <a:rPr lang="pt-BR" sz="1400" dirty="0" err="1" smtClean="0">
                <a:solidFill>
                  <a:schemeClr val="bg1"/>
                </a:solidFill>
              </a:rPr>
              <a:t>AOVet</a:t>
            </a:r>
            <a:r>
              <a:rPr lang="pt-BR" sz="1400" dirty="0" smtClean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Certified</a:t>
            </a:r>
            <a:r>
              <a:rPr lang="pt-BR" sz="1400" dirty="0">
                <a:solidFill>
                  <a:schemeClr val="bg1"/>
                </a:solidFill>
              </a:rPr>
              <a:t> – Módulo Básico de Fraturas em Pequenos </a:t>
            </a:r>
            <a:r>
              <a:rPr lang="pt-BR" sz="1400" dirty="0" smtClean="0">
                <a:solidFill>
                  <a:schemeClr val="bg1"/>
                </a:solidFill>
              </a:rPr>
              <a:t>Animais ; </a:t>
            </a:r>
            <a:r>
              <a:rPr lang="pt-BR" sz="1400" dirty="0">
                <a:solidFill>
                  <a:schemeClr val="bg1"/>
                </a:solidFill>
              </a:rPr>
              <a:t>Formação em Neurologia pelo Curso Extensivo teórico e prático do Prof. Ronaldo Casimiro da </a:t>
            </a:r>
            <a:r>
              <a:rPr lang="pt-BR" sz="1400" dirty="0" smtClean="0">
                <a:solidFill>
                  <a:schemeClr val="bg1"/>
                </a:solidFill>
              </a:rPr>
              <a:t>Costa ; Membro </a:t>
            </a:r>
            <a:r>
              <a:rPr lang="pt-BR" sz="1400" dirty="0">
                <a:solidFill>
                  <a:schemeClr val="bg1"/>
                </a:solidFill>
              </a:rPr>
              <a:t>da comissão organizacional pelo </a:t>
            </a:r>
            <a:r>
              <a:rPr lang="pt-BR" sz="1400" dirty="0" err="1">
                <a:solidFill>
                  <a:schemeClr val="bg1"/>
                </a:solidFill>
              </a:rPr>
              <a:t>Canine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Certified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Rehabilitation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Practice</a:t>
            </a:r>
            <a:r>
              <a:rPr lang="pt-BR" sz="1400" dirty="0">
                <a:solidFill>
                  <a:schemeClr val="bg1"/>
                </a:solidFill>
              </a:rPr>
              <a:t> – UNIVERSITY OF </a:t>
            </a:r>
            <a:r>
              <a:rPr lang="pt-BR" sz="1400" dirty="0" smtClean="0">
                <a:solidFill>
                  <a:schemeClr val="bg1"/>
                </a:solidFill>
              </a:rPr>
              <a:t>TENNESSE USA </a:t>
            </a:r>
            <a:r>
              <a:rPr lang="pt-BR" sz="1400" dirty="0">
                <a:solidFill>
                  <a:schemeClr val="bg1"/>
                </a:solidFill>
              </a:rPr>
              <a:t>na América Latina.</a:t>
            </a:r>
          </a:p>
          <a:p>
            <a:pPr marR="45720" lvl="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pt-BR" sz="1400" dirty="0">
                <a:solidFill>
                  <a:schemeClr val="bg1"/>
                </a:solidFill>
              </a:rPr>
              <a:t>Proprietário e Diretor da FISIO CARE PET e Rede Pet </a:t>
            </a:r>
            <a:r>
              <a:rPr lang="pt-BR" sz="1400" dirty="0" err="1">
                <a:solidFill>
                  <a:schemeClr val="bg1"/>
                </a:solidFill>
              </a:rPr>
              <a:t>Fisio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33375" y="971550"/>
            <a:ext cx="6191250" cy="5238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400" b="1" i="1" dirty="0">
                <a:solidFill>
                  <a:schemeClr val="tx1"/>
                </a:solidFill>
                <a:latin typeface="+mj-lt"/>
              </a:rPr>
              <a:t>Nosso corpo docente é formado por  </a:t>
            </a:r>
            <a:r>
              <a:rPr lang="pt-BR" sz="1400" b="1" i="1" dirty="0">
                <a:solidFill>
                  <a:schemeClr val="tx1"/>
                </a:solidFill>
                <a:latin typeface="+mj-lt"/>
                <a:ea typeface="Candara" pitchFamily="34" charset="0"/>
                <a:cs typeface="Arial" pitchFamily="34" charset="0"/>
              </a:rPr>
              <a:t>palestrantes experientes, atualizados, com graduações internacionais e atuantes na área. </a:t>
            </a:r>
            <a:endParaRPr lang="pt-BR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10" name="AutoShape 18" descr="IMG_40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3" name="Imagem 12" descr="marcel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135" y="6660232"/>
            <a:ext cx="922122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471345" y="6764979"/>
            <a:ext cx="48304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Formada e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 Medicina Veterinária pela UNESP Botucatu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Especialização em acupuntura veterinária pelo instituto 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Bioetichus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Aperfeiçoamento em Fisioterapia Veterinária pelo 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Caring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Canine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Rehabilitation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Center 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Certificada em Fisioterapia pela 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Canine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Physical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Rehabilitation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Tennessee 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University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EUA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Presidente da ABRAVET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471345" y="6548158"/>
            <a:ext cx="42043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u="sng" dirty="0" err="1" smtClean="0">
                <a:solidFill>
                  <a:schemeClr val="bg1"/>
                </a:solidFill>
              </a:rPr>
              <a:t>Profa</a:t>
            </a:r>
            <a:r>
              <a:rPr lang="pt-BR" sz="1600" b="1" u="sng" dirty="0" smtClean="0">
                <a:solidFill>
                  <a:schemeClr val="bg1"/>
                </a:solidFill>
              </a:rPr>
              <a:t>.  Esp. Marcela Sanches </a:t>
            </a:r>
          </a:p>
          <a:p>
            <a:endParaRPr lang="pt-BR" sz="1400" dirty="0" smtClean="0">
              <a:solidFill>
                <a:schemeClr val="bg1"/>
              </a:solidFill>
            </a:endParaRPr>
          </a:p>
          <a:p>
            <a:endParaRPr lang="pt-BR" sz="1600" b="1" u="sng" dirty="0" smtClean="0">
              <a:solidFill>
                <a:schemeClr val="bg1"/>
              </a:solidFill>
            </a:endParaRPr>
          </a:p>
          <a:p>
            <a:endParaRPr lang="pt-BR" sz="1600" b="1" u="sng" dirty="0">
              <a:solidFill>
                <a:schemeClr val="bg1"/>
              </a:solidFill>
            </a:endParaRPr>
          </a:p>
          <a:p>
            <a:endParaRPr lang="pt-BR" sz="1600" b="1" u="sng" dirty="0" smtClean="0">
              <a:solidFill>
                <a:schemeClr val="bg1"/>
              </a:solidFill>
            </a:endParaRPr>
          </a:p>
          <a:p>
            <a:endParaRPr lang="pt-BR" sz="14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4313" y="285750"/>
            <a:ext cx="6429375" cy="86439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pt-BR" b="1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endParaRPr lang="pt-BR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5728" y="357158"/>
            <a:ext cx="6215106" cy="7858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Programação</a:t>
            </a:r>
          </a:p>
        </p:txBody>
      </p:sp>
      <p:sp>
        <p:nvSpPr>
          <p:cNvPr id="11" name="CaixaDeTexto 5"/>
          <p:cNvSpPr txBox="1">
            <a:spLocks noChangeArrowheads="1"/>
          </p:cNvSpPr>
          <p:nvPr/>
        </p:nvSpPr>
        <p:spPr bwMode="auto">
          <a:xfrm>
            <a:off x="285728" y="1115616"/>
            <a:ext cx="6129448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u="sng" dirty="0" smtClean="0">
                <a:solidFill>
                  <a:schemeClr val="tx1"/>
                </a:solidFill>
                <a:latin typeface="+mj-lt"/>
              </a:rPr>
              <a:t>Sexta, dia </a:t>
            </a:r>
            <a:r>
              <a:rPr lang="pt-BR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u="sng" dirty="0" smtClean="0">
                <a:solidFill>
                  <a:schemeClr val="tx1"/>
                </a:solidFill>
                <a:latin typeface="+mj-lt"/>
              </a:rPr>
              <a:t>07  de Julho, das 08:00 às 18:00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CaixaDeTexto 3"/>
          <p:cNvSpPr txBox="1">
            <a:spLocks noChangeArrowheads="1"/>
          </p:cNvSpPr>
          <p:nvPr/>
        </p:nvSpPr>
        <p:spPr bwMode="auto">
          <a:xfrm>
            <a:off x="285728" y="1691680"/>
            <a:ext cx="6191250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Módulo </a:t>
            </a:r>
            <a:r>
              <a:rPr lang="pt-BR" sz="28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</a:p>
          <a:p>
            <a:pPr lvl="0" algn="ctr">
              <a:lnSpc>
                <a:spcPct val="150000"/>
              </a:lnSpc>
            </a:pPr>
            <a:r>
              <a:rPr lang="pt-BR" sz="2000" b="1" i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Semiologia Ortopédica, Neurológica e Fisiátrica </a:t>
            </a:r>
          </a:p>
          <a:p>
            <a:pPr lvl="0" algn="ctr">
              <a:lnSpc>
                <a:spcPct val="150000"/>
              </a:lnSpc>
            </a:pPr>
            <a:r>
              <a:rPr lang="pt-BR" sz="2000" b="1" i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Principais Afecções Articulares em Cães e Gatos</a:t>
            </a:r>
          </a:p>
          <a:p>
            <a:pPr lvl="0" algn="ctr"/>
            <a:endParaRPr lang="pt-BR" sz="1600" b="1" i="1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sz="1600" b="1" i="1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sz="1600" b="1" i="1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sz="1600" b="1" i="1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sz="1600" b="1" i="1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sz="1600" b="1" i="1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sz="1600" b="1" i="1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sz="1600" b="1" i="1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sz="1600" b="1" i="1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pt-BR" sz="2000" b="1" i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Afecções </a:t>
            </a:r>
            <a:r>
              <a:rPr lang="pt-BR" sz="2000" b="1" i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Neurológicas do Aparelho Locomotor: Fisiopatologia e Tratamento Clínico, Cirúrgico e </a:t>
            </a:r>
          </a:p>
          <a:p>
            <a:pPr lvl="0" algn="ctr"/>
            <a:r>
              <a:rPr lang="pt-BR" sz="2000" b="1" i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Fisioterápico</a:t>
            </a:r>
            <a:r>
              <a:rPr lang="pt-BR" sz="2000" b="1" i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pt-BR" sz="2000" b="1" i="1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pt-BR" sz="15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Temas: Anatomia  da Coluna, Sistema Vestibular e Nervos Periférico; </a:t>
            </a:r>
            <a:r>
              <a:rPr lang="pt-BR" sz="1500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Protusão</a:t>
            </a:r>
            <a:r>
              <a:rPr lang="pt-BR" sz="15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e Extrusão Discal;  Trauma Medular; Fraturas e Luxações Vertebrais; </a:t>
            </a:r>
            <a:r>
              <a:rPr lang="pt-BR" sz="1500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Sindrome</a:t>
            </a:r>
            <a:r>
              <a:rPr lang="pt-BR" sz="15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pt-BR" sz="1500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Woobler</a:t>
            </a:r>
            <a:r>
              <a:rPr lang="pt-BR" sz="15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Embolia </a:t>
            </a:r>
            <a:r>
              <a:rPr lang="pt-BR" sz="1500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Fibrocartilagionosa</a:t>
            </a:r>
            <a:r>
              <a:rPr lang="pt-BR" sz="15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; Síndrome da Cauda Equina; </a:t>
            </a:r>
            <a:r>
              <a:rPr lang="pt-BR" sz="1500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Mielopatia</a:t>
            </a:r>
            <a:r>
              <a:rPr lang="pt-BR" sz="15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Degenerativa; Avulsão de Plexo Braquial; Lesões Traumáticas de Nervos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9" y="3468941"/>
            <a:ext cx="1396171" cy="1369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5058" y="3419872"/>
            <a:ext cx="1328059" cy="1427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0565" y="3419872"/>
            <a:ext cx="1396870" cy="1467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52" y="7442879"/>
            <a:ext cx="1544904" cy="1259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95" y="7431713"/>
            <a:ext cx="1298185" cy="1298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5" y="7452320"/>
            <a:ext cx="1588953" cy="1249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6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4313" y="285750"/>
            <a:ext cx="6429375" cy="86439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85728" y="251520"/>
            <a:ext cx="6215106" cy="7858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Programação</a:t>
            </a:r>
          </a:p>
        </p:txBody>
      </p:sp>
      <p:sp>
        <p:nvSpPr>
          <p:cNvPr id="6148" name="CaixaDeTexto 5"/>
          <p:cNvSpPr txBox="1">
            <a:spLocks noChangeArrowheads="1"/>
          </p:cNvSpPr>
          <p:nvPr/>
        </p:nvSpPr>
        <p:spPr bwMode="auto">
          <a:xfrm>
            <a:off x="371386" y="1682388"/>
            <a:ext cx="608195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u="sng" dirty="0" smtClean="0">
                <a:solidFill>
                  <a:schemeClr val="tx1"/>
                </a:solidFill>
                <a:latin typeface="+mj-lt"/>
              </a:rPr>
              <a:t>Sábado </a:t>
            </a:r>
            <a:r>
              <a:rPr lang="pt-BR" u="sng" dirty="0" smtClean="0">
                <a:solidFill>
                  <a:schemeClr val="tx1"/>
                </a:solidFill>
                <a:latin typeface="+mj-lt"/>
              </a:rPr>
              <a:t>, 08 </a:t>
            </a:r>
            <a:r>
              <a:rPr lang="pt-BR" u="sng" dirty="0" smtClean="0">
                <a:solidFill>
                  <a:schemeClr val="tx1"/>
                </a:solidFill>
                <a:latin typeface="+mj-lt"/>
              </a:rPr>
              <a:t>de Julho, das 08:00 às 18:00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72" name="CaixaDeTexto 3"/>
          <p:cNvSpPr txBox="1">
            <a:spLocks noChangeArrowheads="1"/>
          </p:cNvSpPr>
          <p:nvPr/>
        </p:nvSpPr>
        <p:spPr bwMode="auto">
          <a:xfrm>
            <a:off x="285750" y="1106324"/>
            <a:ext cx="6191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Módulo 2</a:t>
            </a:r>
            <a:r>
              <a:rPr lang="pt-BR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Principais </a:t>
            </a:r>
            <a:r>
              <a:rPr lang="pt-BR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Modalidades </a:t>
            </a:r>
            <a:r>
              <a:rPr lang="pt-BR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Fisioterápicas </a:t>
            </a:r>
            <a:endParaRPr lang="pt-BR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165" y="3707904"/>
            <a:ext cx="51223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400" b="1" i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1400" i="1" dirty="0" smtClean="0">
              <a:solidFill>
                <a:schemeClr val="accent4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1165" y="3707904"/>
            <a:ext cx="5122335" cy="425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dirty="0"/>
          </a:p>
        </p:txBody>
      </p:sp>
      <p:sp>
        <p:nvSpPr>
          <p:cNvPr id="2" name="Retângulo 1"/>
          <p:cNvSpPr/>
          <p:nvPr/>
        </p:nvSpPr>
        <p:spPr>
          <a:xfrm>
            <a:off x="3497931" y="6640487"/>
            <a:ext cx="30274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4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Cinesioterapia e Massoterapia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86641" y="6640487"/>
            <a:ext cx="1306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14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Termoterapia</a:t>
            </a:r>
            <a:endParaRPr lang="pt-BR" sz="1400" b="1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21088" y="440823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14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Hidroterapia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1431387" y="8656711"/>
            <a:ext cx="1061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14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Ultrassom</a:t>
            </a:r>
            <a:endParaRPr lang="pt-BR" sz="1400" b="1" dirty="0">
              <a:solidFill>
                <a:schemeClr val="accent4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717032" y="8472045"/>
            <a:ext cx="24482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4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Eletroterapia </a:t>
            </a:r>
            <a:r>
              <a:rPr lang="pt-BR" sz="1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(FES /  Corrente Russa / TENS /  IFC)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2008" y="4427984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sz="1400" b="1" dirty="0" err="1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Laserterapia</a:t>
            </a:r>
            <a:endParaRPr lang="pt-BR" sz="1400" b="1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39" y="6911361"/>
            <a:ext cx="2294737" cy="1620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89" y="6973855"/>
            <a:ext cx="2448272" cy="1659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Imagem 34" descr="lari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2195735"/>
            <a:ext cx="2363644" cy="2064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8" y="2207505"/>
            <a:ext cx="2642742" cy="2004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53" y="4788024"/>
            <a:ext cx="2590603" cy="1829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39" y="4788024"/>
            <a:ext cx="2363002" cy="1829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58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4313" y="285750"/>
            <a:ext cx="6429375" cy="86439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pt-BR" b="1" i="1" dirty="0" smtClean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 smtClean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 smtClean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 smtClean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 smtClean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 smtClean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 smtClean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 smtClean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 smtClean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 smtClean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 smtClean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 smtClean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pt-BR" b="1" i="1" dirty="0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DISCUSSÃO </a:t>
            </a:r>
            <a:r>
              <a:rPr lang="pt-BR" b="1" i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DE CASOS COMPLICADOS</a:t>
            </a:r>
            <a:endParaRPr lang="pt-BR" b="1" i="1" dirty="0">
              <a:solidFill>
                <a:srgbClr val="000000"/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 smtClean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 smtClean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 smtClean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endParaRPr lang="pt-BR" b="1" i="1" dirty="0" smtClean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lvl="0" algn="ctr">
              <a:defRPr/>
            </a:pPr>
            <a:r>
              <a:rPr lang="pt-BR" b="1" i="1" dirty="0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AULA </a:t>
            </a:r>
            <a:r>
              <a:rPr lang="pt-BR" b="1" i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PRÁTICA -  </a:t>
            </a:r>
            <a:r>
              <a:rPr lang="pt-BR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Cinesioterapia, Massoterapia, Exercícios </a:t>
            </a:r>
            <a:r>
              <a:rPr lang="pt-BR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Terapêuticos,  </a:t>
            </a:r>
            <a:r>
              <a:rPr lang="pt-BR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Termoterapia</a:t>
            </a:r>
            <a:r>
              <a:rPr lang="pt-BR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Utilização de </a:t>
            </a:r>
            <a:r>
              <a:rPr lang="pt-BR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Ultra-som</a:t>
            </a:r>
            <a:r>
              <a:rPr lang="pt-BR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, Laser e Eletroterapia </a:t>
            </a:r>
          </a:p>
          <a:p>
            <a:pPr lvl="0" algn="ctr">
              <a:defRPr/>
            </a:pPr>
            <a:endParaRPr lang="pt-BR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5728" y="357158"/>
            <a:ext cx="6215106" cy="7858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Programação</a:t>
            </a:r>
          </a:p>
        </p:txBody>
      </p:sp>
      <p:sp>
        <p:nvSpPr>
          <p:cNvPr id="5124" name="CaixaDeTexto 3"/>
          <p:cNvSpPr txBox="1">
            <a:spLocks noChangeArrowheads="1"/>
          </p:cNvSpPr>
          <p:nvPr/>
        </p:nvSpPr>
        <p:spPr bwMode="auto">
          <a:xfrm>
            <a:off x="285750" y="1106905"/>
            <a:ext cx="6191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Módulo </a:t>
            </a:r>
            <a:r>
              <a:rPr lang="pt-BR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pt-BR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–Obesidade </a:t>
            </a:r>
            <a:r>
              <a:rPr lang="pt-BR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Canina, Exame Clínico Fisioterápico </a:t>
            </a:r>
            <a:r>
              <a:rPr lang="pt-BR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Aplicação  Prática da Fisioterapia e discussão de casos </a:t>
            </a:r>
            <a:endParaRPr lang="pt-BR" sz="16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CaixaDeTexto 5"/>
          <p:cNvSpPr txBox="1">
            <a:spLocks noChangeArrowheads="1"/>
          </p:cNvSpPr>
          <p:nvPr/>
        </p:nvSpPr>
        <p:spPr bwMode="auto">
          <a:xfrm>
            <a:off x="371386" y="1826404"/>
            <a:ext cx="6129448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u="sng" dirty="0" smtClean="0">
                <a:solidFill>
                  <a:schemeClr val="tx1"/>
                </a:solidFill>
                <a:latin typeface="+mj-lt"/>
              </a:rPr>
              <a:t>Domingo, dia  </a:t>
            </a:r>
            <a:r>
              <a:rPr lang="pt-BR" u="sng" dirty="0" smtClean="0">
                <a:solidFill>
                  <a:schemeClr val="tx1"/>
                </a:solidFill>
                <a:latin typeface="+mj-lt"/>
              </a:rPr>
              <a:t>09 de </a:t>
            </a:r>
            <a:r>
              <a:rPr lang="pt-BR" u="sng" dirty="0" smtClean="0">
                <a:solidFill>
                  <a:schemeClr val="tx1"/>
                </a:solidFill>
                <a:latin typeface="+mj-lt"/>
              </a:rPr>
              <a:t>Julho, </a:t>
            </a:r>
            <a:r>
              <a:rPr lang="pt-BR" u="sng" dirty="0" smtClean="0">
                <a:solidFill>
                  <a:schemeClr val="tx1"/>
                </a:solidFill>
                <a:latin typeface="+mj-lt"/>
              </a:rPr>
              <a:t>das 08:00 às 17:00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1386" y="3545304"/>
            <a:ext cx="6105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pt-BR" b="1" i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Obesidade Canina: Controle e Tratamento através de exercícios físicos</a:t>
            </a:r>
            <a:r>
              <a:rPr lang="pt-BR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b="1" i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 restrição alimentar</a:t>
            </a:r>
            <a:endParaRPr lang="pt-BR" b="1" i="1" dirty="0">
              <a:solidFill>
                <a:srgbClr val="FF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15" name="Picture 2" descr="C:\Users\ricardo\Desktop\Nova Pasta\P1280305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0918" y="2366083"/>
            <a:ext cx="1660913" cy="1162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0" y="2291648"/>
            <a:ext cx="1802254" cy="1144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81" y="2340042"/>
            <a:ext cx="1895299" cy="113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D:\Documentos\Fisio Care Pet\Cursos\Fotos e Videos\IMG_37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4" y="4285220"/>
            <a:ext cx="2768980" cy="1530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Documentos\Fisio Care Pet\Cursos\Fotos e Videos\IMG_20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65" y="4285220"/>
            <a:ext cx="3222257" cy="1480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10853" y="6588224"/>
            <a:ext cx="5509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b="1" i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AULA PRÁTICA: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Semiologia Ortopédica e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Neurológica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 Fisiátrica</a:t>
            </a:r>
            <a:endParaRPr lang="pt-BR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23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88913" y="323850"/>
            <a:ext cx="6500812" cy="87852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88913" y="323850"/>
            <a:ext cx="64801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dirty="0" smtClean="0">
                <a:solidFill>
                  <a:schemeClr val="accent3">
                    <a:lumMod val="25000"/>
                  </a:schemeClr>
                </a:solidFill>
              </a:rPr>
              <a:t>Patrocinadores Oficiais</a:t>
            </a:r>
            <a:endParaRPr lang="pt-BR" sz="3600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35" y="1547664"/>
            <a:ext cx="5674940" cy="222859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8" y="3275856"/>
            <a:ext cx="5995714" cy="202317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92" y="5469403"/>
            <a:ext cx="3816424" cy="349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Personalizada 4">
      <a:dk1>
        <a:srgbClr val="365339"/>
      </a:dk1>
      <a:lt1>
        <a:sysClr val="window" lastClr="FFFFFF"/>
      </a:lt1>
      <a:dk2>
        <a:srgbClr val="527D55"/>
      </a:dk2>
      <a:lt2>
        <a:srgbClr val="E2ECE3"/>
      </a:lt2>
      <a:accent1>
        <a:srgbClr val="AAC7AC"/>
      </a:accent1>
      <a:accent2>
        <a:srgbClr val="CFE0CF"/>
      </a:accent2>
      <a:accent3>
        <a:srgbClr val="CFE0CF"/>
      </a:accent3>
      <a:accent4>
        <a:srgbClr val="EFF4E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8375</TotalTime>
  <Words>714</Words>
  <Application>Microsoft Office PowerPoint</Application>
  <PresentationFormat>Apresentação na tela (4:3)</PresentationFormat>
  <Paragraphs>174</Paragraphs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Fluxo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Geraldo</dc:creator>
  <cp:lastModifiedBy>Ricardo</cp:lastModifiedBy>
  <cp:revision>445</cp:revision>
  <dcterms:created xsi:type="dcterms:W3CDTF">2009-03-19T19:19:57Z</dcterms:created>
  <dcterms:modified xsi:type="dcterms:W3CDTF">2017-05-21T23:04:31Z</dcterms:modified>
</cp:coreProperties>
</file>