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85" r:id="rId3"/>
    <p:sldId id="281" r:id="rId4"/>
    <p:sldId id="282" r:id="rId5"/>
    <p:sldId id="265" r:id="rId6"/>
    <p:sldId id="277" r:id="rId7"/>
    <p:sldId id="278" r:id="rId8"/>
    <p:sldId id="274" r:id="rId9"/>
    <p:sldId id="283" r:id="rId10"/>
  </p:sldIdLst>
  <p:sldSz cx="6858000" cy="9144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47B0FF"/>
    <a:srgbClr val="0099CC"/>
    <a:srgbClr val="000066"/>
    <a:srgbClr val="001642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4" autoAdjust="0"/>
    <p:restoredTop sz="94737" autoAdjust="0"/>
  </p:normalViewPr>
  <p:slideViewPr>
    <p:cSldViewPr>
      <p:cViewPr>
        <p:scale>
          <a:sx n="61" d="100"/>
          <a:sy n="61" d="100"/>
        </p:scale>
        <p:origin x="-2178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1FAA25-C168-457F-B04C-8497D3AEF710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CAC98E-E758-4172-A23A-9D6D30D39E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46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9A3C-70BC-4AC4-99B0-2DD94B98344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1443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F8753-3681-4FAD-BEFC-46513A9602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07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23365-BF9A-44C8-9E1E-C706E38CCC8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6950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24D96-A613-48AF-903D-49B0DA3113B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9545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F050B-5501-4C9B-9ACF-EC674D9774C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995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F050B-5501-4C9B-9ACF-EC674D9774C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995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87AC-C82D-4943-BDA8-75D23EF5DC7E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7A56-1919-46F6-BA6D-C73DBBA110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BE79-35FE-4772-91D0-A98D665FBD0B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8B29-B186-4A0C-AB99-B7B6B63698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8EA3-6F9D-449A-88BF-3AFD4BF02AE3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5266-68DB-445E-9EF7-B3581D3BF5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0C89-F2FD-46C9-8C8E-DEB684544789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8D15-C96E-4F86-A963-D4F53FC5FB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033D-F1EA-4027-9E0C-7B7B76AC8BA2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34E-2BD1-4416-A9EB-2193EBB3ED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45D8-26BC-4504-A587-C37E45FEF032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A4FB-ED40-463C-9670-C6744CA6BE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A35-D0E1-4831-AD99-A6412EFC1363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A3B5-6007-4135-8DC1-C6BE5B9CF5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4A77-1DD9-447F-866F-0E736631B961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E68E-4240-4558-BED7-FC6D2D0FFF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40B8-8736-414E-B75B-72A5AFC85787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169C-661C-48BA-BFD1-F4F2C1D254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C706-7DEE-43BD-995C-80E90CFC9883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F17-36E0-4779-8C4F-A50A884ABD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5BD6-AF9D-4BA2-B0EF-1AE12796B798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28B-92FA-4A17-9009-5AD6105B5A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DDEBCF">
                <a:alpha val="54000"/>
              </a:srgbClr>
            </a:gs>
            <a:gs pos="70000">
              <a:srgbClr val="DDEBCF">
                <a:alpha val="54000"/>
              </a:srgbClr>
            </a:gs>
            <a:gs pos="10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CD794-B3F4-4216-89E9-F7BC505D2E28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AD592-2997-4D2B-92F7-059257765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71" r:id="rId9"/>
    <p:sldLayoutId id="2147485569" r:id="rId10"/>
    <p:sldLayoutId id="21474855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.br/url?sa=i&amp;rct=j&amp;q=&amp;esrc=s&amp;source=images&amp;cd=&amp;cad=rja&amp;uact=8&amp;ved=0ahUKEwig_ZyKo9zKAhXCqh4KHV2pDtkQjRwIBw&amp;url=https://twitter.com/metrosp_rufino&amp;bvm=bv.113034660,d.eWE&amp;psig=AFQjCNHmTbBChNqryMBPX_LP-YJ0rC-k7w&amp;ust=145461224151246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google.com.br/url?sa=i&amp;rct=j&amp;q=&amp;esrc=s&amp;source=images&amp;cd=&amp;cad=rja&amp;uact=8&amp;ved=0ahUKEwjXhcG7o9zKAhUCpx4KHRp7BTUQjRwIBw&amp;url=http://www.portaldasplacas.com.br/transito/servicos-auxiliares?product_id=173&amp;bvm=bv.113034660,d.eWE&amp;psig=AFQjCNHCwewVu_NAVFZEFYSAIK5T_0dT7A&amp;ust=145461233663703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500" y="120834"/>
            <a:ext cx="6500812" cy="8915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1938" y="120834"/>
            <a:ext cx="635793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XI </a:t>
            </a: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Curso Intensivo em</a:t>
            </a:r>
          </a:p>
          <a:p>
            <a:pPr algn="ctr">
              <a:defRPr/>
            </a:pPr>
            <a:r>
              <a:rPr lang="pt-BR" sz="36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cs typeface="Arial" pitchFamily="34" charset="0"/>
              </a:rPr>
              <a:t> Fisioterapia Veterinária</a:t>
            </a:r>
          </a:p>
          <a:p>
            <a:pPr>
              <a:defRPr/>
            </a:pPr>
            <a:endParaRPr lang="pt-BR" sz="3600" b="1" dirty="0">
              <a:ln w="50800"/>
              <a:solidFill>
                <a:schemeClr val="bg1">
                  <a:shade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125" name="CaixaDeTexto 13"/>
          <p:cNvSpPr txBox="1">
            <a:spLocks noChangeArrowheads="1"/>
          </p:cNvSpPr>
          <p:nvPr/>
        </p:nvSpPr>
        <p:spPr bwMode="auto">
          <a:xfrm>
            <a:off x="190500" y="8193353"/>
            <a:ext cx="64293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accent3">
                    <a:lumMod val="10000"/>
                  </a:schemeClr>
                </a:solidFill>
                <a:latin typeface="Constantia" pitchFamily="18" charset="0"/>
              </a:rPr>
              <a:t>Mais informações e Ficha de Inscrição pelo e-mail: </a:t>
            </a:r>
            <a:r>
              <a:rPr lang="pt-PT" sz="2400" b="1" u="sng" dirty="0" smtClean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caramicofisiovet@gmail.com</a:t>
            </a:r>
            <a:endParaRPr lang="pt-BR" sz="2400" b="1" u="sng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u="sng" dirty="0">
              <a:solidFill>
                <a:schemeClr val="accent3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0501" y="1414785"/>
            <a:ext cx="650081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u="sng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e 24 </a:t>
            </a:r>
            <a:r>
              <a:rPr lang="pt-BR" sz="2000" b="1" u="sng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Setembro e 21 e 22 de Outubro 2017</a:t>
            </a:r>
            <a:endParaRPr lang="pt-BR" sz="20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1938" y="1953183"/>
            <a:ext cx="6357937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just" eaLnBrk="0" hangingPunct="0">
              <a:tabLst>
                <a:tab pos="450850" algn="l"/>
              </a:tabLst>
              <a:defRPr/>
            </a:pPr>
            <a:endParaRPr lang="pt-BR" sz="800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Times New Roman" pitchFamily="18" charset="0"/>
              </a:rPr>
              <a:t>Resumo sobre o Curso </a:t>
            </a:r>
            <a:endParaRPr lang="pt-BR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será divido em 2 Módulos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complementares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com  4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palestrantes experientes, atualizados, com graduações internacionais e atuantes na área de Ortopedia e Reabilitação Animal. 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b="1" u="sng" dirty="0" smtClean="0">
                <a:solidFill>
                  <a:srgbClr val="C00000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40 </a:t>
            </a:r>
            <a:r>
              <a:rPr lang="pt-BR" sz="1400" b="1" u="sng" dirty="0">
                <a:solidFill>
                  <a:srgbClr val="C00000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VAGAS!</a:t>
            </a:r>
            <a:endParaRPr lang="pt-BR" sz="5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2º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semestre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(primeiro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ano)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poderão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realizar o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curso.</a:t>
            </a: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Acompanhamento </a:t>
            </a: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prático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Nossos alunos poderão acompanhar por 160 horas a rotina das </a:t>
            </a:r>
            <a:r>
              <a:rPr lang="pt-BR" sz="1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9 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UNIDADES da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sz="1400" dirty="0" err="1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400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Pet. Totalizando quase 200 horas de aprendizado</a:t>
            </a:r>
            <a:endParaRPr lang="pt-BR" sz="1400" b="1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Descontos</a:t>
            </a: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b="1" i="1" u="sng" dirty="0">
                <a:solidFill>
                  <a:schemeClr val="bg2">
                    <a:lumMod val="50000"/>
                  </a:schemeClr>
                </a:solidFill>
              </a:rPr>
              <a:t>Descontos de até R$1.500,00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</a:rPr>
              <a:t>em equipamentos e materiais de nossos patrocinadores.</a:t>
            </a:r>
          </a:p>
          <a:p>
            <a:pPr indent="457200" algn="ctr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Local </a:t>
            </a: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do 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Curso:  Sede </a:t>
            </a:r>
            <a:r>
              <a:rPr lang="pt-BR" b="1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Pet</a:t>
            </a:r>
            <a:r>
              <a:rPr lang="pt-BR" b="1" dirty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(</a:t>
            </a:r>
            <a:r>
              <a:rPr lang="pt-BR" b="1" dirty="0" err="1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Av</a:t>
            </a:r>
            <a:r>
              <a:rPr lang="pt-BR" b="1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Verdana" pitchFamily="34" charset="0"/>
              </a:rPr>
              <a:t>  dos Bandeirantes 4555, ao lado do aeroporto de Congonhas)</a:t>
            </a:r>
          </a:p>
          <a:p>
            <a:pPr indent="457200" algn="ctr"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endParaRPr lang="pt-BR" b="1" dirty="0" smtClean="0">
              <a:solidFill>
                <a:srgbClr val="C00000"/>
              </a:solidFill>
              <a:latin typeface="Arial" pitchFamily="34" charset="0"/>
              <a:cs typeface="Verdana" pitchFamily="34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Vagas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na </a:t>
            </a:r>
            <a:r>
              <a:rPr lang="pt-BR" b="1" dirty="0" err="1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err="1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 Pet e Rede Pet </a:t>
            </a:r>
            <a:r>
              <a:rPr lang="pt-BR" b="1" dirty="0" err="1">
                <a:solidFill>
                  <a:srgbClr val="C00000"/>
                </a:solidFill>
                <a:latin typeface="Arial" pitchFamily="34" charset="0"/>
                <a:cs typeface="Verdana" pitchFamily="34" charset="0"/>
              </a:rPr>
              <a:t>Fisio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Esse curso será obrigatório para os processos de seleção para novas vagas na </a:t>
            </a:r>
            <a:r>
              <a:rPr lang="pt-BR" sz="1400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sz="1400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 Pet e para a compra de Franquias da Rede Pet </a:t>
            </a:r>
            <a:r>
              <a:rPr lang="pt-BR" sz="1400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Verdana" pitchFamily="34" charset="0"/>
              </a:rPr>
              <a:t>Fisio</a:t>
            </a:r>
            <a:endParaRPr lang="pt-BR" sz="1400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spcAft>
                <a:spcPts val="600"/>
              </a:spcAft>
              <a:tabLst>
                <a:tab pos="450850" algn="l"/>
              </a:tabLst>
              <a:defRPr/>
            </a:pPr>
            <a:endParaRPr lang="pt-BR" sz="1400" b="1" u="sng" dirty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8640" y="1043608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Crescimento profissional:</a:t>
            </a:r>
            <a:r>
              <a:rPr lang="pt-BR" dirty="0">
                <a:solidFill>
                  <a:schemeClr val="bg1"/>
                </a:solidFill>
              </a:rPr>
              <a:t> Nossa maior vantagem é a oportunidade que você terá em mostrar seu empenho e dedicação e possivelmente concorrer a uma vaga em alguma das </a:t>
            </a:r>
            <a:r>
              <a:rPr lang="pt-BR" dirty="0" smtClean="0">
                <a:solidFill>
                  <a:schemeClr val="bg1"/>
                </a:solidFill>
              </a:rPr>
              <a:t>9 </a:t>
            </a:r>
            <a:r>
              <a:rPr lang="pt-BR" dirty="0">
                <a:solidFill>
                  <a:schemeClr val="bg1"/>
                </a:solidFill>
              </a:rPr>
              <a:t>Unidades da Fisio Care ou para alguma unidade licenciada Pet Fisio (nossa meta é termos 30 unidades em todo Brasil, até </a:t>
            </a:r>
            <a:r>
              <a:rPr lang="pt-BR" dirty="0" smtClean="0">
                <a:solidFill>
                  <a:schemeClr val="bg1"/>
                </a:solidFill>
              </a:rPr>
              <a:t>2018) </a:t>
            </a:r>
            <a:r>
              <a:rPr lang="pt-BR" dirty="0">
                <a:solidFill>
                  <a:schemeClr val="bg1"/>
                </a:solidFill>
              </a:rPr>
              <a:t>ou ter a possibilidade de abrir seu próprio centro de reabilitação com nossa ajuda. Acreditamos tanto em nosso potencial e principalmente em nosso diferencial, que somente nossos alunos trabalham conosco, pois nossos protocolos e condutas são totalmente diferentes de quaisquer outras no mercado</a:t>
            </a:r>
            <a:r>
              <a:rPr lang="pt-BR" dirty="0" smtClean="0">
                <a:solidFill>
                  <a:schemeClr val="bg1"/>
                </a:solidFill>
              </a:rPr>
              <a:t>. Atualmente, todas as grandes equipes de fisioterapia veterinária contam com ex-alunos de nossos cursos!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Aprenda </a:t>
            </a:r>
            <a:r>
              <a:rPr lang="pt-BR" b="1" dirty="0">
                <a:solidFill>
                  <a:schemeClr val="bg1"/>
                </a:solidFill>
              </a:rPr>
              <a:t>a ter sucesso profissional!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6632" y="45883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Por que realizar nosso curso?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blogdoprudencio.files.wordpress.com/2012/02/merc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5089200"/>
            <a:ext cx="3758633" cy="352468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161720" y="4753466"/>
            <a:ext cx="269628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3">
                    <a:lumMod val="50000"/>
                  </a:schemeClr>
                </a:solidFill>
              </a:rPr>
              <a:t>Unidades  em funcionamento</a:t>
            </a:r>
          </a:p>
          <a:p>
            <a:pPr algn="ctr"/>
            <a:endParaRPr lang="pt-BR" sz="5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Paulo – 5 unidades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André-SP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Bernardo do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Campo-SP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Campinas-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Sebastião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Alphaville – SP</a:t>
            </a:r>
          </a:p>
          <a:p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Taubate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Curitiba – PR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Granja Viana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Osasco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Jundiaí-SP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Santos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Presidente Prudente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Ubatuba 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Guarulhos 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Sorocaba - 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25758" y="5137617"/>
            <a:ext cx="2021515" cy="369332"/>
          </a:xfrm>
          <a:prstGeom prst="rect">
            <a:avLst/>
          </a:prstGeom>
          <a:solidFill>
            <a:srgbClr val="00C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Próximas Unidades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0648" y="8820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83956" y="8502823"/>
            <a:ext cx="395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Próximas Unidades: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Bauru-SP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 </a:t>
            </a:r>
            <a:endParaRPr lang="pt-BR" sz="12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Zona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Oeste-SP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 Juiz 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de Fora - MG</a:t>
            </a:r>
            <a:endParaRPr lang="pt-PT" sz="12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041276"/>
            <a:ext cx="68580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Palestrantes atualizados e atuantes na área:</a:t>
            </a:r>
            <a:r>
              <a:rPr lang="pt-BR" dirty="0">
                <a:solidFill>
                  <a:schemeClr val="bg1"/>
                </a:solidFill>
              </a:rPr>
              <a:t> Nosso curso é formado por um </a:t>
            </a:r>
            <a:r>
              <a:rPr lang="pt-BR" dirty="0" smtClean="0">
                <a:solidFill>
                  <a:schemeClr val="bg1"/>
                </a:solidFill>
              </a:rPr>
              <a:t>conceituado, experiente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principalmente, atualizado </a:t>
            </a:r>
            <a:r>
              <a:rPr lang="pt-BR" dirty="0">
                <a:solidFill>
                  <a:schemeClr val="bg1"/>
                </a:solidFill>
              </a:rPr>
              <a:t>corpo </a:t>
            </a:r>
            <a:r>
              <a:rPr lang="pt-BR" dirty="0" smtClean="0">
                <a:solidFill>
                  <a:schemeClr val="bg1"/>
                </a:solidFill>
              </a:rPr>
              <a:t>docente.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Confira </a:t>
            </a:r>
            <a:r>
              <a:rPr lang="pt-BR" b="1" dirty="0">
                <a:solidFill>
                  <a:schemeClr val="bg1"/>
                </a:solidFill>
              </a:rPr>
              <a:t>os currículos de nossos palestrantes</a:t>
            </a:r>
            <a:r>
              <a:rPr lang="pt-BR" b="1" dirty="0" smtClean="0">
                <a:solidFill>
                  <a:schemeClr val="bg1"/>
                </a:solidFill>
              </a:rPr>
              <a:t>!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Aprendizado na prática:</a:t>
            </a:r>
            <a:r>
              <a:rPr lang="pt-BR" dirty="0">
                <a:solidFill>
                  <a:schemeClr val="bg1"/>
                </a:solidFill>
              </a:rPr>
              <a:t> Como você pode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conferir </a:t>
            </a:r>
            <a:r>
              <a:rPr lang="pt-BR" dirty="0">
                <a:solidFill>
                  <a:schemeClr val="bg1"/>
                </a:solidFill>
              </a:rPr>
              <a:t>em nossos cronogramas, você terá uma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extensa </a:t>
            </a:r>
            <a:r>
              <a:rPr lang="pt-BR" dirty="0">
                <a:solidFill>
                  <a:schemeClr val="bg1"/>
                </a:solidFill>
              </a:rPr>
              <a:t>carga horária de aulas práticas, além </a:t>
            </a:r>
            <a:r>
              <a:rPr lang="pt-BR" dirty="0" smtClean="0">
                <a:solidFill>
                  <a:schemeClr val="bg1"/>
                </a:solidFill>
              </a:rPr>
              <a:t>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que</a:t>
            </a:r>
            <a:r>
              <a:rPr lang="pt-BR" dirty="0">
                <a:solidFill>
                  <a:schemeClr val="bg1"/>
                </a:solidFill>
              </a:rPr>
              <a:t>, você poderá acompanhar por </a:t>
            </a:r>
            <a:r>
              <a:rPr lang="pt-BR" dirty="0" smtClean="0">
                <a:solidFill>
                  <a:schemeClr val="bg1"/>
                </a:solidFill>
              </a:rPr>
              <a:t>160 </a:t>
            </a:r>
            <a:r>
              <a:rPr lang="pt-BR" dirty="0">
                <a:solidFill>
                  <a:schemeClr val="bg1"/>
                </a:solidFill>
              </a:rPr>
              <a:t>horas nossa rotina e aprimorar seus conhecimentos na PRÁTICA! Temos 8 unidades da </a:t>
            </a:r>
            <a:r>
              <a:rPr lang="pt-BR" dirty="0" err="1">
                <a:solidFill>
                  <a:schemeClr val="bg1"/>
                </a:solidFill>
              </a:rPr>
              <a:t>Fisio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Care</a:t>
            </a:r>
            <a:r>
              <a:rPr lang="pt-BR" dirty="0">
                <a:solidFill>
                  <a:schemeClr val="bg1"/>
                </a:solidFill>
              </a:rPr>
              <a:t> e mais as unidades licenciadas da Pet </a:t>
            </a:r>
            <a:r>
              <a:rPr lang="pt-BR" dirty="0" err="1">
                <a:solidFill>
                  <a:schemeClr val="bg1"/>
                </a:solidFill>
              </a:rPr>
              <a:t>Fisio</a:t>
            </a:r>
            <a:r>
              <a:rPr lang="pt-BR" dirty="0">
                <a:solidFill>
                  <a:schemeClr val="bg1"/>
                </a:solidFill>
              </a:rPr>
              <a:t> que estão de portas abertas para te receber! </a:t>
            </a:r>
            <a:r>
              <a:rPr lang="pt-BR" b="1" dirty="0">
                <a:solidFill>
                  <a:schemeClr val="bg1"/>
                </a:solidFill>
              </a:rPr>
              <a:t>Você poderá acompanhar a rotina de atendimento dos coordenadores do curso!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Suporte </a:t>
            </a:r>
            <a:r>
              <a:rPr lang="pt-BR" b="1" dirty="0">
                <a:solidFill>
                  <a:schemeClr val="bg1"/>
                </a:solidFill>
              </a:rPr>
              <a:t>para alunos de outros estados e países: </a:t>
            </a:r>
            <a:r>
              <a:rPr lang="pt-BR" dirty="0">
                <a:solidFill>
                  <a:schemeClr val="bg1"/>
                </a:solidFill>
              </a:rPr>
              <a:t>Nós já organizamos cursos há muito tempo e entendemos que o deslocamento é um fator limitante, pois requer mais tempo e gastos, pensando nisso, nós sempre fazemos valores diferenciados para alunos de outros estados e de outros países , além de já termos todo o suporte como indicações de transporte, estadia e lugares para alimentação. 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Diferencie-se </a:t>
            </a:r>
            <a:r>
              <a:rPr lang="pt-BR" b="1" dirty="0">
                <a:solidFill>
                  <a:schemeClr val="bg1"/>
                </a:solidFill>
              </a:rPr>
              <a:t>em sua região!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8640" y="397277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Por que realizar nosso curso?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fbcdn-sphotos-a-a.akamaihd.net/hphotos-ak-xat1/v/t1.0-9/11392782_1163467953680127_7208023467717590604_n.jpg?oh=26a02c53f6cd00f881ab478714e29823&amp;oe=5672C7C4&amp;__gda__=1450206668_089dbda068369ca78b8e8820562bf7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6" y="5004048"/>
            <a:ext cx="2713914" cy="152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https://fbcdn-sphotos-g-a.akamaihd.net/hphotos-ak-xtf1/v/t1.0-9/11196342_1141746655852257_5839981696576191805_n.jpg?oh=87d2c448eca28b1ad111dfd39d023541&amp;oe=5675C5C6&amp;__gda__=1446431598_76e0c503f53de7e9c4cb9bab744696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676">
            <a:off x="5224543" y="1831039"/>
            <a:ext cx="1450398" cy="145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12" y="4993343"/>
            <a:ext cx="2445984" cy="153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413184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2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8640" y="111561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Aulas dentro de um Centro de Reabilitação: </a:t>
            </a:r>
            <a:r>
              <a:rPr lang="pt-BR" dirty="0" smtClean="0">
                <a:solidFill>
                  <a:schemeClr val="bg1"/>
                </a:solidFill>
              </a:rPr>
              <a:t>O segundo módulo de nosso curso será oferecido na sede da Fisio Care Pet, um local não somente de cursos mas altamente equipado para o atendimento de Fisioterapia Veterinária, sendo assim os alunos terão toda </a:t>
            </a:r>
            <a:r>
              <a:rPr lang="pt-BR" b="1" dirty="0" smtClean="0">
                <a:solidFill>
                  <a:schemeClr val="bg1"/>
                </a:solidFill>
              </a:rPr>
              <a:t>infraestrutura </a:t>
            </a:r>
            <a:r>
              <a:rPr lang="pt-BR" b="1" dirty="0">
                <a:solidFill>
                  <a:schemeClr val="bg1"/>
                </a:solidFill>
              </a:rPr>
              <a:t> </a:t>
            </a:r>
            <a:r>
              <a:rPr lang="pt-BR" b="1" dirty="0" smtClean="0">
                <a:solidFill>
                  <a:schemeClr val="bg1"/>
                </a:solidFill>
              </a:rPr>
              <a:t>adequada para as aulas práticas de aplicações de todos aparelhos da especialidade</a:t>
            </a:r>
            <a:r>
              <a:rPr lang="pt-BR" dirty="0" smtClean="0">
                <a:solidFill>
                  <a:schemeClr val="bg1"/>
                </a:solidFill>
              </a:rPr>
              <a:t>, inclusive de Hidroterapia.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Aprenda com aulas práticas e infraestrutura!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8640" y="53084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Por que realizar nosso curso?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6632" y="5681151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Facilidade de Acesso e estadia: </a:t>
            </a:r>
            <a:r>
              <a:rPr lang="pt-BR" dirty="0" smtClean="0">
                <a:solidFill>
                  <a:schemeClr val="bg1"/>
                </a:solidFill>
              </a:rPr>
              <a:t>Nossa sede está localizada na Av. dos Bandeirantes a 1 km do Aeroporto de Congonhas e 2.5km do metrô São Judas, além de possuir fácil acesso pelas principais  Avenidas da Cidade como Av. Jabaquara, Ibirapuera, 23 de Maio , Santo Amaro e Marginal Pinheiros. A região possui uma repleta rede hoteleira e gastronômica, com diferentes 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valores e tipos de serviços. Nossa equipe te dará todo o suporte necessário  para que você posso aproveitar ao máximo nosso curso.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	Facilidade de acesso, sem </a:t>
            </a:r>
          </a:p>
          <a:p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   	perder tempo de estudo!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s://pbs.twimg.com/profile_images/431163231/logo_me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7942916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ortaldasplacas.com.br/image/cache/data/Tr%C3%A2nsito/Auxiliares/11-500x50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7942916"/>
            <a:ext cx="1201083" cy="12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bcdn-sphotos-g-a.akamaihd.net/hphotos-ak-xtf1/v/t1.0-9/1461354_760034414023485_865018367_n.jpg?oh=d5dc5f26ceb1d4b90d81a8a1d5b78db0&amp;oe=573DE6E0&amp;__gda__=1462843612_6151ea3b369a4657f663ee35b47389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0" y="3491880"/>
            <a:ext cx="2741626" cy="204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-gru2-1.xx.fbcdn.net/hphotos-xap1/v/t1.0-9/10171864_877223482304577_98013501274309548_n.jpg?oh=1c348ac1c1dc8277bc8d772e5372535e&amp;oe=57332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3491880"/>
            <a:ext cx="2335684" cy="204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315938" y="5795309"/>
            <a:ext cx="4897437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u="sng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Profa</a:t>
            </a:r>
            <a:r>
              <a:rPr lang="pt-BR" sz="1600" b="1" u="sng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Esp. Miriam </a:t>
            </a:r>
            <a:r>
              <a:rPr lang="pt-BR" sz="1600" b="1" u="sng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Caramico</a:t>
            </a:r>
            <a:endParaRPr lang="pt-BR" sz="1600" b="1" u="sng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500" b="1" u="sng" dirty="0">
              <a:solidFill>
                <a:schemeClr val="accent3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Pós-Graduada em Fisioterapia Veterinária há 6 anos</a:t>
            </a:r>
          </a:p>
          <a:p>
            <a:pPr>
              <a:defRPr/>
            </a:pP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Veterinária Responsável por 3 UNIDADES da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Fisio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Pet</a:t>
            </a:r>
          </a:p>
          <a:p>
            <a:pPr>
              <a:defRPr/>
            </a:pP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Professora de Fisioterapia Veterinária convidada na UNG e Anhembi-Morumbi </a:t>
            </a:r>
          </a:p>
          <a:p>
            <a:pPr>
              <a:defRPr/>
            </a:pPr>
            <a:r>
              <a:rPr lang="pt-BR" sz="12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Diretora do Setor de Curso e Capacitação da FISIO CARE PET</a:t>
            </a: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/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+mj-lt"/>
              </a:rPr>
            </a:br>
            <a:endParaRPr lang="pt-BR" sz="1400" dirty="0">
              <a:solidFill>
                <a:schemeClr val="accent3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0" y="5925809"/>
            <a:ext cx="1148898" cy="1454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2" name="CaixaDeTexto 12"/>
          <p:cNvSpPr txBox="1">
            <a:spLocks noChangeArrowheads="1"/>
          </p:cNvSpPr>
          <p:nvPr/>
        </p:nvSpPr>
        <p:spPr bwMode="auto">
          <a:xfrm>
            <a:off x="1282515" y="4211960"/>
            <a:ext cx="4968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u="sng" dirty="0">
                <a:solidFill>
                  <a:schemeClr val="bg1">
                    <a:lumMod val="75000"/>
                  </a:schemeClr>
                </a:solidFill>
              </a:rPr>
              <a:t>Profa.  Esp. </a:t>
            </a:r>
            <a:r>
              <a:rPr lang="pt-BR" sz="1600" b="1" u="sng" dirty="0" err="1">
                <a:solidFill>
                  <a:schemeClr val="bg1">
                    <a:lumMod val="75000"/>
                  </a:schemeClr>
                </a:solidFill>
              </a:rPr>
              <a:t>Marcella</a:t>
            </a:r>
            <a:r>
              <a:rPr lang="pt-BR" sz="1600" b="1" u="sng" dirty="0">
                <a:solidFill>
                  <a:schemeClr val="bg1">
                    <a:lumMod val="75000"/>
                  </a:schemeClr>
                </a:solidFill>
              </a:rPr>
              <a:t> Sanches </a:t>
            </a:r>
          </a:p>
          <a:p>
            <a:endParaRPr lang="pt-BR" sz="1400" b="1" i="1" u="sng" dirty="0">
              <a:solidFill>
                <a:schemeClr val="bg1"/>
              </a:solidFill>
            </a:endParaRPr>
          </a:p>
        </p:txBody>
      </p:sp>
      <p:pic>
        <p:nvPicPr>
          <p:cNvPr id="14" name="Imagem 13" descr="marc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155" y="4273618"/>
            <a:ext cx="1031135" cy="153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304014" y="4497407"/>
            <a:ext cx="5040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Formada em Medicina Veterinária pela UNESP-Botucatu</a:t>
            </a:r>
          </a:p>
          <a:p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Especialização em acupuntura veterinária pelo instituto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Bioetichus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  <a:p>
            <a:pPr eaLnBrk="0" hangingPunct="0"/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Aperfeiçoamento em Fisioterapia Veterinária pelo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Caring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Canine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Rehabilitation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Center, USA </a:t>
            </a:r>
          </a:p>
          <a:p>
            <a:pPr eaLnBrk="0" hangingPunct="0"/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Certificada em Fisioterapia  Veterinária pela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Canine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Physical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Rehabilitation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, Tennessee </a:t>
            </a:r>
            <a:r>
              <a:rPr lang="pt-BR" sz="1200" dirty="0" err="1">
                <a:solidFill>
                  <a:schemeClr val="accent3">
                    <a:lumMod val="10000"/>
                  </a:schemeClr>
                </a:solidFill>
              </a:rPr>
              <a:t>University</a:t>
            </a:r>
            <a:r>
              <a:rPr lang="pt-BR" sz="1200" dirty="0">
                <a:solidFill>
                  <a:schemeClr val="accent3">
                    <a:lumMod val="10000"/>
                  </a:schemeClr>
                </a:solidFill>
              </a:rPr>
              <a:t>, EUA</a:t>
            </a:r>
          </a:p>
          <a:p>
            <a:pPr eaLnBrk="0" hangingPunct="0"/>
            <a:endParaRPr lang="pt-BR" sz="1200" dirty="0">
              <a:solidFill>
                <a:schemeClr val="accent3">
                  <a:lumMod val="10000"/>
                </a:schemeClr>
              </a:solidFill>
            </a:endParaRPr>
          </a:p>
          <a:p>
            <a:pPr eaLnBrk="0" hangingPunct="0"/>
            <a:endParaRPr lang="pt-BR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8" name="Picture 2" descr="http://sphotos-h.ak.fbcdn.net/hphotos-ak-ash3/554157_412025665534819_127130694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53" y="1642356"/>
            <a:ext cx="1082337" cy="1823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108" name="Retângulo 14"/>
          <p:cNvSpPr>
            <a:spLocks noChangeArrowheads="1"/>
          </p:cNvSpPr>
          <p:nvPr/>
        </p:nvSpPr>
        <p:spPr bwMode="auto">
          <a:xfrm>
            <a:off x="1308399" y="1560878"/>
            <a:ext cx="5373686" cy="26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</a:rPr>
              <a:t>Prof. Esp. Ricardo S. Lopes</a:t>
            </a:r>
          </a:p>
          <a:p>
            <a:pPr marR="45720" lvl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Professor de Fisioterapia Veterinária Convidado na Universidade Anhanguera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Membro do Laboratório de Ortopedia e Traumatologia Comparada (LOTC) da FMVZ-USP (2006-2008)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Pós-Graduado em Ortopedia e Traumatologia Veterinária pela USP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 err="1">
                <a:solidFill>
                  <a:schemeClr val="bg1"/>
                </a:solidFill>
              </a:rPr>
              <a:t>AOVet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Certified</a:t>
            </a:r>
            <a:r>
              <a:rPr lang="pt-BR" sz="1200" dirty="0">
                <a:solidFill>
                  <a:schemeClr val="bg1"/>
                </a:solidFill>
              </a:rPr>
              <a:t> – Módulo Básico de Fraturas em Pequenos Animais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 Formação em Neurologia pelo Curso Extensivo teórico e prático do Prof. Ronaldo Casimiro da Costa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Membro da comissão organizacional </a:t>
            </a:r>
            <a:r>
              <a:rPr lang="pt-BR" sz="1200" dirty="0" err="1">
                <a:solidFill>
                  <a:schemeClr val="bg1"/>
                </a:solidFill>
              </a:rPr>
              <a:t>Canine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Certified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Rehabilitation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Practice</a:t>
            </a:r>
            <a:r>
              <a:rPr lang="pt-BR" sz="1200" dirty="0">
                <a:solidFill>
                  <a:schemeClr val="bg1"/>
                </a:solidFill>
              </a:rPr>
              <a:t> – UNIVERSITY OF TENNESSE E– USA na América Latina.</a:t>
            </a:r>
          </a:p>
          <a:p>
            <a:pPr marR="45720" lvl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defRPr/>
            </a:pPr>
            <a:r>
              <a:rPr lang="pt-BR" sz="1200" dirty="0">
                <a:solidFill>
                  <a:schemeClr val="bg1"/>
                </a:solidFill>
              </a:rPr>
              <a:t>Proprietário e Diretor da FISIO CARE PET e Rede Pet </a:t>
            </a:r>
            <a:r>
              <a:rPr lang="pt-BR" sz="1200" dirty="0" err="1">
                <a:solidFill>
                  <a:schemeClr val="bg1"/>
                </a:solidFill>
              </a:rPr>
              <a:t>Fisio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899592"/>
            <a:ext cx="6857999" cy="523875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i="1" dirty="0">
                <a:solidFill>
                  <a:schemeClr val="tx1"/>
                </a:solidFill>
              </a:rPr>
              <a:t>Nosso corpo docente é formado por  </a:t>
            </a:r>
            <a:r>
              <a:rPr lang="pt-BR" sz="1400" b="1" i="1" dirty="0">
                <a:solidFill>
                  <a:schemeClr val="tx1"/>
                </a:solidFill>
                <a:ea typeface="Candara" pitchFamily="34" charset="0"/>
                <a:cs typeface="Arial" pitchFamily="34" charset="0"/>
              </a:rPr>
              <a:t>palestrantes experientes, atualizados, com graduações internacionais e atuantes na área. </a:t>
            </a:r>
            <a:endParaRPr lang="pt-BR" sz="1400" b="1" i="1" dirty="0">
              <a:solidFill>
                <a:schemeClr val="tx1"/>
              </a:solidFill>
            </a:endParaRPr>
          </a:p>
        </p:txBody>
      </p:sp>
      <p:sp>
        <p:nvSpPr>
          <p:cNvPr id="4110" name="AutoShape 18" descr="IMG_40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32656" y="0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5000"/>
                  </a:schemeClr>
                </a:solidFill>
                <a:latin typeface="+mn-lt"/>
                <a:cs typeface="+mn-cs"/>
              </a:rPr>
              <a:t>Palestrantes</a:t>
            </a:r>
            <a:endParaRPr lang="pt-B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" name="Imagem 12" descr="bruno li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514" y="7565642"/>
            <a:ext cx="1015776" cy="148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ixaDeTexto 1"/>
          <p:cNvSpPr txBox="1"/>
          <p:nvPr/>
        </p:nvSpPr>
        <p:spPr>
          <a:xfrm>
            <a:off x="1315938" y="7477288"/>
            <a:ext cx="5062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solidFill>
                  <a:schemeClr val="bg1">
                    <a:lumMod val="50000"/>
                  </a:schemeClr>
                </a:solidFill>
              </a:rPr>
              <a:t>Prof. Dr. Bruno Lins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Diplomado como Especialista em Cirurgia pelo CBCAV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AOVET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Faculty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Doutorado pelo Instituto de Ortopedia - Faculdade de Medicina - USP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Mestrado em Cirurgia Veterinária pela Unesp Botucatu</a:t>
            </a:r>
          </a:p>
          <a:p>
            <a:r>
              <a:rPr lang="pt-BR" sz="1200" dirty="0" err="1">
                <a:solidFill>
                  <a:schemeClr val="bg1">
                    <a:lumMod val="50000"/>
                  </a:schemeClr>
                </a:solidFill>
              </a:rPr>
              <a:t>Residencia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FMVA - Unesp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Graduado pela Universidade de Brasília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Serviço de Referência em Cirurgia e Ortopedia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8" y="357158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Programação</a:t>
            </a:r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285750" y="1106905"/>
            <a:ext cx="619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Módulo 1 –Afecções Ortopédicas e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Neurológicas na rotina de um Centro de Reabilitação Animal , principais </a:t>
            </a:r>
            <a:r>
              <a:rPr lang="pt-BR" sz="16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artropatias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Obesidade canina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85197" y="5724128"/>
            <a:ext cx="610561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Domingo, dia 23 de Setembro , das 08:00 às 17:00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452671" y="1901816"/>
            <a:ext cx="610561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Sábado, dia 22 de Setembro, das 08:00 às 18:00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0329" y="7493394"/>
            <a:ext cx="6105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2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Afecções Neurológicas do Aparelho Locomotor: Fisiopatologia e Tratamento Clínico, Cirúrgico e Fisioterápico.</a:t>
            </a:r>
          </a:p>
          <a:p>
            <a:pPr lvl="0" algn="ctr"/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Temas: Anatomia  da Coluna, Sistema Vestibular e Nervos Periférico; </a:t>
            </a:r>
            <a:r>
              <a:rPr lang="pt-BR" sz="12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Protusão</a:t>
            </a:r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e Extrusão Discal;  Trauma Medular; Fraturas e Luxações Vertebrais; </a:t>
            </a:r>
            <a:r>
              <a:rPr lang="pt-BR" sz="12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Sindrome</a:t>
            </a:r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12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Woobler</a:t>
            </a:r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Embolia </a:t>
            </a:r>
            <a:r>
              <a:rPr lang="pt-BR" sz="12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Fibrocartilagionosa</a:t>
            </a:r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; Síndrome da Cauda Equina; </a:t>
            </a:r>
            <a:r>
              <a:rPr lang="pt-BR" sz="1200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Mielopatia</a:t>
            </a:r>
            <a:r>
              <a:rPr lang="pt-BR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Degenerativa; Avulsão de Plexo Braquial; Lesões Traumáticas de Nervos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58" y="4855754"/>
            <a:ext cx="6105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2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AULA PRÁTICA: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Semiologia Ortopédica e Neurológica,  Avaliação Radiográfica das principais afecções. Como realizar a consulta fisioterápica.  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endParaRPr lang="pt-BR" sz="1200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12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Aula Extra:  </a:t>
            </a:r>
            <a:r>
              <a:rPr lang="pt-BR" sz="1200" b="1" i="1" dirty="0">
                <a:solidFill>
                  <a:srgbClr val="FF0000"/>
                </a:solidFill>
                <a:cs typeface="Arial" pitchFamily="34" charset="0"/>
              </a:rPr>
              <a:t>Como montar um centro de reabilitação de alta eficiência e qualidade</a:t>
            </a:r>
          </a:p>
          <a:p>
            <a:pPr lvl="0" algn="ctr"/>
            <a:endParaRPr lang="pt-BR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5844" y="3799745"/>
            <a:ext cx="6033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2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1200" b="1" i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Artropatias</a:t>
            </a:r>
            <a:r>
              <a:rPr lang="pt-BR" sz="12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em Pequenos Animais:  Tratamento Clínico, Cirúrgico e Fisioterápico</a:t>
            </a:r>
          </a:p>
          <a:p>
            <a:pPr lvl="0" algn="ctr">
              <a:defRPr/>
            </a:pPr>
            <a:r>
              <a:rPr lang="pt-BR" sz="1200" i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Temas:Displasia</a:t>
            </a:r>
            <a:r>
              <a:rPr lang="pt-BR" sz="1200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Coxo-femoral</a:t>
            </a:r>
            <a:r>
              <a:rPr lang="pt-BR" sz="1200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Luxação Patelar, Ruptura do Ligamento Cruzado Cranial, Necrose Asséptica da Cabeça Femoral, Displasia de Cotovelo, Afecções em Ombro</a:t>
            </a:r>
          </a:p>
        </p:txBody>
      </p:sp>
      <p:pic>
        <p:nvPicPr>
          <p:cNvPr id="15" name="Picture 3" descr="E:\fotos palestra\P324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521" y="6221853"/>
            <a:ext cx="1565823" cy="117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G:\polly\DSC01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0698" y="6318830"/>
            <a:ext cx="1566085" cy="117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56" y="2411759"/>
            <a:ext cx="1538586" cy="139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5855" y="2411760"/>
            <a:ext cx="1392003" cy="139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65" y="2411759"/>
            <a:ext cx="1581089" cy="139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8" y="6221853"/>
            <a:ext cx="1562232" cy="122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41" y="2411761"/>
            <a:ext cx="1419903" cy="139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419773" y="8223164"/>
            <a:ext cx="6096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4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1400" b="1" dirty="0">
              <a:solidFill>
                <a:srgbClr val="FF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8296" y="8646839"/>
            <a:ext cx="6008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200" b="1" i="1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Princípios da Biomecânica de Fraturas;, da Consolidação Óssea  e de Implantes </a:t>
            </a:r>
            <a:r>
              <a:rPr lang="pt-BR" sz="1200" b="1" i="1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Ortopédicos e suas complicações</a:t>
            </a:r>
            <a:endParaRPr lang="pt-BR" sz="1200" i="1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1778" y="-75088"/>
            <a:ext cx="6215106" cy="78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Programação</a:t>
            </a:r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370667" y="1212680"/>
            <a:ext cx="608195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Sábado, dia 21 de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Outubro,  </a:t>
            </a:r>
            <a:r>
              <a:rPr lang="pt-BR" u="sng" dirty="0" smtClean="0">
                <a:solidFill>
                  <a:schemeClr val="tx1"/>
                </a:solidFill>
                <a:latin typeface="+mj-lt"/>
              </a:rPr>
              <a:t>das 08:00 às 18:00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72" name="CaixaDeTexto 3"/>
          <p:cNvSpPr txBox="1">
            <a:spLocks noChangeArrowheads="1"/>
          </p:cNvSpPr>
          <p:nvPr/>
        </p:nvSpPr>
        <p:spPr bwMode="auto">
          <a:xfrm>
            <a:off x="261367" y="545999"/>
            <a:ext cx="6191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Módulo 2 –, Principais Modalidades Fisioterápicas,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14500" y="3707904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t-BR" sz="1400" b="1" i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i="1" dirty="0" smtClean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14500" y="3707904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214313" y="3419872"/>
            <a:ext cx="2278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Cinesioterapia e Massoterapia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5872" y="3491880"/>
            <a:ext cx="1306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Termoterapia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81846" y="3511625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Hidroterapia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4664" y="5312405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Ultrassom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00808" y="5301952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400" b="1" dirty="0" err="1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Magnetoterapia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96952" y="5321697"/>
            <a:ext cx="2448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Eletroterapia </a:t>
            </a:r>
            <a:r>
              <a:rPr lang="pt-BR" sz="1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(FES /  Corrente Russa / TENS /  IFC)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221088" y="5321697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1400" b="1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Laserterapia</a:t>
            </a:r>
            <a:endParaRPr lang="pt-BR" sz="1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02" y="2195735"/>
            <a:ext cx="1545446" cy="126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9693" y="4015681"/>
            <a:ext cx="1544655" cy="118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4015681"/>
            <a:ext cx="1628463" cy="1199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4035425"/>
            <a:ext cx="1330987" cy="116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244324" y="7803219"/>
            <a:ext cx="6369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400" b="1" i="1" dirty="0">
                <a:solidFill>
                  <a:schemeClr val="accent4">
                    <a:lumMod val="10000"/>
                  </a:schemeClr>
                </a:solidFill>
                <a:latin typeface="+mj-lt"/>
                <a:cs typeface="Arial" pitchFamily="34" charset="0"/>
              </a:rPr>
              <a:t>AULA PRÁTICA - 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Cinesioterapia, Massoterapia, Exercícios Terapêuticos, Hidroterapia, 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Termoterapia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Utilização de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Ultra-som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Laser e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Eletroterapia </a:t>
            </a:r>
            <a:endParaRPr lang="pt-BR" sz="14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defRPr/>
            </a:pPr>
            <a:r>
              <a:rPr lang="pt-BR" sz="14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400" b="1" i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pt-BR" sz="1400" b="1" i="1" dirty="0" smtClean="0">
                <a:solidFill>
                  <a:schemeClr val="accent4">
                    <a:lumMod val="10000"/>
                  </a:schemeClr>
                </a:solidFill>
                <a:latin typeface="+mj-lt"/>
                <a:cs typeface="Arial" pitchFamily="34" charset="0"/>
              </a:rPr>
              <a:t>SCUSSÃO </a:t>
            </a:r>
            <a:r>
              <a:rPr lang="pt-BR" sz="1400" b="1" i="1" dirty="0">
                <a:solidFill>
                  <a:schemeClr val="accent4">
                    <a:lumMod val="10000"/>
                  </a:schemeClr>
                </a:solidFill>
                <a:latin typeface="+mj-lt"/>
                <a:cs typeface="Arial" pitchFamily="34" charset="0"/>
              </a:rPr>
              <a:t>DE </a:t>
            </a:r>
            <a:r>
              <a:rPr lang="pt-BR" sz="1400" b="1" i="1" dirty="0" smtClean="0">
                <a:solidFill>
                  <a:schemeClr val="accent4">
                    <a:lumMod val="10000"/>
                  </a:schemeClr>
                </a:solidFill>
                <a:latin typeface="+mj-lt"/>
                <a:cs typeface="Arial" pitchFamily="34" charset="0"/>
              </a:rPr>
              <a:t>CASOS</a:t>
            </a:r>
          </a:p>
          <a:p>
            <a:pPr algn="ctr">
              <a:defRPr/>
            </a:pPr>
            <a:r>
              <a:rPr lang="pt-BR" sz="1400" b="1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Obesidade Canina: Controle e Tratamento através de exercícios físicos</a:t>
            </a:r>
          </a:p>
          <a:p>
            <a:pPr lvl="0" algn="ctr">
              <a:defRPr/>
            </a:pPr>
            <a:endParaRPr lang="pt-BR" sz="1400" b="1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lvl="0" algn="ctr">
              <a:defRPr/>
            </a:pPr>
            <a:endParaRPr lang="pt-BR" sz="1400" b="1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CaixaDeTexto 5"/>
          <p:cNvSpPr txBox="1">
            <a:spLocks noChangeArrowheads="1"/>
          </p:cNvSpPr>
          <p:nvPr/>
        </p:nvSpPr>
        <p:spPr bwMode="auto">
          <a:xfrm>
            <a:off x="449494" y="6169434"/>
            <a:ext cx="60574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u="sng" dirty="0" smtClean="0">
                <a:solidFill>
                  <a:schemeClr val="tx1"/>
                </a:solidFill>
                <a:latin typeface="+mj-lt"/>
              </a:rPr>
              <a:t>Domingo, dia 22 de Outubro , das 08:00 às 18 00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Picture 2" descr="C:\Users\ricardo\Desktop\Nova Pasta\P1280305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5455" y="6769523"/>
            <a:ext cx="1370490" cy="95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D:\Documentos\Fisio Care Pet\Cursos\Fotos e Videos\IMG_2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83" y="6733140"/>
            <a:ext cx="2138452" cy="98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Documentos\Fisio Care Pet\Cursos\Fotos e Videos\IMG_37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670845"/>
            <a:ext cx="1697222" cy="1018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lari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5144" y="2195736"/>
            <a:ext cx="1440160" cy="125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38" y="4044768"/>
            <a:ext cx="1108898" cy="122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60" y="2123756"/>
            <a:ext cx="2041899" cy="144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2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81408" y="179511"/>
            <a:ext cx="6429375" cy="86439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88913" y="323850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schemeClr val="tx2">
                    <a:lumMod val="25000"/>
                  </a:schemeClr>
                </a:solidFill>
              </a:rPr>
              <a:t>Patrocinadores Oficiais</a:t>
            </a:r>
            <a:endParaRPr lang="pt-B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50825" y="1801183"/>
            <a:ext cx="80025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5" y="1180670"/>
            <a:ext cx="5995714" cy="20231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6" y="3541266"/>
            <a:ext cx="6291932" cy="24708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5181371"/>
            <a:ext cx="3816424" cy="34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81408" y="179511"/>
            <a:ext cx="6429375" cy="86439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88913" y="323850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schemeClr val="tx2">
                    <a:lumMod val="25000"/>
                  </a:schemeClr>
                </a:solidFill>
              </a:rPr>
              <a:t>Patrocinadores Oficiais</a:t>
            </a:r>
            <a:endParaRPr lang="pt-B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50825" y="2916238"/>
            <a:ext cx="80025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" y="1624608"/>
            <a:ext cx="5991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5" y="3563888"/>
            <a:ext cx="5153817" cy="44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4">
      <a:dk1>
        <a:srgbClr val="365339"/>
      </a:dk1>
      <a:lt1>
        <a:sysClr val="window" lastClr="FFFFFF"/>
      </a:lt1>
      <a:dk2>
        <a:srgbClr val="527D55"/>
      </a:dk2>
      <a:lt2>
        <a:srgbClr val="E2ECE3"/>
      </a:lt2>
      <a:accent1>
        <a:srgbClr val="AAC7AC"/>
      </a:accent1>
      <a:accent2>
        <a:srgbClr val="CFE0CF"/>
      </a:accent2>
      <a:accent3>
        <a:srgbClr val="CFE0CF"/>
      </a:accent3>
      <a:accent4>
        <a:srgbClr val="EFF4E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11340</TotalTime>
  <Words>960</Words>
  <Application>Microsoft Office PowerPoint</Application>
  <PresentationFormat>Apresentação na tela (4:3)</PresentationFormat>
  <Paragraphs>133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Geraldo</dc:creator>
  <cp:lastModifiedBy>Ricardo</cp:lastModifiedBy>
  <cp:revision>436</cp:revision>
  <dcterms:created xsi:type="dcterms:W3CDTF">2009-03-19T19:19:57Z</dcterms:created>
  <dcterms:modified xsi:type="dcterms:W3CDTF">2017-05-21T23:00:34Z</dcterms:modified>
</cp:coreProperties>
</file>