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303" r:id="rId4"/>
    <p:sldId id="304" r:id="rId5"/>
    <p:sldId id="305" r:id="rId6"/>
    <p:sldId id="306" r:id="rId7"/>
    <p:sldId id="270" r:id="rId8"/>
    <p:sldId id="271" r:id="rId9"/>
    <p:sldId id="295" r:id="rId10"/>
    <p:sldId id="300" r:id="rId11"/>
    <p:sldId id="301" r:id="rId12"/>
    <p:sldId id="302" r:id="rId13"/>
    <p:sldId id="273" r:id="rId14"/>
    <p:sldId id="277" r:id="rId15"/>
  </p:sldIdLst>
  <p:sldSz cx="68405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22363"/>
            <a:ext cx="5814457" cy="2387600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602038"/>
            <a:ext cx="5130404" cy="1655762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27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66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5125"/>
            <a:ext cx="147499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5125"/>
            <a:ext cx="4339466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44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8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9740"/>
            <a:ext cx="5899964" cy="285273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89465"/>
            <a:ext cx="5899964" cy="150018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24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5625"/>
            <a:ext cx="2907229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5625"/>
            <a:ext cx="2907229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6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5127"/>
            <a:ext cx="589996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81163"/>
            <a:ext cx="2893868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505075"/>
            <a:ext cx="289386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81163"/>
            <a:ext cx="2908120" cy="82391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505075"/>
            <a:ext cx="290812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3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5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9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7200"/>
            <a:ext cx="2206252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7427"/>
            <a:ext cx="3463022" cy="487362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7400"/>
            <a:ext cx="2206252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32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7200"/>
            <a:ext cx="2206252" cy="1600200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7427"/>
            <a:ext cx="3463022" cy="487362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7400"/>
            <a:ext cx="2206252" cy="3811588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85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5127"/>
            <a:ext cx="5899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5625"/>
            <a:ext cx="5899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56352"/>
            <a:ext cx="1539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5673-D2DF-4280-B8C7-30BE0B5804B1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56352"/>
            <a:ext cx="2308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56352"/>
            <a:ext cx="1539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43AC-6A11-4FE7-9F93-CDE3515A1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13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 editada de um cachorro&#10;&#10;Descrição gerada automaticamente">
            <a:extLst>
              <a:ext uri="{FF2B5EF4-FFF2-40B4-BE49-F238E27FC236}">
                <a16:creationId xmlns:a16="http://schemas.microsoft.com/office/drawing/2014/main" id="{BC5F13B5-D1F2-4981-8549-448216C0A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B57DF29-CB50-44EB-B065-F78239D8F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19185"/>
              </p:ext>
            </p:extLst>
          </p:nvPr>
        </p:nvGraphicFramePr>
        <p:xfrm>
          <a:off x="208389" y="2149836"/>
          <a:ext cx="6410349" cy="453914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1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08:00-08:40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O paciente com paralisia: fases da sua reabilitação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Renata Diniz (ESP)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08:50-09:30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 Andar medular: definição, mitos e como otimizar meus resultados?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Ricardo Lopes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10:10-10:20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Patrocinador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10:20-11:00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Biomecânica do membro pélvico e lesões compensatórias inter-relacionadas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Graciela Sterin (ARG)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11:10-11:50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Abordagem fisiátrica na síndrome da cauda equina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Graciela </a:t>
                      </a:r>
                      <a:r>
                        <a:rPr lang="pt-BR" sz="1200" u="none" strike="noStrike" dirty="0" err="1">
                          <a:effectLst/>
                        </a:rPr>
                        <a:t>Sterin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12:00-12:10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Patrocinador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14:00-14:40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Reabilitação em osteotomias corretivas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Miriam Caramico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14:50-15:30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Qualidade de sono e dor crônica, como podemos ajudar nossos pacientes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Renata Diniz (ESP)</a:t>
                      </a:r>
                      <a:endParaRPr lang="pt-BR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16:00-16:10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Patrocinador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2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16:10-17:00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MESA REDONDA –</a:t>
                      </a:r>
                      <a:r>
                        <a:rPr lang="pt-BR" sz="1600" u="none" strike="noStrike" baseline="0" dirty="0">
                          <a:effectLst/>
                        </a:rPr>
                        <a:t> Casos Complicados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u="none" strike="noStrike" dirty="0">
                          <a:effectLst/>
                        </a:rPr>
                        <a:t>Graciela </a:t>
                      </a:r>
                      <a:r>
                        <a:rPr lang="pt-BR" sz="1200" u="none" strike="noStrike" dirty="0" err="1">
                          <a:effectLst/>
                        </a:rPr>
                        <a:t>Sterin</a:t>
                      </a:r>
                      <a:r>
                        <a:rPr lang="pt-BR" sz="1200" u="none" strike="noStrike" dirty="0">
                          <a:effectLst/>
                        </a:rPr>
                        <a:t>  Renata Diniz  Ricardo Lopes 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405" marR="68405" marT="34203" marB="3420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17:00-17:30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MESA REDONDA</a:t>
                      </a:r>
                      <a:r>
                        <a:rPr lang="pt-BR" sz="1600" u="none" strike="noStrike" baseline="0" dirty="0">
                          <a:effectLst/>
                        </a:rPr>
                        <a:t> – Casos Complicados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8405" marR="68405" marT="34203" marB="3420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2492F528-36E3-48D7-B50F-9C4D0459ADAF}"/>
              </a:ext>
            </a:extLst>
          </p:cNvPr>
          <p:cNvSpPr txBox="1"/>
          <p:nvPr/>
        </p:nvSpPr>
        <p:spPr>
          <a:xfrm>
            <a:off x="0" y="1167741"/>
            <a:ext cx="6827129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92" b="1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Módulo Verde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A9E1E58-56EF-492C-A558-A0A30C15DCAF}"/>
              </a:ext>
            </a:extLst>
          </p:cNvPr>
          <p:cNvSpPr txBox="1"/>
          <p:nvPr/>
        </p:nvSpPr>
        <p:spPr>
          <a:xfrm>
            <a:off x="215095" y="1596261"/>
            <a:ext cx="3411383" cy="414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95" b="1" dirty="0">
                <a:solidFill>
                  <a:schemeClr val="accent6">
                    <a:lumMod val="50000"/>
                  </a:schemeClr>
                </a:solidFill>
              </a:rPr>
              <a:t>Dia 06 de Novembro de 2021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CB63970-B85F-40E7-84E9-11C679B14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1" y="1436477"/>
            <a:ext cx="931774" cy="671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upo 7">
            <a:extLst>
              <a:ext uri="{FF2B5EF4-FFF2-40B4-BE49-F238E27FC236}">
                <a16:creationId xmlns:a16="http://schemas.microsoft.com/office/drawing/2014/main" id="{23A29915-27D6-4FA5-8D8D-6DE258B42BC4}"/>
              </a:ext>
            </a:extLst>
          </p:cNvPr>
          <p:cNvGrpSpPr/>
          <p:nvPr/>
        </p:nvGrpSpPr>
        <p:grpSpPr>
          <a:xfrm>
            <a:off x="121146" y="346595"/>
            <a:ext cx="6598246" cy="1041682"/>
            <a:chOff x="161940" y="154850"/>
            <a:chExt cx="8820120" cy="1392456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BDC3234-6443-4213-AC51-634BFBE34F78}"/>
                </a:ext>
              </a:extLst>
            </p:cNvPr>
            <p:cNvSpPr txBox="1"/>
            <p:nvPr/>
          </p:nvSpPr>
          <p:spPr>
            <a:xfrm>
              <a:off x="899592" y="162312"/>
              <a:ext cx="8082468" cy="10467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2º CONGRESSO INTERNACIONAL DE FISIATRIA </a:t>
              </a:r>
            </a:p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EM  PEQUENOS ANIMAIS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078FE95-4B2A-44AF-A67E-1869EEFA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40" y="154850"/>
              <a:ext cx="1421227" cy="139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92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CD27F86B-8233-417F-BAE1-48CAC41D1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15535"/>
              </p:ext>
            </p:extLst>
          </p:nvPr>
        </p:nvGraphicFramePr>
        <p:xfrm>
          <a:off x="121146" y="2365007"/>
          <a:ext cx="6598245" cy="406392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8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15:00-15:40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Como acelerar a cicatrização de feridas?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Beatriz Fava 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15:50-16:30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Reabilitação em fraturas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Camila Rugieri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17:00-17:10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Patrocinador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patrocinador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17:10-17:50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Mesa</a:t>
                      </a:r>
                      <a:r>
                        <a:rPr lang="pt-BR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Redonda: displasia coxofemoral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Eloy Curuci </a:t>
                      </a:r>
                    </a:p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Miriam Caramico </a:t>
                      </a:r>
                    </a:p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Carla Marzulli </a:t>
                      </a:r>
                    </a:p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Larissa Toyofuku 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534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18:00-18:40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Mesa</a:t>
                      </a:r>
                      <a:r>
                        <a:rPr lang="pt-BR" sz="1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Redonda: displasia coxofemoral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19:10-19:20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Patrocinador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19:20-20:00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Protocolos fisiátrico e medicamentoso no controle da dor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Miriam Caramico 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20:10-20:50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Exercícios terapêuticos em pacientes neurológicos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Ariele Scheirener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6E0F2BBE-6AF0-49C4-9F0A-BC29BA3AB3FD}"/>
              </a:ext>
            </a:extLst>
          </p:cNvPr>
          <p:cNvSpPr txBox="1"/>
          <p:nvPr/>
        </p:nvSpPr>
        <p:spPr>
          <a:xfrm>
            <a:off x="0" y="1418457"/>
            <a:ext cx="6827129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92" b="1" dirty="0">
                <a:solidFill>
                  <a:srgbClr val="FFC000"/>
                </a:solidFill>
                <a:latin typeface="Bahnschrift Light" panose="020B0502040204020203" pitchFamily="34" charset="0"/>
              </a:rPr>
              <a:t>Módulo Amarelo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53AF56-9C80-4DE3-B090-D87F0EA4FAE4}"/>
              </a:ext>
            </a:extLst>
          </p:cNvPr>
          <p:cNvSpPr txBox="1"/>
          <p:nvPr/>
        </p:nvSpPr>
        <p:spPr>
          <a:xfrm>
            <a:off x="188161" y="1898972"/>
            <a:ext cx="3411383" cy="414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95" b="1" dirty="0">
                <a:solidFill>
                  <a:srgbClr val="FFC000"/>
                </a:solidFill>
              </a:rPr>
              <a:t>Dia 05 de Novembro de 2021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F450E14-AAFD-4917-864E-47DF7F155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3" y="1140432"/>
            <a:ext cx="931774" cy="671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upo 7">
            <a:extLst>
              <a:ext uri="{FF2B5EF4-FFF2-40B4-BE49-F238E27FC236}">
                <a16:creationId xmlns:a16="http://schemas.microsoft.com/office/drawing/2014/main" id="{B63AF0A3-133C-4425-9794-2C78DFAD9963}"/>
              </a:ext>
            </a:extLst>
          </p:cNvPr>
          <p:cNvGrpSpPr/>
          <p:nvPr/>
        </p:nvGrpSpPr>
        <p:grpSpPr>
          <a:xfrm>
            <a:off x="121146" y="306973"/>
            <a:ext cx="6598246" cy="1041682"/>
            <a:chOff x="161940" y="154850"/>
            <a:chExt cx="8820120" cy="1392456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BEACF57-691F-4307-ACC3-57FD29FA426E}"/>
                </a:ext>
              </a:extLst>
            </p:cNvPr>
            <p:cNvSpPr txBox="1"/>
            <p:nvPr/>
          </p:nvSpPr>
          <p:spPr>
            <a:xfrm>
              <a:off x="899592" y="162312"/>
              <a:ext cx="8082468" cy="1046713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2º CONGRESSO INTERNACIONAL DE FISIATRIA </a:t>
              </a:r>
            </a:p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EM  PEQUENOS ANIMAIS</a:t>
              </a:r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5104B5F-FDB0-4217-ADFE-633DE7741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40" y="154850"/>
              <a:ext cx="1421227" cy="139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4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1F0EE27-9B72-4496-95B4-C118FD02E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73382"/>
              </p:ext>
            </p:extLst>
          </p:nvPr>
        </p:nvGraphicFramePr>
        <p:xfrm>
          <a:off x="188160" y="2399897"/>
          <a:ext cx="6410349" cy="39117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9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08:00-08:40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Recuperação funcional da displasia coxofemoral sem cirurgia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Lilian Pasquallin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08:50-09:30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Fisiatria em animais silvestres 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Marcella Sanches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10:10-10:20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Patrocinador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10:20-11:00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Fisiatria em pacientes oncológicos; o que posso realizar?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Marcella Sanches</a:t>
                      </a:r>
                    </a:p>
                    <a:p>
                      <a:pPr algn="l" fontAlgn="b"/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11:10-11:50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Apresentação de trabalhos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12:00-12:10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Patrocinador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14:00-14:40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Particularidades na reabilitação ortopédica de gatos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Ricardo Lopes 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14:50-15:30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Lesões neurológicas em felinos e sua reabilitação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Ricardo Lopes 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16:00-16:10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Patrocinador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16:10-17:00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Reabilitação de tetraplegias flácidas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Miriam Caramico</a:t>
                      </a:r>
                    </a:p>
                  </a:txBody>
                  <a:tcPr marL="7126" marR="7126" marT="7126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CFDE6A-3AA0-479D-BE1B-CC8D2C51F412}"/>
              </a:ext>
            </a:extLst>
          </p:cNvPr>
          <p:cNvSpPr txBox="1"/>
          <p:nvPr/>
        </p:nvSpPr>
        <p:spPr>
          <a:xfrm>
            <a:off x="0" y="1432528"/>
            <a:ext cx="6827129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92" b="1" dirty="0">
                <a:solidFill>
                  <a:srgbClr val="FFC000"/>
                </a:solidFill>
                <a:latin typeface="Bahnschrift Light" panose="020B0502040204020203" pitchFamily="34" charset="0"/>
              </a:rPr>
              <a:t>Módulo Amarelo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99D0BE4-ED25-410D-9612-CBA0A566E131}"/>
              </a:ext>
            </a:extLst>
          </p:cNvPr>
          <p:cNvSpPr txBox="1"/>
          <p:nvPr/>
        </p:nvSpPr>
        <p:spPr>
          <a:xfrm>
            <a:off x="188161" y="1913043"/>
            <a:ext cx="3411383" cy="414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95" b="1" dirty="0">
                <a:solidFill>
                  <a:srgbClr val="FFC000"/>
                </a:solidFill>
              </a:rPr>
              <a:t>Dia 06 de Novembro de 2021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348180D-B04D-4A13-8E95-2896CFC06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3" y="1154503"/>
            <a:ext cx="931774" cy="671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upo 7">
            <a:extLst>
              <a:ext uri="{FF2B5EF4-FFF2-40B4-BE49-F238E27FC236}">
                <a16:creationId xmlns:a16="http://schemas.microsoft.com/office/drawing/2014/main" id="{46DF7E0E-5D01-4780-AF9B-FC5BE7D5ABCD}"/>
              </a:ext>
            </a:extLst>
          </p:cNvPr>
          <p:cNvGrpSpPr/>
          <p:nvPr/>
        </p:nvGrpSpPr>
        <p:grpSpPr>
          <a:xfrm>
            <a:off x="121146" y="318460"/>
            <a:ext cx="6598246" cy="1041682"/>
            <a:chOff x="161940" y="154850"/>
            <a:chExt cx="8820120" cy="1392456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4EA78DF-67B9-4A11-8009-12F565E9412D}"/>
                </a:ext>
              </a:extLst>
            </p:cNvPr>
            <p:cNvSpPr txBox="1"/>
            <p:nvPr/>
          </p:nvSpPr>
          <p:spPr>
            <a:xfrm>
              <a:off x="899592" y="162312"/>
              <a:ext cx="8082468" cy="1046713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2º CONGRESSO INTERNACIONAL DE FISIATRIA </a:t>
              </a:r>
            </a:p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EM  PEQUENOS ANIMAIS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14CF744-A331-4DF3-A4FC-49C5B59F8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40" y="154850"/>
              <a:ext cx="1421227" cy="139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02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CCB0F4C-6DCB-49E9-ABE4-988DD2B41E2B}"/>
              </a:ext>
            </a:extLst>
          </p:cNvPr>
          <p:cNvSpPr txBox="1"/>
          <p:nvPr/>
        </p:nvSpPr>
        <p:spPr>
          <a:xfrm>
            <a:off x="0" y="1375186"/>
            <a:ext cx="6840538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92" b="1" i="1" dirty="0">
                <a:solidFill>
                  <a:schemeClr val="accent6">
                    <a:lumMod val="50000"/>
                  </a:schemeClr>
                </a:solidFill>
              </a:rPr>
              <a:t>Investimento</a:t>
            </a:r>
            <a:endParaRPr lang="pt-BR" sz="1347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AB8D40DF-CA7C-4BDE-90E1-ED94CDFC7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08979"/>
              </p:ext>
            </p:extLst>
          </p:nvPr>
        </p:nvGraphicFramePr>
        <p:xfrm>
          <a:off x="119308" y="2448504"/>
          <a:ext cx="6478440" cy="311012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46700">
                  <a:extLst>
                    <a:ext uri="{9D8B030D-6E8A-4147-A177-3AD203B41FA5}">
                      <a16:colId xmlns:a16="http://schemas.microsoft.com/office/drawing/2014/main" val="2033483624"/>
                    </a:ext>
                  </a:extLst>
                </a:gridCol>
                <a:gridCol w="1956155">
                  <a:extLst>
                    <a:ext uri="{9D8B030D-6E8A-4147-A177-3AD203B41FA5}">
                      <a16:colId xmlns:a16="http://schemas.microsoft.com/office/drawing/2014/main" val="3428832323"/>
                    </a:ext>
                  </a:extLst>
                </a:gridCol>
                <a:gridCol w="1775585">
                  <a:extLst>
                    <a:ext uri="{9D8B030D-6E8A-4147-A177-3AD203B41FA5}">
                      <a16:colId xmlns:a16="http://schemas.microsoft.com/office/drawing/2014/main" val="3234773726"/>
                    </a:ext>
                  </a:extLst>
                </a:gridCol>
              </a:tblGrid>
              <a:tr h="880344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Até dia 08/11/20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2º Lote</a:t>
                      </a:r>
                    </a:p>
                    <a:p>
                      <a:pPr algn="ctr"/>
                      <a:endParaRPr lang="pt-BR" sz="2400" dirty="0"/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146705259"/>
                  </a:ext>
                </a:extLst>
              </a:tr>
              <a:tr h="79201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Alunos e Ex-alunos </a:t>
                      </a:r>
                      <a:r>
                        <a:rPr lang="pt-BR" sz="2400" dirty="0" err="1"/>
                        <a:t>Fisio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Care</a:t>
                      </a:r>
                      <a:r>
                        <a:rPr lang="pt-BR" sz="2400" dirty="0"/>
                        <a:t> Pet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R$250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R$350</a:t>
                      </a:r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4279847383"/>
                  </a:ext>
                </a:extLst>
              </a:tr>
              <a:tr h="103649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Graduandos e Associados ANFIVET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R$250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R$400</a:t>
                      </a:r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1385469064"/>
                  </a:ext>
                </a:extLst>
              </a:tr>
              <a:tr h="3254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Profissionais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R$250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R$450</a:t>
                      </a:r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15741384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571252AF-115E-4E87-AF15-7121501314CF}"/>
              </a:ext>
            </a:extLst>
          </p:cNvPr>
          <p:cNvSpPr/>
          <p:nvPr/>
        </p:nvSpPr>
        <p:spPr>
          <a:xfrm>
            <a:off x="1" y="1800599"/>
            <a:ext cx="6840537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95" b="1" u="sng" dirty="0">
                <a:solidFill>
                  <a:srgbClr val="FF0000"/>
                </a:solidFill>
              </a:rPr>
              <a:t>Apenas </a:t>
            </a:r>
            <a:r>
              <a:rPr lang="pt-BR" sz="2394" b="1" u="sng" dirty="0">
                <a:solidFill>
                  <a:srgbClr val="FF0000"/>
                </a:solidFill>
              </a:rPr>
              <a:t>500</a:t>
            </a:r>
            <a:r>
              <a:rPr lang="pt-BR" sz="2095" b="1" u="sng" dirty="0">
                <a:solidFill>
                  <a:srgbClr val="FF0000"/>
                </a:solidFill>
              </a:rPr>
              <a:t> vagas!</a:t>
            </a:r>
          </a:p>
        </p:txBody>
      </p:sp>
      <p:grpSp>
        <p:nvGrpSpPr>
          <p:cNvPr id="9" name="Grupo 7">
            <a:extLst>
              <a:ext uri="{FF2B5EF4-FFF2-40B4-BE49-F238E27FC236}">
                <a16:creationId xmlns:a16="http://schemas.microsoft.com/office/drawing/2014/main" id="{96E04E8F-68B0-4848-933C-C0C0BDDF5239}"/>
              </a:ext>
            </a:extLst>
          </p:cNvPr>
          <p:cNvGrpSpPr/>
          <p:nvPr/>
        </p:nvGrpSpPr>
        <p:grpSpPr>
          <a:xfrm>
            <a:off x="121146" y="346595"/>
            <a:ext cx="6598246" cy="1041682"/>
            <a:chOff x="161940" y="154850"/>
            <a:chExt cx="8820120" cy="1392456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AD2A865-393D-4465-A6EE-6F0DF44E12C3}"/>
                </a:ext>
              </a:extLst>
            </p:cNvPr>
            <p:cNvSpPr txBox="1"/>
            <p:nvPr/>
          </p:nvSpPr>
          <p:spPr>
            <a:xfrm>
              <a:off x="899592" y="162312"/>
              <a:ext cx="8082468" cy="10467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2º CONGRESSO INTERNACIONAL DE FISIATRIA </a:t>
              </a:r>
            </a:p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EM  PEQUENOS ANIMAIS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AE8F688-F02F-4D0A-BBB3-6EC007582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40" y="154850"/>
              <a:ext cx="1421227" cy="139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45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CCB0F4C-6DCB-49E9-ABE4-988DD2B41E2B}"/>
              </a:ext>
            </a:extLst>
          </p:cNvPr>
          <p:cNvSpPr txBox="1"/>
          <p:nvPr/>
        </p:nvSpPr>
        <p:spPr>
          <a:xfrm>
            <a:off x="0" y="1366170"/>
            <a:ext cx="684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Work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 Shop - Investimento</a:t>
            </a:r>
            <a:endParaRPr lang="pt-BR" sz="1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Tabela 13">
            <a:extLst>
              <a:ext uri="{FF2B5EF4-FFF2-40B4-BE49-F238E27FC236}">
                <a16:creationId xmlns:a16="http://schemas.microsoft.com/office/drawing/2014/main" id="{A4087E29-3DBE-4A6C-B16F-41E235607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31555"/>
              </p:ext>
            </p:extLst>
          </p:nvPr>
        </p:nvGraphicFramePr>
        <p:xfrm>
          <a:off x="187539" y="2577031"/>
          <a:ext cx="6463566" cy="265729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96466">
                  <a:extLst>
                    <a:ext uri="{9D8B030D-6E8A-4147-A177-3AD203B41FA5}">
                      <a16:colId xmlns:a16="http://schemas.microsoft.com/office/drawing/2014/main" val="2033483624"/>
                    </a:ext>
                  </a:extLst>
                </a:gridCol>
                <a:gridCol w="1574221">
                  <a:extLst>
                    <a:ext uri="{9D8B030D-6E8A-4147-A177-3AD203B41FA5}">
                      <a16:colId xmlns:a16="http://schemas.microsoft.com/office/drawing/2014/main" val="3428832323"/>
                    </a:ext>
                  </a:extLst>
                </a:gridCol>
                <a:gridCol w="1740903">
                  <a:extLst>
                    <a:ext uri="{9D8B030D-6E8A-4147-A177-3AD203B41FA5}">
                      <a16:colId xmlns:a16="http://schemas.microsoft.com/office/drawing/2014/main" val="3234773726"/>
                    </a:ext>
                  </a:extLst>
                </a:gridCol>
                <a:gridCol w="1351976">
                  <a:extLst>
                    <a:ext uri="{9D8B030D-6E8A-4147-A177-3AD203B41FA5}">
                      <a16:colId xmlns:a16="http://schemas.microsoft.com/office/drawing/2014/main" val="50505142"/>
                    </a:ext>
                  </a:extLst>
                </a:gridCol>
              </a:tblGrid>
              <a:tr h="651166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Workshop Eletroterapia</a:t>
                      </a:r>
                      <a:endParaRPr lang="pt-BR" sz="18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Workshop </a:t>
                      </a:r>
                    </a:p>
                    <a:p>
                      <a:pPr algn="ctr"/>
                      <a:r>
                        <a:rPr lang="pt-BR" sz="1800" dirty="0"/>
                        <a:t>Reab </a:t>
                      </a:r>
                      <a:r>
                        <a:rPr lang="pt-BR" sz="1800" dirty="0" err="1"/>
                        <a:t>Memb</a:t>
                      </a:r>
                      <a:r>
                        <a:rPr lang="pt-BR" sz="1800" dirty="0"/>
                        <a:t> Torácicos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COMBO Congresso + 2 Workshops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</a:rPr>
                        <a:t>Até10/11/20</a:t>
                      </a:r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146705259"/>
                  </a:ext>
                </a:extLst>
              </a:tr>
              <a:tr h="48199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Alunos e Ex-alunos </a:t>
                      </a:r>
                      <a:r>
                        <a:rPr lang="pt-BR" sz="1800" dirty="0" err="1"/>
                        <a:t>Fisio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Care</a:t>
                      </a:r>
                      <a:r>
                        <a:rPr lang="pt-BR" sz="1800" dirty="0"/>
                        <a:t> 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R$700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R$550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R$1300</a:t>
                      </a:r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4279847383"/>
                  </a:ext>
                </a:extLst>
              </a:tr>
              <a:tr h="48199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Associados ANFIVET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R$800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R$600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R$1450</a:t>
                      </a:r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1385469064"/>
                  </a:ext>
                </a:extLst>
              </a:tr>
              <a:tr h="3561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Profissionais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R$900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R$700</a:t>
                      </a:r>
                    </a:p>
                  </a:txBody>
                  <a:tcPr marL="35519" marR="35519" marT="17759" marB="17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R$1650</a:t>
                      </a:r>
                    </a:p>
                  </a:txBody>
                  <a:tcPr marL="35519" marR="35519" marT="17759" marB="17759"/>
                </a:tc>
                <a:extLst>
                  <a:ext uri="{0D108BD9-81ED-4DB2-BD59-A6C34878D82A}">
                    <a16:rowId xmlns:a16="http://schemas.microsoft.com/office/drawing/2014/main" val="15741384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78BDDAC0-B465-4937-B179-B821D8C3A5ED}"/>
              </a:ext>
            </a:extLst>
          </p:cNvPr>
          <p:cNvSpPr/>
          <p:nvPr/>
        </p:nvSpPr>
        <p:spPr>
          <a:xfrm>
            <a:off x="0" y="1900248"/>
            <a:ext cx="6840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FF0000"/>
                </a:solidFill>
              </a:rPr>
              <a:t>Apenas 30 vagas!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FD6D4E-9D13-4105-BD09-0E46BC93DD43}"/>
              </a:ext>
            </a:extLst>
          </p:cNvPr>
          <p:cNvSpPr txBox="1"/>
          <p:nvPr/>
        </p:nvSpPr>
        <p:spPr>
          <a:xfrm>
            <a:off x="273620" y="5661606"/>
            <a:ext cx="6377485" cy="9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47" dirty="0">
                <a:solidFill>
                  <a:schemeClr val="accent6">
                    <a:lumMod val="50000"/>
                  </a:schemeClr>
                </a:solidFill>
              </a:rPr>
              <a:t>Local do Congresso: Universidade São Judas, São Paulo </a:t>
            </a:r>
          </a:p>
          <a:p>
            <a:pPr algn="ctr"/>
            <a:endParaRPr lang="pt-BR" sz="1347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1347" dirty="0">
                <a:solidFill>
                  <a:schemeClr val="accent6">
                    <a:lumMod val="50000"/>
                  </a:schemeClr>
                </a:solidFill>
              </a:rPr>
              <a:t>Workshop: Sede da </a:t>
            </a:r>
            <a:r>
              <a:rPr lang="pt-BR" sz="1347" dirty="0" err="1">
                <a:solidFill>
                  <a:schemeClr val="accent6">
                    <a:lumMod val="50000"/>
                  </a:schemeClr>
                </a:solidFill>
              </a:rPr>
              <a:t>Fisio</a:t>
            </a:r>
            <a:r>
              <a:rPr lang="pt-BR" sz="1347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347" dirty="0" err="1">
                <a:solidFill>
                  <a:schemeClr val="accent6">
                    <a:lumMod val="50000"/>
                  </a:schemeClr>
                </a:solidFill>
              </a:rPr>
              <a:t>Care</a:t>
            </a:r>
            <a:r>
              <a:rPr lang="pt-BR" sz="1347" dirty="0">
                <a:solidFill>
                  <a:schemeClr val="accent6">
                    <a:lumMod val="50000"/>
                  </a:schemeClr>
                </a:solidFill>
              </a:rPr>
              <a:t> – Av. dos Bandeirantes, 4555 – próximo ao Aeroporto de Congonhas SP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13C8F65-63CB-4433-B54E-D2BB126E3650}"/>
              </a:ext>
            </a:extLst>
          </p:cNvPr>
          <p:cNvGrpSpPr/>
          <p:nvPr/>
        </p:nvGrpSpPr>
        <p:grpSpPr>
          <a:xfrm>
            <a:off x="121146" y="346595"/>
            <a:ext cx="6598246" cy="1041682"/>
            <a:chOff x="161940" y="154850"/>
            <a:chExt cx="8820120" cy="1392456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37E8DDF-921C-453E-AE59-60852DA7FC42}"/>
                </a:ext>
              </a:extLst>
            </p:cNvPr>
            <p:cNvSpPr txBox="1"/>
            <p:nvPr/>
          </p:nvSpPr>
          <p:spPr>
            <a:xfrm>
              <a:off x="899592" y="162312"/>
              <a:ext cx="8082468" cy="10467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2º CONGRESSO INTERNACIONAL DE FISIATRIA </a:t>
              </a:r>
            </a:p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EM  PEQUENOS ANIMAIS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EF02F3A-8048-4966-A69E-5F70CCAF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40" y="154850"/>
              <a:ext cx="1421227" cy="139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2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A5B7B02-ED75-466A-A907-9FBE2A1F0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526" y="476454"/>
            <a:ext cx="6430562" cy="9619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pt-BR" sz="2394" b="1" i="1" dirty="0"/>
              <a:t>2º  Congresso Internacional de Fisiatria </a:t>
            </a:r>
          </a:p>
          <a:p>
            <a:pPr algn="r"/>
            <a:r>
              <a:rPr lang="pt-BR" sz="2394" b="1" i="1" dirty="0"/>
              <a:t>em Pequenos Animais</a:t>
            </a:r>
          </a:p>
        </p:txBody>
      </p:sp>
      <p:pic>
        <p:nvPicPr>
          <p:cNvPr id="5" name="Imagem 4" descr="Imagem em preto e branco&#10;&#10;Descrição gerada automaticamente">
            <a:extLst>
              <a:ext uri="{FF2B5EF4-FFF2-40B4-BE49-F238E27FC236}">
                <a16:creationId xmlns:a16="http://schemas.microsoft.com/office/drawing/2014/main" id="{3D093514-2418-4D3F-9936-5AF80D35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133"/>
            <a:ext cx="1315944" cy="12946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5E23A0-261C-49B2-9C21-357296C56677}"/>
              </a:ext>
            </a:extLst>
          </p:cNvPr>
          <p:cNvSpPr txBox="1"/>
          <p:nvPr/>
        </p:nvSpPr>
        <p:spPr>
          <a:xfrm>
            <a:off x="0" y="2558988"/>
            <a:ext cx="4177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2000" b="1" u="sng" dirty="0">
                <a:solidFill>
                  <a:schemeClr val="accent6">
                    <a:lumMod val="50000"/>
                  </a:schemeClr>
                </a:solidFill>
              </a:rPr>
              <a:t>CURRÍCULO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: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Médica Veterinária Universidad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de Buenos Aires. (UBA).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Professora Convidada em “MÁSTER PROPIO UCM” - Fisioterapia e Reabilitação Veterinária de Pequenos animais Universidad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</a:rPr>
              <a:t>Complutense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de Madrid. (UCM). (Espanha)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Especialização em clínica de pequenos Animais (UCSAL) Presidente da Associação Ibero Americana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de Fisiatría Veterinaria. (AIFISVET, Comisión fundadora)</a:t>
            </a:r>
          </a:p>
          <a:p>
            <a:endParaRPr lang="es-ES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Imagem 8" descr="Rosto de mulher sorrindo&#10;&#10;Descrição gerada automaticamente">
            <a:extLst>
              <a:ext uri="{FF2B5EF4-FFF2-40B4-BE49-F238E27FC236}">
                <a16:creationId xmlns:a16="http://schemas.microsoft.com/office/drawing/2014/main" id="{6A2FFD69-C49D-4F80-BDC2-82B5B79DA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90" y="2851937"/>
            <a:ext cx="2474536" cy="336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A719BD3-8343-4189-B6EA-59E9B8C02390}"/>
              </a:ext>
            </a:extLst>
          </p:cNvPr>
          <p:cNvSpPr/>
          <p:nvPr/>
        </p:nvSpPr>
        <p:spPr>
          <a:xfrm>
            <a:off x="0" y="1724705"/>
            <a:ext cx="4177990" cy="55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992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693" b="1" i="1" dirty="0">
                <a:solidFill>
                  <a:schemeClr val="accent6">
                    <a:lumMod val="50000"/>
                  </a:schemeClr>
                </a:solidFill>
              </a:rPr>
              <a:t>M.V Esp. Graciela M. </a:t>
            </a:r>
            <a:r>
              <a:rPr lang="pt-BR" sz="2693" b="1" i="1" dirty="0" err="1">
                <a:solidFill>
                  <a:schemeClr val="accent6">
                    <a:lumMod val="50000"/>
                  </a:schemeClr>
                </a:solidFill>
              </a:rPr>
              <a:t>Sterin</a:t>
            </a:r>
            <a:r>
              <a:rPr lang="pt-BR" sz="2693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074" name="Picture 2" descr="Resultado de imagem para bandeira argentina">
            <a:extLst>
              <a:ext uri="{FF2B5EF4-FFF2-40B4-BE49-F238E27FC236}">
                <a16:creationId xmlns:a16="http://schemas.microsoft.com/office/drawing/2014/main" id="{F2CA8A8C-49AB-4CF9-B62E-FA691A17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90" y="1777170"/>
            <a:ext cx="578910" cy="4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4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5E23A0-261C-49B2-9C21-357296C56677}"/>
              </a:ext>
            </a:extLst>
          </p:cNvPr>
          <p:cNvSpPr txBox="1"/>
          <p:nvPr/>
        </p:nvSpPr>
        <p:spPr>
          <a:xfrm>
            <a:off x="53935" y="2855148"/>
            <a:ext cx="4534488" cy="460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1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b="1" u="sng" dirty="0">
                <a:solidFill>
                  <a:schemeClr val="accent6">
                    <a:lumMod val="50000"/>
                  </a:schemeClr>
                </a:solidFill>
              </a:rPr>
              <a:t>CURRÍCULO:</a:t>
            </a:r>
          </a:p>
          <a:p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Médica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Veterinária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UNESP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Botucatu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Mestre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pela UNESP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Botucatu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Doutoranda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pela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Universidat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de les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llles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Balears (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Maiorca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Espanha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Certificada em Fisioterapia  Veterinária pela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Canine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Physical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Rehabilitation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(CCRP), Tennessee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University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EUA</a:t>
            </a:r>
          </a:p>
          <a:p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Professora-Instrutura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 na Europa e América do Sul do CCRP</a:t>
            </a:r>
          </a:p>
          <a:p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Vice presidente da 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Associação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Ibero Americana de Fisiatría Veterinaria ( AIFISVET)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Autora do Livro Fisiatria em Pequenos Animais </a:t>
            </a:r>
          </a:p>
          <a:p>
            <a:endParaRPr lang="pt-BR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endParaRPr lang="es-ES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A imagem pode conter: Renata Diniz, cão">
            <a:extLst>
              <a:ext uri="{FF2B5EF4-FFF2-40B4-BE49-F238E27FC236}">
                <a16:creationId xmlns:a16="http://schemas.microsoft.com/office/drawing/2014/main" id="{3D272D9E-76EE-4C37-AC17-C72CF2CA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23" y="2962153"/>
            <a:ext cx="2210180" cy="3320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DE63C85-8198-4083-86E7-545712E31257}"/>
              </a:ext>
            </a:extLst>
          </p:cNvPr>
          <p:cNvSpPr/>
          <p:nvPr/>
        </p:nvSpPr>
        <p:spPr>
          <a:xfrm>
            <a:off x="1" y="2069016"/>
            <a:ext cx="4833116" cy="50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93" b="1" i="1" dirty="0">
                <a:solidFill>
                  <a:schemeClr val="accent6">
                    <a:lumMod val="50000"/>
                  </a:schemeClr>
                </a:solidFill>
              </a:rPr>
              <a:t> M.V Ms. Renata Diniz </a:t>
            </a:r>
          </a:p>
        </p:txBody>
      </p:sp>
      <p:pic>
        <p:nvPicPr>
          <p:cNvPr id="4098" name="Picture 2" descr="Resultado de imagem para bandeira espanha">
            <a:extLst>
              <a:ext uri="{FF2B5EF4-FFF2-40B4-BE49-F238E27FC236}">
                <a16:creationId xmlns:a16="http://schemas.microsoft.com/office/drawing/2014/main" id="{3481A65A-8217-4B36-9C8C-C38B504E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98" y="2098556"/>
            <a:ext cx="649553" cy="4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284608B2-27D8-4C0A-AD66-C257DD1620D1}"/>
              </a:ext>
            </a:extLst>
          </p:cNvPr>
          <p:cNvSpPr txBox="1">
            <a:spLocks/>
          </p:cNvSpPr>
          <p:nvPr/>
        </p:nvSpPr>
        <p:spPr>
          <a:xfrm>
            <a:off x="231526" y="476454"/>
            <a:ext cx="6430562" cy="961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None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3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63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094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125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0157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2188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219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625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394" b="1" i="1"/>
              <a:t>2º  Congresso Internacional de Fisiatria </a:t>
            </a:r>
          </a:p>
          <a:p>
            <a:pPr algn="r"/>
            <a:r>
              <a:rPr lang="pt-BR" sz="2394" b="1" i="1"/>
              <a:t>em Pequenos Animais</a:t>
            </a:r>
            <a:endParaRPr lang="pt-BR" sz="2394" b="1" i="1" dirty="0"/>
          </a:p>
        </p:txBody>
      </p:sp>
      <p:pic>
        <p:nvPicPr>
          <p:cNvPr id="11" name="Imagem 10" descr="Imagem em preto e branco&#10;&#10;Descrição gerada automaticamente">
            <a:extLst>
              <a:ext uri="{FF2B5EF4-FFF2-40B4-BE49-F238E27FC236}">
                <a16:creationId xmlns:a16="http://schemas.microsoft.com/office/drawing/2014/main" id="{02A85BA4-1283-476D-8836-57F23AC4E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133"/>
            <a:ext cx="1315944" cy="1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5E23A0-261C-49B2-9C21-357296C56677}"/>
              </a:ext>
            </a:extLst>
          </p:cNvPr>
          <p:cNvSpPr txBox="1"/>
          <p:nvPr/>
        </p:nvSpPr>
        <p:spPr>
          <a:xfrm>
            <a:off x="0" y="2572359"/>
            <a:ext cx="4149969" cy="369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dirty="0">
              <a:solidFill>
                <a:schemeClr val="accent6">
                  <a:lumMod val="50000"/>
                </a:schemeClr>
              </a:solidFill>
            </a:endParaRPr>
          </a:p>
          <a:p>
            <a:pPr marR="17758" defTabSz="355174" fontAlgn="base">
              <a:spcBef>
                <a:spcPct val="20000"/>
              </a:spcBef>
              <a:spcAft>
                <a:spcPct val="0"/>
              </a:spcAft>
              <a:buClr>
                <a:srgbClr val="CFE0CF"/>
              </a:buClr>
              <a:buSzPct val="95000"/>
              <a:defRPr/>
            </a:pPr>
            <a:r>
              <a:rPr lang="es-ES" sz="1600" b="1" u="sng" dirty="0">
                <a:solidFill>
                  <a:schemeClr val="accent6">
                    <a:lumMod val="50000"/>
                  </a:schemeClr>
                </a:solidFill>
              </a:rPr>
              <a:t>CURRÍCULO:</a:t>
            </a:r>
          </a:p>
          <a:p>
            <a:pPr marR="17758" defTabSz="355174" fontAlgn="base">
              <a:spcBef>
                <a:spcPct val="20000"/>
              </a:spcBef>
              <a:spcAft>
                <a:spcPct val="0"/>
              </a:spcAft>
              <a:buClr>
                <a:srgbClr val="CFE0CF"/>
              </a:buClr>
              <a:buSzPct val="95000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Pós-Graduado em Ortopedia e Traumatologia Veterinária pela USP   /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AOVet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Certified</a:t>
            </a:r>
            <a:endParaRPr lang="pt-BR" sz="1600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  <a:p>
            <a:pPr marR="17758" defTabSz="355174" fontAlgn="base">
              <a:spcBef>
                <a:spcPct val="20000"/>
              </a:spcBef>
              <a:spcAft>
                <a:spcPct val="0"/>
              </a:spcAft>
              <a:buClr>
                <a:srgbClr val="CFE0CF"/>
              </a:buClr>
              <a:buSzPct val="95000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Presidente da ANFIVET (Associação Nacional de Fisioterapia Veterinária)</a:t>
            </a:r>
          </a:p>
          <a:p>
            <a:pPr marR="17758" defTabSz="355174" fontAlgn="base">
              <a:spcBef>
                <a:spcPct val="20000"/>
              </a:spcBef>
              <a:spcAft>
                <a:spcPct val="0"/>
              </a:spcAft>
              <a:buClr>
                <a:srgbClr val="CFE0CF"/>
              </a:buClr>
              <a:buSzPct val="95000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Professor de Fisiatria Veterinária Convidado na Universidade Anhanguera e Pós-graduação de Ortopedia Veterinária da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Anclivepa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-SP</a:t>
            </a:r>
          </a:p>
          <a:p>
            <a:pPr marR="17758" defTabSz="355174" fontAlgn="base">
              <a:spcBef>
                <a:spcPct val="20000"/>
              </a:spcBef>
              <a:spcAft>
                <a:spcPct val="0"/>
              </a:spcAft>
              <a:buClr>
                <a:srgbClr val="CFE0CF"/>
              </a:buClr>
              <a:buSzPct val="95000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Autor do Livro Fisiatria em Pequenos Animais </a:t>
            </a:r>
          </a:p>
          <a:p>
            <a:pPr marR="17758" defTabSz="355174" fontAlgn="base">
              <a:spcBef>
                <a:spcPct val="20000"/>
              </a:spcBef>
              <a:spcAft>
                <a:spcPct val="0"/>
              </a:spcAft>
              <a:buClr>
                <a:srgbClr val="CFE0CF"/>
              </a:buClr>
              <a:buSzPct val="95000"/>
              <a:defRPr/>
            </a:pPr>
            <a:r>
              <a:rPr lang="pt-BR" sz="16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Proprietário e Diretor da Fisio Care Pet e Rede Pet Fisio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ES" sz="9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Imagem 10" descr="Cachorro com a boca aberta&#10;&#10;Descrição gerada automaticamente">
            <a:extLst>
              <a:ext uri="{FF2B5EF4-FFF2-40B4-BE49-F238E27FC236}">
                <a16:creationId xmlns:a16="http://schemas.microsoft.com/office/drawing/2014/main" id="{6A4CC30E-C012-48D0-B56F-D3241DE9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03" y="2624642"/>
            <a:ext cx="2630977" cy="327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DAFFC37-70EF-4822-AA03-0904F8AE5A8E}"/>
              </a:ext>
            </a:extLst>
          </p:cNvPr>
          <p:cNvSpPr/>
          <p:nvPr/>
        </p:nvSpPr>
        <p:spPr>
          <a:xfrm>
            <a:off x="73668" y="1933747"/>
            <a:ext cx="5828148" cy="50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66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693" b="1" i="1" dirty="0">
                <a:solidFill>
                  <a:schemeClr val="accent6">
                    <a:lumMod val="50000"/>
                  </a:schemeClr>
                </a:solidFill>
              </a:rPr>
              <a:t>M.V Esp. Ricardo S. Lopes  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B517C18-1BCB-4832-84D1-9EB9FE89BAD8}"/>
              </a:ext>
            </a:extLst>
          </p:cNvPr>
          <p:cNvSpPr txBox="1">
            <a:spLocks/>
          </p:cNvSpPr>
          <p:nvPr/>
        </p:nvSpPr>
        <p:spPr>
          <a:xfrm>
            <a:off x="231526" y="476454"/>
            <a:ext cx="6430562" cy="961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None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3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63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094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125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0157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2188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219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625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394" b="1" i="1"/>
              <a:t>2º  Congresso Internacional de Fisiatria </a:t>
            </a:r>
          </a:p>
          <a:p>
            <a:pPr algn="r"/>
            <a:r>
              <a:rPr lang="pt-BR" sz="2394" b="1" i="1"/>
              <a:t>em Pequenos Animais</a:t>
            </a:r>
            <a:endParaRPr lang="pt-BR" sz="2394" b="1" i="1" dirty="0"/>
          </a:p>
        </p:txBody>
      </p:sp>
      <p:pic>
        <p:nvPicPr>
          <p:cNvPr id="10" name="Imagem 9" descr="Imagem em preto e branco&#10;&#10;Descrição gerada automaticamente">
            <a:extLst>
              <a:ext uri="{FF2B5EF4-FFF2-40B4-BE49-F238E27FC236}">
                <a16:creationId xmlns:a16="http://schemas.microsoft.com/office/drawing/2014/main" id="{4EBE57EA-DC65-4BC2-A509-FE60B8B3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133"/>
            <a:ext cx="1315944" cy="1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5E23A0-261C-49B2-9C21-357296C56677}"/>
              </a:ext>
            </a:extLst>
          </p:cNvPr>
          <p:cNvSpPr txBox="1"/>
          <p:nvPr/>
        </p:nvSpPr>
        <p:spPr>
          <a:xfrm>
            <a:off x="0" y="2739605"/>
            <a:ext cx="419217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accent6">
                    <a:lumMod val="50000"/>
                  </a:schemeClr>
                </a:solidFill>
              </a:rPr>
              <a:t>CURRÍCULO: 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Pós-Graduada em Fisioterapia e Ortopedia Veterinária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Veterinária Responsável pela Unidade Zona Leste da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Fisio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Care Pet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Professora de Fisioterapia Veterinária convidada na UNG e Anhembi-Morumbi (2013-2015)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Diretora do Departamento de Cursos da Fisio Care Pet Curso da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Canine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Certified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Rehabilitation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Practice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–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University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of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Tennessee USA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Diretora social da ANFIVET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Mestre  em anatomia pela FMVZ USP</a:t>
            </a:r>
          </a:p>
          <a:p>
            <a:endParaRPr lang="es-ES" sz="1050" b="1" u="sng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sz="10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agem 6" descr="Pessoa posando para foto com cachorro&#10;&#10;Descrição gerada automaticamente">
            <a:extLst>
              <a:ext uri="{FF2B5EF4-FFF2-40B4-BE49-F238E27FC236}">
                <a16:creationId xmlns:a16="http://schemas.microsoft.com/office/drawing/2014/main" id="{80AAE608-C9E0-4741-B69B-871347756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86" y="2805735"/>
            <a:ext cx="2482496" cy="3388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1B33D67-038C-4E9A-A18A-7ED98F8A98FB}"/>
              </a:ext>
            </a:extLst>
          </p:cNvPr>
          <p:cNvSpPr/>
          <p:nvPr/>
        </p:nvSpPr>
        <p:spPr>
          <a:xfrm>
            <a:off x="252575" y="1883302"/>
            <a:ext cx="5956529" cy="50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93" b="1" i="1" dirty="0">
                <a:solidFill>
                  <a:schemeClr val="accent6">
                    <a:lumMod val="50000"/>
                  </a:schemeClr>
                </a:solidFill>
              </a:rPr>
              <a:t>M.V Ms. Miriam Caramico 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5E300FE-9264-42DF-B81F-25309F0B9C6D}"/>
              </a:ext>
            </a:extLst>
          </p:cNvPr>
          <p:cNvSpPr txBox="1">
            <a:spLocks/>
          </p:cNvSpPr>
          <p:nvPr/>
        </p:nvSpPr>
        <p:spPr>
          <a:xfrm>
            <a:off x="231526" y="476454"/>
            <a:ext cx="6430562" cy="961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None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3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63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094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125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0157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2188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219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625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394" b="1" i="1"/>
              <a:t>2º  Congresso Internacional de Fisiatria </a:t>
            </a:r>
          </a:p>
          <a:p>
            <a:pPr algn="r"/>
            <a:r>
              <a:rPr lang="pt-BR" sz="2394" b="1" i="1"/>
              <a:t>em Pequenos Animais</a:t>
            </a:r>
            <a:endParaRPr lang="pt-BR" sz="2394" b="1" i="1" dirty="0"/>
          </a:p>
        </p:txBody>
      </p:sp>
      <p:pic>
        <p:nvPicPr>
          <p:cNvPr id="10" name="Imagem 9" descr="Imagem em preto e branco&#10;&#10;Descrição gerada automaticamente">
            <a:extLst>
              <a:ext uri="{FF2B5EF4-FFF2-40B4-BE49-F238E27FC236}">
                <a16:creationId xmlns:a16="http://schemas.microsoft.com/office/drawing/2014/main" id="{582A257E-359D-4580-A288-645D1D2E5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133"/>
            <a:ext cx="1315944" cy="1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0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5E23A0-261C-49B2-9C21-357296C56677}"/>
              </a:ext>
            </a:extLst>
          </p:cNvPr>
          <p:cNvSpPr txBox="1"/>
          <p:nvPr/>
        </p:nvSpPr>
        <p:spPr>
          <a:xfrm>
            <a:off x="0" y="2472285"/>
            <a:ext cx="441681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t-BR" sz="1100" dirty="0">
              <a:solidFill>
                <a:schemeClr val="accent6">
                  <a:lumMod val="50000"/>
                </a:schemeClr>
              </a:solidFill>
            </a:endParaRP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u="sng" dirty="0">
                <a:solidFill>
                  <a:schemeClr val="accent6">
                    <a:lumMod val="50000"/>
                  </a:schemeClr>
                </a:solidFill>
              </a:rPr>
              <a:t>CURRÍCULO: 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Formada em Medicina Veterinária pela UNESP-Botucatu</a:t>
            </a:r>
          </a:p>
          <a:p>
            <a:pPr defTabSz="355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Especialização em acupuntura veterinária pelo instituto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Bioetichus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defTabSz="3551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Aperfeiçoamento em Fisioterapia Veterinária pelo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Caring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Canine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Rehabilitation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Center, USA </a:t>
            </a:r>
          </a:p>
          <a:p>
            <a:pPr defTabSz="3551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Certificada em Fisioterapia  Veterinária pela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Canine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Physical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Rehabilitation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Tennessee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University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EUA</a:t>
            </a:r>
          </a:p>
          <a:p>
            <a:pPr defTabSz="35517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Mestre pela UNIFESP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Atua há 12 anos na Fisiatria Veterinária</a:t>
            </a:r>
          </a:p>
          <a:p>
            <a:endParaRPr lang="es-ES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A imagem pode conter: Marcella Sanches, sorrindo">
            <a:extLst>
              <a:ext uri="{FF2B5EF4-FFF2-40B4-BE49-F238E27FC236}">
                <a16:creationId xmlns:a16="http://schemas.microsoft.com/office/drawing/2014/main" id="{278FBB74-D515-4206-A10E-B30F4CFC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52" y="2758880"/>
            <a:ext cx="2304736" cy="341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3EDEEA1-6E5E-4B97-960B-9BCC9F0C0D83}"/>
              </a:ext>
            </a:extLst>
          </p:cNvPr>
          <p:cNvSpPr/>
          <p:nvPr/>
        </p:nvSpPr>
        <p:spPr>
          <a:xfrm>
            <a:off x="306454" y="1905206"/>
            <a:ext cx="5758855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94" b="1" i="1" dirty="0">
                <a:solidFill>
                  <a:schemeClr val="accent6">
                    <a:lumMod val="50000"/>
                  </a:schemeClr>
                </a:solidFill>
              </a:rPr>
              <a:t>M.V Ms. Marcella Sanches </a:t>
            </a:r>
            <a:endParaRPr lang="pt-BR" sz="2394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AD9559C-FA3F-47C6-99A7-A1A8D395E02D}"/>
              </a:ext>
            </a:extLst>
          </p:cNvPr>
          <p:cNvSpPr txBox="1">
            <a:spLocks/>
          </p:cNvSpPr>
          <p:nvPr/>
        </p:nvSpPr>
        <p:spPr>
          <a:xfrm>
            <a:off x="231526" y="476454"/>
            <a:ext cx="6430562" cy="961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684063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None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3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4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63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094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125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0157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2188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4219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6251" indent="0" algn="ctr" defTabSz="684063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394" b="1" i="1"/>
              <a:t>2º  Congresso Internacional de Fisiatria </a:t>
            </a:r>
          </a:p>
          <a:p>
            <a:pPr algn="r"/>
            <a:r>
              <a:rPr lang="pt-BR" sz="2394" b="1" i="1"/>
              <a:t>em Pequenos Animais</a:t>
            </a:r>
            <a:endParaRPr lang="pt-BR" sz="2394" b="1" i="1" dirty="0"/>
          </a:p>
        </p:txBody>
      </p:sp>
      <p:pic>
        <p:nvPicPr>
          <p:cNvPr id="10" name="Imagem 9" descr="Imagem em preto e branco&#10;&#10;Descrição gerada automaticamente">
            <a:extLst>
              <a:ext uri="{FF2B5EF4-FFF2-40B4-BE49-F238E27FC236}">
                <a16:creationId xmlns:a16="http://schemas.microsoft.com/office/drawing/2014/main" id="{E0E86505-8D70-4617-8F21-AB3A6D58E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133"/>
            <a:ext cx="1315944" cy="1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A5B7B02-ED75-466A-A907-9FBE2A1F0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656" y="528933"/>
            <a:ext cx="6082817" cy="9500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pt-BR" sz="2693" b="1" dirty="0">
                <a:solidFill>
                  <a:srgbClr val="FF0000"/>
                </a:solidFill>
              </a:rPr>
              <a:t>Workshop teórico-prático</a:t>
            </a:r>
          </a:p>
          <a:p>
            <a:r>
              <a:rPr lang="pt-BR" sz="2693" b="1" i="1" dirty="0">
                <a:solidFill>
                  <a:schemeClr val="accent6">
                    <a:lumMod val="75000"/>
                  </a:schemeClr>
                </a:solidFill>
              </a:rPr>
              <a:t>       Novidades e protocolos de eletroterapia para fortalecimento muscular</a:t>
            </a:r>
          </a:p>
        </p:txBody>
      </p:sp>
      <p:pic>
        <p:nvPicPr>
          <p:cNvPr id="5" name="Imagem 4" descr="Imagem em preto e branco&#10;&#10;Descrição gerada automaticamente">
            <a:extLst>
              <a:ext uri="{FF2B5EF4-FFF2-40B4-BE49-F238E27FC236}">
                <a16:creationId xmlns:a16="http://schemas.microsoft.com/office/drawing/2014/main" id="{3D093514-2418-4D3F-9936-5AF80D35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3"/>
            <a:ext cx="1093196" cy="1075491"/>
          </a:xfrm>
          <a:prstGeom prst="rect">
            <a:avLst/>
          </a:prstGeom>
        </p:spPr>
      </p:pic>
      <p:pic>
        <p:nvPicPr>
          <p:cNvPr id="9" name="Imagem 8" descr="Rosto de mulher sorrindo&#10;&#10;Descrição gerada automaticamente">
            <a:extLst>
              <a:ext uri="{FF2B5EF4-FFF2-40B4-BE49-F238E27FC236}">
                <a16:creationId xmlns:a16="http://schemas.microsoft.com/office/drawing/2014/main" id="{6A2FFD69-C49D-4F80-BDC2-82B5B79DA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23" y="2885720"/>
            <a:ext cx="2143918" cy="291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A719BD3-8343-4189-B6EA-59E9B8C02390}"/>
              </a:ext>
            </a:extLst>
          </p:cNvPr>
          <p:cNvSpPr/>
          <p:nvPr/>
        </p:nvSpPr>
        <p:spPr>
          <a:xfrm>
            <a:off x="1" y="2812701"/>
            <a:ext cx="5062452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94" b="1" i="1" dirty="0">
                <a:solidFill>
                  <a:schemeClr val="accent6">
                    <a:lumMod val="50000"/>
                  </a:schemeClr>
                </a:solidFill>
              </a:rPr>
              <a:t> M.V Esp. Graciela M. </a:t>
            </a:r>
            <a:r>
              <a:rPr lang="pt-BR" sz="2394" b="1" i="1" dirty="0" err="1">
                <a:solidFill>
                  <a:schemeClr val="accent6">
                    <a:lumMod val="50000"/>
                  </a:schemeClr>
                </a:solidFill>
              </a:rPr>
              <a:t>Sterin</a:t>
            </a:r>
            <a:r>
              <a:rPr lang="pt-BR" sz="2394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074" name="Picture 2" descr="Resultado de imagem para bandeira argentina">
            <a:extLst>
              <a:ext uri="{FF2B5EF4-FFF2-40B4-BE49-F238E27FC236}">
                <a16:creationId xmlns:a16="http://schemas.microsoft.com/office/drawing/2014/main" id="{F2CA8A8C-49AB-4CF9-B62E-FA691A17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65" y="2852747"/>
            <a:ext cx="701920" cy="4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4440" y="2249901"/>
            <a:ext cx="6514296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95" b="1" dirty="0">
                <a:solidFill>
                  <a:schemeClr val="accent6">
                    <a:lumMod val="75000"/>
                  </a:schemeClr>
                </a:solidFill>
              </a:rPr>
              <a:t>Abordagem Avançada  *</a:t>
            </a:r>
            <a:r>
              <a:rPr lang="pt-BR" sz="1795" dirty="0">
                <a:solidFill>
                  <a:schemeClr val="accent6">
                    <a:lumMod val="75000"/>
                  </a:schemeClr>
                </a:solidFill>
              </a:rPr>
              <a:t>exclusivo para fisiatras atuantes</a:t>
            </a:r>
          </a:p>
          <a:p>
            <a:endParaRPr lang="pt-BR" sz="119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706" y="6020985"/>
            <a:ext cx="67838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04 de Novembro de 2021      08:00 às 12:00</a:t>
            </a:r>
          </a:p>
          <a:p>
            <a:pPr algn="ctr"/>
            <a:r>
              <a:rPr lang="pt-BR" sz="2800" b="1" u="sng" dirty="0">
                <a:solidFill>
                  <a:srgbClr val="FF0000"/>
                </a:solidFill>
              </a:rPr>
              <a:t>Apenas 30 vagas!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E5B87E3-A78B-4E11-80A1-FD9846BA6A3E}"/>
              </a:ext>
            </a:extLst>
          </p:cNvPr>
          <p:cNvSpPr/>
          <p:nvPr/>
        </p:nvSpPr>
        <p:spPr>
          <a:xfrm>
            <a:off x="56705" y="3242184"/>
            <a:ext cx="44202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>
                <a:solidFill>
                  <a:schemeClr val="accent6">
                    <a:lumMod val="50000"/>
                  </a:schemeClr>
                </a:solidFill>
              </a:rPr>
              <a:t>CURRÍCULO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:</a:t>
            </a:r>
          </a:p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Médica Veterinária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Universidad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de Buenos Aires. (UBA).</a:t>
            </a:r>
          </a:p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Professora Convidada em “MÁSTER PROPIO UCM” - Fisioterapia e Reabilitação Veterinária de Pequenos animais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Universidad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600" dirty="0" err="1">
                <a:solidFill>
                  <a:schemeClr val="accent6">
                    <a:lumMod val="50000"/>
                  </a:schemeClr>
                </a:solidFill>
              </a:rPr>
              <a:t>Complutense</a:t>
            </a:r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 de Madrid. (UCM). (Espanha)</a:t>
            </a:r>
          </a:p>
          <a:p>
            <a:r>
              <a:rPr lang="pt-BR" sz="1600" dirty="0">
                <a:solidFill>
                  <a:schemeClr val="accent6">
                    <a:lumMod val="50000"/>
                  </a:schemeClr>
                </a:solidFill>
              </a:rPr>
              <a:t>Especialização em clínica de pequenos Animais (UCSAL) Presidente da Associação Ibero Americana</a:t>
            </a:r>
            <a:r>
              <a:rPr lang="es-ES" sz="1600" dirty="0">
                <a:solidFill>
                  <a:schemeClr val="accent6">
                    <a:lumMod val="50000"/>
                  </a:schemeClr>
                </a:solidFill>
              </a:rPr>
              <a:t> de Fisiatría Veterinaria. (AIFISVET, Comisión fundadora)</a:t>
            </a:r>
          </a:p>
          <a:p>
            <a:endParaRPr lang="es-E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0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5E23A0-261C-49B2-9C21-357296C56677}"/>
              </a:ext>
            </a:extLst>
          </p:cNvPr>
          <p:cNvSpPr txBox="1"/>
          <p:nvPr/>
        </p:nvSpPr>
        <p:spPr>
          <a:xfrm>
            <a:off x="49068" y="3016701"/>
            <a:ext cx="4446539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1400" b="1" u="sng" dirty="0">
                <a:solidFill>
                  <a:schemeClr val="accent6">
                    <a:lumMod val="50000"/>
                  </a:schemeClr>
                </a:solidFill>
              </a:rPr>
              <a:t>CURRÍCULO:</a:t>
            </a:r>
          </a:p>
          <a:p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Médica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Veterinária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UNESP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Botucatu</a:t>
            </a:r>
            <a:endParaRPr lang="es-E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Mestre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pela UNESP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Botucatu</a:t>
            </a:r>
            <a:endParaRPr lang="es-ES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Doutoranda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pela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Universidat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de les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llles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Balears (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Maiorca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Espanha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pt-BR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Certificada em Fisioterapia  Veterinária pela </a:t>
            </a:r>
            <a:r>
              <a:rPr lang="pt-BR" sz="14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Canine</a:t>
            </a:r>
            <a:r>
              <a:rPr lang="pt-BR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sz="14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Physical</a:t>
            </a:r>
            <a:r>
              <a:rPr lang="pt-BR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</a:t>
            </a:r>
            <a:r>
              <a:rPr lang="pt-BR" sz="14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Rehabilitation</a:t>
            </a:r>
            <a:r>
              <a:rPr lang="pt-BR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 (CCRP), Tennessee </a:t>
            </a:r>
            <a:r>
              <a:rPr lang="pt-BR" sz="1400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University</a:t>
            </a:r>
            <a:r>
              <a:rPr lang="pt-BR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EUA</a:t>
            </a:r>
          </a:p>
          <a:p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Professora-Instrutura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 na Europa e América do Sul do CCRP</a:t>
            </a:r>
          </a:p>
          <a:p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Vice presidente da  </a:t>
            </a:r>
            <a:r>
              <a:rPr lang="es-ES" sz="1400" dirty="0" err="1">
                <a:solidFill>
                  <a:schemeClr val="accent6">
                    <a:lumMod val="50000"/>
                  </a:schemeClr>
                </a:solidFill>
              </a:rPr>
              <a:t>Associação</a:t>
            </a:r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 Ibero Americana de Fisiatría Veterinaria ( AIFISVET)</a:t>
            </a:r>
          </a:p>
          <a:p>
            <a:r>
              <a:rPr lang="pt-BR" sz="1400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Autora do Livro Fisiatria em Pequenos Animais </a:t>
            </a:r>
          </a:p>
          <a:p>
            <a:endParaRPr lang="es-ES" sz="5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A imagem pode conter: Renata Diniz, cão">
            <a:extLst>
              <a:ext uri="{FF2B5EF4-FFF2-40B4-BE49-F238E27FC236}">
                <a16:creationId xmlns:a16="http://schemas.microsoft.com/office/drawing/2014/main" id="{3D272D9E-76EE-4C37-AC17-C72CF2CA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2" y="2793152"/>
            <a:ext cx="2242992" cy="3050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DE63C85-8198-4083-86E7-545712E31257}"/>
              </a:ext>
            </a:extLst>
          </p:cNvPr>
          <p:cNvSpPr/>
          <p:nvPr/>
        </p:nvSpPr>
        <p:spPr>
          <a:xfrm>
            <a:off x="239153" y="2755218"/>
            <a:ext cx="4056387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43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2394" b="1" i="1" dirty="0">
                <a:solidFill>
                  <a:schemeClr val="accent6">
                    <a:lumMod val="50000"/>
                  </a:schemeClr>
                </a:solidFill>
              </a:rPr>
              <a:t>M.V Ms. Renata Diniz </a:t>
            </a:r>
          </a:p>
        </p:txBody>
      </p:sp>
      <p:pic>
        <p:nvPicPr>
          <p:cNvPr id="4098" name="Picture 2" descr="Resultado de imagem para bandeira espanha">
            <a:extLst>
              <a:ext uri="{FF2B5EF4-FFF2-40B4-BE49-F238E27FC236}">
                <a16:creationId xmlns:a16="http://schemas.microsoft.com/office/drawing/2014/main" id="{3481A65A-8217-4B36-9C8C-C38B504E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21" y="2840838"/>
            <a:ext cx="475398" cy="2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9608" y="2233914"/>
            <a:ext cx="6401322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95" b="1" dirty="0">
                <a:solidFill>
                  <a:schemeClr val="accent6">
                    <a:lumMod val="75000"/>
                  </a:schemeClr>
                </a:solidFill>
              </a:rPr>
              <a:t>Abordagem Avançada*</a:t>
            </a:r>
            <a:r>
              <a:rPr lang="pt-BR" sz="2095" dirty="0">
                <a:solidFill>
                  <a:schemeClr val="accent6">
                    <a:lumMod val="75000"/>
                  </a:schemeClr>
                </a:solidFill>
              </a:rPr>
              <a:t>exclusivo para fisiatras atuantes</a:t>
            </a:r>
          </a:p>
          <a:p>
            <a:endParaRPr lang="pt-BR" sz="134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068" y="6021210"/>
            <a:ext cx="67914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04 de Novembro de 2021  14:00 às 18:00</a:t>
            </a:r>
          </a:p>
          <a:p>
            <a:pPr algn="ctr"/>
            <a:r>
              <a:rPr lang="pt-BR" sz="2800" b="1" u="sng" dirty="0">
                <a:solidFill>
                  <a:srgbClr val="FF0000"/>
                </a:solidFill>
              </a:rPr>
              <a:t>Apenas 30 vagas!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17426268-710F-4BA6-9E89-95B2E2EBB59C}"/>
              </a:ext>
            </a:extLst>
          </p:cNvPr>
          <p:cNvSpPr txBox="1">
            <a:spLocks/>
          </p:cNvSpPr>
          <p:nvPr/>
        </p:nvSpPr>
        <p:spPr>
          <a:xfrm>
            <a:off x="757721" y="595368"/>
            <a:ext cx="6082817" cy="950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405" tIns="34203" rIns="68405" bIns="34203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93" b="1" dirty="0">
                <a:solidFill>
                  <a:srgbClr val="FF0000"/>
                </a:solidFill>
              </a:rPr>
              <a:t>Workshop teórico-prático</a:t>
            </a:r>
          </a:p>
          <a:p>
            <a:r>
              <a:rPr lang="pt-BR" sz="2693" b="1" i="1" dirty="0">
                <a:solidFill>
                  <a:schemeClr val="accent6">
                    <a:lumMod val="75000"/>
                  </a:schemeClr>
                </a:solidFill>
              </a:rPr>
              <a:t>Reabilitação de membros torácicos</a:t>
            </a:r>
          </a:p>
          <a:p>
            <a:endParaRPr lang="pt-BR" sz="2693" b="1" dirty="0">
              <a:solidFill>
                <a:srgbClr val="FF0000"/>
              </a:solidFill>
            </a:endParaRPr>
          </a:p>
        </p:txBody>
      </p:sp>
      <p:pic>
        <p:nvPicPr>
          <p:cNvPr id="14" name="Imagem 13" descr="Imagem em preto e branco&#10;&#10;Descrição gerada automaticamente">
            <a:extLst>
              <a:ext uri="{FF2B5EF4-FFF2-40B4-BE49-F238E27FC236}">
                <a16:creationId xmlns:a16="http://schemas.microsoft.com/office/drawing/2014/main" id="{97C25B6E-64FF-4033-8AF2-464C89004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9" y="540299"/>
            <a:ext cx="1093196" cy="10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7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409" y="1306616"/>
            <a:ext cx="6827129" cy="5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92" b="1" dirty="0">
                <a:solidFill>
                  <a:schemeClr val="accent6">
                    <a:lumMod val="50000"/>
                  </a:schemeClr>
                </a:solidFill>
                <a:latin typeface="Bahnschrift Light" panose="020B0502040204020203" pitchFamily="34" charset="0"/>
              </a:rPr>
              <a:t>Módulo Verde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1146" y="1756038"/>
            <a:ext cx="3411383" cy="414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95" b="1" dirty="0">
                <a:solidFill>
                  <a:schemeClr val="accent6">
                    <a:lumMod val="50000"/>
                  </a:schemeClr>
                </a:solidFill>
              </a:rPr>
              <a:t>Dia 05 de Novembro de 2021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17210"/>
              </p:ext>
            </p:extLst>
          </p:nvPr>
        </p:nvGraphicFramePr>
        <p:xfrm>
          <a:off x="248732" y="2270245"/>
          <a:ext cx="6356481" cy="444612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97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15:00-15:40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Tratamento fisiátrico de lesões cervicais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Graciela Sterin (ARG)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15:50-16:30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Como identificar e reabilitar os diferentes grados de lesões de nervo periférico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Graciela Sterin (ARG)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17:00-17:10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Patrocinador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17:10-17:50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Reabilitação de ombro: tendinopatias versus problemas articulares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Renata Diniz (ESP)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18:00-18:40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Últimos avanços na reabilitação da displasia de cotovelo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Renata Diniz (ESP)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19:10-19:20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Patrocinador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19:20-20:00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Miopatias: como diagnosticar e tratar?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Graciela Sterin (ARG)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5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20:10-20:50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Tratamentos por radiofrequência: aplicações em fisiatria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Graciela Sterin (ARG)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126" marR="7126" marT="71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ED08110F-0840-4AF2-8960-B13BCEB42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3" y="1801613"/>
            <a:ext cx="931774" cy="671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o 7"/>
          <p:cNvGrpSpPr/>
          <p:nvPr/>
        </p:nvGrpSpPr>
        <p:grpSpPr>
          <a:xfrm>
            <a:off x="121146" y="346595"/>
            <a:ext cx="6598246" cy="1041682"/>
            <a:chOff x="161940" y="154850"/>
            <a:chExt cx="8820120" cy="1392456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40FA32D-C45B-41F1-BBB8-94D15BE835B2}"/>
                </a:ext>
              </a:extLst>
            </p:cNvPr>
            <p:cNvSpPr txBox="1"/>
            <p:nvPr/>
          </p:nvSpPr>
          <p:spPr>
            <a:xfrm>
              <a:off x="899592" y="162312"/>
              <a:ext cx="8082468" cy="10467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2º CONGRESSO INTERNACIONAL DE FISIATRIA </a:t>
              </a:r>
            </a:p>
            <a:p>
              <a:pPr algn="r"/>
              <a:r>
                <a:rPr lang="pt-BR" sz="2244" b="1" dirty="0">
                  <a:solidFill>
                    <a:schemeClr val="tx1"/>
                  </a:solidFill>
                  <a:cs typeface="Arabic Typesetting" panose="020B0604020202020204" pitchFamily="66" charset="-78"/>
                </a:rPr>
                <a:t>EM  PEQUENOS ANIMAIS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7D71D7B-01E0-4E70-88EB-8C3B960F4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40" y="154850"/>
              <a:ext cx="1421227" cy="139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989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1096</Words>
  <Application>Microsoft Office PowerPoint</Application>
  <PresentationFormat>Personalizar</PresentationFormat>
  <Paragraphs>236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Bahnschrift Light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ricardolopes.fisio@yahoo.com.br</dc:creator>
  <cp:lastModifiedBy>ricardolopes.fisio@yahoo.com.br</cp:lastModifiedBy>
  <cp:revision>15</cp:revision>
  <dcterms:created xsi:type="dcterms:W3CDTF">2020-01-25T13:44:55Z</dcterms:created>
  <dcterms:modified xsi:type="dcterms:W3CDTF">2020-11-06T13:15:23Z</dcterms:modified>
</cp:coreProperties>
</file>