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3"/>
  </p:notesMasterIdLst>
  <p:sldIdLst>
    <p:sldId id="293" r:id="rId2"/>
    <p:sldId id="294" r:id="rId3"/>
    <p:sldId id="295" r:id="rId4"/>
    <p:sldId id="296" r:id="rId5"/>
    <p:sldId id="297" r:id="rId6"/>
    <p:sldId id="299" r:id="rId7"/>
    <p:sldId id="259" r:id="rId8"/>
    <p:sldId id="286" r:id="rId9"/>
    <p:sldId id="260" r:id="rId10"/>
    <p:sldId id="271" r:id="rId11"/>
    <p:sldId id="301" r:id="rId12"/>
  </p:sldIdLst>
  <p:sldSz cx="6858000" cy="9144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3E4D1F"/>
    <a:srgbClr val="006600"/>
    <a:srgbClr val="1A21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Estilo com Tema 1 - Ênfase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Estilo Médio 4 - Ênfase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16D9F66E-5EB9-4882-86FB-DCBF35E3C3E4}" styleName="Estilo Médio 4 - Ênfase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63" autoAdjust="0"/>
    <p:restoredTop sz="98837" autoAdjust="0"/>
  </p:normalViewPr>
  <p:slideViewPr>
    <p:cSldViewPr>
      <p:cViewPr varScale="1">
        <p:scale>
          <a:sx n="54" d="100"/>
          <a:sy n="54" d="100"/>
        </p:scale>
        <p:origin x="2280" y="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riam caramico" userId="da0de12c6b1402e2" providerId="LiveId" clId="{975ECFBD-3D2C-43D6-9C24-8BF29642D3E4}"/>
    <pc:docChg chg="modSld">
      <pc:chgData name="miriam caramico" userId="da0de12c6b1402e2" providerId="LiveId" clId="{975ECFBD-3D2C-43D6-9C24-8BF29642D3E4}" dt="2020-11-12T10:42:57.314" v="48" actId="20577"/>
      <pc:docMkLst>
        <pc:docMk/>
      </pc:docMkLst>
      <pc:sldChg chg="modSp mod">
        <pc:chgData name="miriam caramico" userId="da0de12c6b1402e2" providerId="LiveId" clId="{975ECFBD-3D2C-43D6-9C24-8BF29642D3E4}" dt="2020-11-12T10:42:57.314" v="48" actId="20577"/>
        <pc:sldMkLst>
          <pc:docMk/>
          <pc:sldMk cId="750015591" sldId="301"/>
        </pc:sldMkLst>
        <pc:spChg chg="mod">
          <ac:chgData name="miriam caramico" userId="da0de12c6b1402e2" providerId="LiveId" clId="{975ECFBD-3D2C-43D6-9C24-8BF29642D3E4}" dt="2020-11-12T10:42:11.513" v="16" actId="20577"/>
          <ac:spMkLst>
            <pc:docMk/>
            <pc:sldMk cId="750015591" sldId="301"/>
            <ac:spMk id="7" creationId="{0BAFB5E3-342F-4094-A4CC-A8E6BEAF500B}"/>
          </ac:spMkLst>
        </pc:spChg>
        <pc:graphicFrameChg chg="modGraphic">
          <ac:chgData name="miriam caramico" userId="da0de12c6b1402e2" providerId="LiveId" clId="{975ECFBD-3D2C-43D6-9C24-8BF29642D3E4}" dt="2020-11-12T10:42:57.314" v="48" actId="20577"/>
          <ac:graphicFrameMkLst>
            <pc:docMk/>
            <pc:sldMk cId="750015591" sldId="301"/>
            <ac:graphicFrameMk id="3" creationId="{1F83E48C-5E9D-4280-92F8-2CA426F2D27C}"/>
          </ac:graphicFrameMkLst>
        </pc:graphicFrameChg>
      </pc:sldChg>
    </pc:docChg>
  </pc:docChgLst>
  <pc:docChgLst>
    <pc:chgData name="miriam caramico" userId="da0de12c6b1402e2" providerId="LiveId" clId="{7AD17EC8-189B-41C5-B800-36BBCC21CEDE}"/>
    <pc:docChg chg="undo custSel delSld modSld">
      <pc:chgData name="miriam caramico" userId="da0de12c6b1402e2" providerId="LiveId" clId="{7AD17EC8-189B-41C5-B800-36BBCC21CEDE}" dt="2020-10-19T00:54:52.586" v="373" actId="20577"/>
      <pc:docMkLst>
        <pc:docMk/>
      </pc:docMkLst>
      <pc:sldChg chg="del">
        <pc:chgData name="miriam caramico" userId="da0de12c6b1402e2" providerId="LiveId" clId="{7AD17EC8-189B-41C5-B800-36BBCC21CEDE}" dt="2020-10-19T00:45:57.561" v="0" actId="47"/>
        <pc:sldMkLst>
          <pc:docMk/>
          <pc:sldMk cId="2683723687" sldId="291"/>
        </pc:sldMkLst>
      </pc:sldChg>
      <pc:sldChg chg="del">
        <pc:chgData name="miriam caramico" userId="da0de12c6b1402e2" providerId="LiveId" clId="{7AD17EC8-189B-41C5-B800-36BBCC21CEDE}" dt="2020-10-19T00:45:59.819" v="1" actId="47"/>
        <pc:sldMkLst>
          <pc:docMk/>
          <pc:sldMk cId="2996488746" sldId="300"/>
        </pc:sldMkLst>
      </pc:sldChg>
      <pc:sldChg chg="addSp delSp modSp mod">
        <pc:chgData name="miriam caramico" userId="da0de12c6b1402e2" providerId="LiveId" clId="{7AD17EC8-189B-41C5-B800-36BBCC21CEDE}" dt="2020-10-19T00:54:52.586" v="373" actId="20577"/>
        <pc:sldMkLst>
          <pc:docMk/>
          <pc:sldMk cId="750015591" sldId="301"/>
        </pc:sldMkLst>
        <pc:spChg chg="mod">
          <ac:chgData name="miriam caramico" userId="da0de12c6b1402e2" providerId="LiveId" clId="{7AD17EC8-189B-41C5-B800-36BBCC21CEDE}" dt="2020-10-19T00:53:31.646" v="350" actId="1076"/>
          <ac:spMkLst>
            <pc:docMk/>
            <pc:sldMk cId="750015591" sldId="301"/>
            <ac:spMk id="2" creationId="{3F9201A8-3D44-4FDB-A8E6-6AC5418D7F52}"/>
          </ac:spMkLst>
        </pc:spChg>
        <pc:spChg chg="mod">
          <ac:chgData name="miriam caramico" userId="da0de12c6b1402e2" providerId="LiveId" clId="{7AD17EC8-189B-41C5-B800-36BBCC21CEDE}" dt="2020-10-19T00:54:52.586" v="373" actId="20577"/>
          <ac:spMkLst>
            <pc:docMk/>
            <pc:sldMk cId="750015591" sldId="301"/>
            <ac:spMk id="6" creationId="{82FAA3CD-9474-40F8-BA8D-F5DBF67F70FB}"/>
          </ac:spMkLst>
        </pc:spChg>
        <pc:spChg chg="mod ord">
          <ac:chgData name="miriam caramico" userId="da0de12c6b1402e2" providerId="LiveId" clId="{7AD17EC8-189B-41C5-B800-36BBCC21CEDE}" dt="2020-10-19T00:54:24.844" v="362" actId="1076"/>
          <ac:spMkLst>
            <pc:docMk/>
            <pc:sldMk cId="750015591" sldId="301"/>
            <ac:spMk id="7" creationId="{0BAFB5E3-342F-4094-A4CC-A8E6BEAF500B}"/>
          </ac:spMkLst>
        </pc:spChg>
        <pc:spChg chg="mod ord">
          <ac:chgData name="miriam caramico" userId="da0de12c6b1402e2" providerId="LiveId" clId="{7AD17EC8-189B-41C5-B800-36BBCC21CEDE}" dt="2020-10-19T00:54:37.858" v="365" actId="1076"/>
          <ac:spMkLst>
            <pc:docMk/>
            <pc:sldMk cId="750015591" sldId="301"/>
            <ac:spMk id="9" creationId="{E0D85E41-AC60-4201-823B-9FF583E51183}"/>
          </ac:spMkLst>
        </pc:spChg>
        <pc:spChg chg="add del mod">
          <ac:chgData name="miriam caramico" userId="da0de12c6b1402e2" providerId="LiveId" clId="{7AD17EC8-189B-41C5-B800-36BBCC21CEDE}" dt="2020-10-19T00:53:35.901" v="351" actId="478"/>
          <ac:spMkLst>
            <pc:docMk/>
            <pc:sldMk cId="750015591" sldId="301"/>
            <ac:spMk id="10" creationId="{86DA06B8-3D60-4692-97DE-06EBC14EAD86}"/>
          </ac:spMkLst>
        </pc:spChg>
        <pc:graphicFrameChg chg="add mod ord modGraphic">
          <ac:chgData name="miriam caramico" userId="da0de12c6b1402e2" providerId="LiveId" clId="{7AD17EC8-189B-41C5-B800-36BBCC21CEDE}" dt="2020-10-19T00:54:20.627" v="361" actId="1076"/>
          <ac:graphicFrameMkLst>
            <pc:docMk/>
            <pc:sldMk cId="750015591" sldId="301"/>
            <ac:graphicFrameMk id="3" creationId="{1F83E48C-5E9D-4280-92F8-2CA426F2D27C}"/>
          </ac:graphicFrameMkLst>
        </pc:graphicFrameChg>
        <pc:picChg chg="del mod">
          <ac:chgData name="miriam caramico" userId="da0de12c6b1402e2" providerId="LiveId" clId="{7AD17EC8-189B-41C5-B800-36BBCC21CEDE}" dt="2020-10-19T00:52:38.705" v="338" actId="478"/>
          <ac:picMkLst>
            <pc:docMk/>
            <pc:sldMk cId="750015591" sldId="301"/>
            <ac:picMk id="4" creationId="{B7D27926-5720-4D1A-965B-069CC9E68BD3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DF3E02-CC1D-4D14-857B-BA07307415DD}" type="datetimeFigureOut">
              <a:rPr lang="pt-BR" smtClean="0"/>
              <a:pPr/>
              <a:t>12/11/2020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630A0B-DE07-4F30-8055-39A4FF4C897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6074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D1229D-D463-484E-8CEC-AFCFC19C1BAA}" type="slidenum">
              <a:rPr lang="pt-BR" smtClean="0"/>
              <a:pPr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476797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630A0B-DE07-4F30-8055-39A4FF4C8970}" type="slidenum">
              <a:rPr lang="pt-BR" smtClean="0"/>
              <a:pPr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890488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630A0B-DE07-4F30-8055-39A4FF4C8970}" type="slidenum">
              <a:rPr lang="pt-BR" smtClean="0"/>
              <a:pPr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980484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630A0B-DE07-4F30-8055-39A4FF4C8970}" type="slidenum">
              <a:rPr lang="pt-BR" smtClean="0"/>
              <a:pPr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685915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E123D-96D5-4D1C-974D-398646514C12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12/11/2020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128D7-9EB8-4F6F-A18F-8EBDC92C6F8E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85219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E123D-96D5-4D1C-974D-398646514C12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12/11/2020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128D7-9EB8-4F6F-A18F-8EBDC92C6F8E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914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E123D-96D5-4D1C-974D-398646514C12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12/11/2020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128D7-9EB8-4F6F-A18F-8EBDC92C6F8E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3587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E123D-96D5-4D1C-974D-398646514C12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12/11/2020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128D7-9EB8-4F6F-A18F-8EBDC92C6F8E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04611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E123D-96D5-4D1C-974D-398646514C12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12/11/2020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128D7-9EB8-4F6F-A18F-8EBDC92C6F8E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9153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E123D-96D5-4D1C-974D-398646514C12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12/11/2020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128D7-9EB8-4F6F-A18F-8EBDC92C6F8E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40505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E123D-96D5-4D1C-974D-398646514C12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12/11/2020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128D7-9EB8-4F6F-A18F-8EBDC92C6F8E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999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E123D-96D5-4D1C-974D-398646514C12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12/11/2020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128D7-9EB8-4F6F-A18F-8EBDC92C6F8E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73349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E123D-96D5-4D1C-974D-398646514C12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12/11/2020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128D7-9EB8-4F6F-A18F-8EBDC92C6F8E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68493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E123D-96D5-4D1C-974D-398646514C12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12/11/2020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128D7-9EB8-4F6F-A18F-8EBDC92C6F8E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07436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E123D-96D5-4D1C-974D-398646514C12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12/11/2020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128D7-9EB8-4F6F-A18F-8EBDC92C6F8E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23258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8000"/>
            </a:gs>
            <a:gs pos="100000">
              <a:srgbClr val="006600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FE123D-96D5-4D1C-974D-398646514C12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12/11/2020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8128D7-9EB8-4F6F-A18F-8EBDC92C6F8E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7759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facebook.com/petfisio/posts/1806830016010581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petfisio/posts/1806830016010581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151056"/>
            <a:ext cx="6858000" cy="89255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2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14º Curso Extensivo de Fisioterapia Veterinária – FISIO CARE PET</a:t>
            </a:r>
            <a:endParaRPr lang="pt-BR" sz="2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16632" y="3597562"/>
            <a:ext cx="6462186" cy="4862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57200" algn="just" eaLnBrk="0" fontAlgn="base" hangingPunct="0"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Ø"/>
              <a:tabLst>
                <a:tab pos="450850" algn="l"/>
              </a:tabLst>
            </a:pPr>
            <a:r>
              <a:rPr lang="pt-BR" b="1" dirty="0">
                <a:solidFill>
                  <a:schemeClr val="bg1"/>
                </a:solidFill>
                <a:latin typeface="Arial" pitchFamily="34" charset="0"/>
                <a:ea typeface="Candara" pitchFamily="34" charset="0"/>
                <a:cs typeface="Verdana" pitchFamily="34" charset="0"/>
              </a:rPr>
              <a:t>Público Alvo</a:t>
            </a:r>
          </a:p>
          <a:p>
            <a:pPr indent="457200" algn="just" eaLnBrk="0" fontAlgn="base" hangingPunct="0">
              <a:spcBef>
                <a:spcPct val="0"/>
              </a:spcBef>
              <a:spcAft>
                <a:spcPts val="600"/>
              </a:spcAft>
              <a:tabLst>
                <a:tab pos="450850" algn="l"/>
              </a:tabLst>
            </a:pPr>
            <a:r>
              <a:rPr lang="pt-BR" dirty="0">
                <a:solidFill>
                  <a:schemeClr val="bg1"/>
                </a:solidFill>
                <a:latin typeface="Arial" pitchFamily="34" charset="0"/>
                <a:ea typeface="Candara" pitchFamily="34" charset="0"/>
                <a:cs typeface="Verdana" pitchFamily="34" charset="0"/>
              </a:rPr>
              <a:t>Somente veterinários e estudantes de veterinária que estiverem cursando pelo menos o 5º semestre (terceiro ano) poderão realizar o curso</a:t>
            </a:r>
          </a:p>
          <a:p>
            <a:pPr indent="457200" algn="just" eaLnBrk="0" fontAlgn="base" hangingPunct="0">
              <a:spcBef>
                <a:spcPct val="0"/>
              </a:spcBef>
              <a:spcAft>
                <a:spcPts val="600"/>
              </a:spcAft>
              <a:tabLst>
                <a:tab pos="450850" algn="l"/>
              </a:tabLst>
            </a:pPr>
            <a:r>
              <a:rPr lang="pt-BR" b="1" u="sng" dirty="0">
                <a:solidFill>
                  <a:schemeClr val="bg1"/>
                </a:solidFill>
                <a:latin typeface="Arial" pitchFamily="34" charset="0"/>
                <a:ea typeface="Candara" pitchFamily="34" charset="0"/>
                <a:cs typeface="Verdana" pitchFamily="34" charset="0"/>
              </a:rPr>
              <a:t>Somente 40 Vagas!!!</a:t>
            </a:r>
          </a:p>
          <a:p>
            <a:pPr indent="457200" algn="just" eaLnBrk="0" fontAlgn="base" hangingPunct="0">
              <a:spcBef>
                <a:spcPct val="0"/>
              </a:spcBef>
              <a:spcAft>
                <a:spcPts val="600"/>
              </a:spcAft>
              <a:tabLst>
                <a:tab pos="450850" algn="l"/>
              </a:tabLst>
            </a:pPr>
            <a:endParaRPr lang="pt-BR" dirty="0">
              <a:solidFill>
                <a:schemeClr val="bg1"/>
              </a:solidFill>
              <a:latin typeface="Arial" pitchFamily="34" charset="0"/>
              <a:ea typeface="Candara" pitchFamily="34" charset="0"/>
              <a:cs typeface="Verdana" pitchFamily="34" charset="0"/>
            </a:endParaRPr>
          </a:p>
          <a:p>
            <a:pPr indent="457200" algn="just" eaLnBrk="0" fontAlgn="base" hangingPunct="0"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Ø"/>
              <a:tabLst>
                <a:tab pos="450850" algn="l"/>
              </a:tabLst>
            </a:pPr>
            <a:r>
              <a:rPr lang="pt-BR" b="1" dirty="0">
                <a:solidFill>
                  <a:schemeClr val="bg1"/>
                </a:solidFill>
                <a:latin typeface="Arial" pitchFamily="34" charset="0"/>
                <a:ea typeface="Candara" pitchFamily="34" charset="0"/>
                <a:cs typeface="Verdana" pitchFamily="34" charset="0"/>
              </a:rPr>
              <a:t>Formas de pagamento</a:t>
            </a:r>
          </a:p>
          <a:p>
            <a:pPr indent="457200" algn="just" eaLnBrk="0" fontAlgn="base" hangingPunct="0">
              <a:spcBef>
                <a:spcPct val="0"/>
              </a:spcBef>
              <a:spcAft>
                <a:spcPts val="600"/>
              </a:spcAft>
              <a:tabLst>
                <a:tab pos="450850" algn="l"/>
              </a:tabLst>
            </a:pPr>
            <a:r>
              <a:rPr lang="pt-BR" dirty="0">
                <a:solidFill>
                  <a:schemeClr val="bg1"/>
                </a:solidFill>
                <a:latin typeface="Arial" pitchFamily="34" charset="0"/>
                <a:ea typeface="Candara" pitchFamily="34" charset="0"/>
                <a:cs typeface="Verdana" pitchFamily="34" charset="0"/>
              </a:rPr>
              <a:t>Os valores poderão ser parcelados, no cheque ou boleto, em até 20 vezes !!!  Ou no CARTÃO DE CRÉDITO em até 12 vezes!</a:t>
            </a:r>
          </a:p>
          <a:p>
            <a:pPr indent="457200" algn="just" eaLnBrk="0" fontAlgn="base" hangingPunct="0"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Ø"/>
              <a:tabLst>
                <a:tab pos="450850" algn="l"/>
              </a:tabLst>
            </a:pPr>
            <a:endParaRPr lang="pt-BR" b="1" dirty="0">
              <a:solidFill>
                <a:schemeClr val="bg1"/>
              </a:solidFill>
              <a:latin typeface="Arial" pitchFamily="34" charset="0"/>
              <a:cs typeface="Verdana" pitchFamily="34" charset="0"/>
            </a:endParaRPr>
          </a:p>
          <a:p>
            <a:pPr indent="457200" algn="just" eaLnBrk="0" fontAlgn="base" hangingPunct="0"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Ø"/>
              <a:tabLst>
                <a:tab pos="450850" algn="l"/>
              </a:tabLst>
            </a:pPr>
            <a:r>
              <a:rPr lang="pt-BR" b="1" dirty="0">
                <a:solidFill>
                  <a:schemeClr val="bg1"/>
                </a:solidFill>
                <a:latin typeface="Arial" pitchFamily="34" charset="0"/>
                <a:cs typeface="Verdana" pitchFamily="34" charset="0"/>
              </a:rPr>
              <a:t>Local do Curso: Sede </a:t>
            </a:r>
            <a:r>
              <a:rPr lang="pt-BR" b="1" dirty="0" err="1">
                <a:solidFill>
                  <a:schemeClr val="bg1"/>
                </a:solidFill>
                <a:latin typeface="Arial" pitchFamily="34" charset="0"/>
                <a:cs typeface="Verdana" pitchFamily="34" charset="0"/>
              </a:rPr>
              <a:t>Fisio</a:t>
            </a:r>
            <a:r>
              <a:rPr lang="pt-BR" b="1" dirty="0">
                <a:solidFill>
                  <a:schemeClr val="bg1"/>
                </a:solidFill>
                <a:latin typeface="Arial" pitchFamily="34" charset="0"/>
                <a:cs typeface="Verdana" pitchFamily="34" charset="0"/>
              </a:rPr>
              <a:t> </a:t>
            </a:r>
            <a:r>
              <a:rPr lang="pt-BR" b="1" dirty="0" err="1">
                <a:solidFill>
                  <a:schemeClr val="bg1"/>
                </a:solidFill>
                <a:latin typeface="Arial" pitchFamily="34" charset="0"/>
                <a:cs typeface="Verdana" pitchFamily="34" charset="0"/>
              </a:rPr>
              <a:t>Care</a:t>
            </a:r>
            <a:r>
              <a:rPr lang="pt-BR" b="1" dirty="0">
                <a:solidFill>
                  <a:schemeClr val="bg1"/>
                </a:solidFill>
                <a:latin typeface="Arial" pitchFamily="34" charset="0"/>
                <a:cs typeface="Verdana" pitchFamily="34" charset="0"/>
              </a:rPr>
              <a:t> Pet -  Av. dos Bandeirantes, 4555 – Moema – São Paulo –SP, em frente ao Aeroporto de Congonhas.</a:t>
            </a:r>
            <a:endParaRPr lang="pt-BR" dirty="0">
              <a:solidFill>
                <a:schemeClr val="bg1"/>
              </a:solidFill>
              <a:latin typeface="Arial" pitchFamily="34" charset="0"/>
              <a:cs typeface="Verdana" pitchFamily="34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450850" algn="l"/>
              </a:tabLst>
            </a:pPr>
            <a:endParaRPr kumimoji="0" lang="pt-BR" b="1" i="0" u="sng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3136" y="1403648"/>
            <a:ext cx="1944216" cy="1402039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44624" y="1244531"/>
            <a:ext cx="4373954" cy="10002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720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tabLst>
                <a:tab pos="450850" algn="l"/>
              </a:tabLst>
            </a:pPr>
            <a:endParaRPr lang="pt-BR" b="1" dirty="0">
              <a:solidFill>
                <a:schemeClr val="bg1"/>
              </a:solidFill>
              <a:latin typeface="Arial" pitchFamily="34" charset="0"/>
              <a:ea typeface="Candara" pitchFamily="34" charset="0"/>
              <a:cs typeface="Times New Roman" pitchFamily="18" charset="0"/>
            </a:endParaRPr>
          </a:p>
          <a:p>
            <a:pPr lvl="0" indent="457200" algn="just" eaLnBrk="0" fontAlgn="base" hangingPunct="0">
              <a:spcBef>
                <a:spcPct val="0"/>
              </a:spcBef>
              <a:spcAft>
                <a:spcPts val="600"/>
              </a:spcAft>
              <a:tabLst>
                <a:tab pos="450850" algn="l"/>
              </a:tabLst>
            </a:pPr>
            <a:endParaRPr lang="pt-BR" b="1" dirty="0">
              <a:solidFill>
                <a:schemeClr val="bg1"/>
              </a:solidFill>
              <a:latin typeface="Arial" pitchFamily="34" charset="0"/>
              <a:ea typeface="Candara" pitchFamily="34" charset="0"/>
              <a:cs typeface="Times New Roman" pitchFamily="18" charset="0"/>
            </a:endParaRPr>
          </a:p>
          <a:p>
            <a:pPr lvl="0" indent="457200" algn="just" eaLnBrk="0" fontAlgn="base" hangingPunct="0">
              <a:spcBef>
                <a:spcPct val="0"/>
              </a:spcBef>
              <a:spcAft>
                <a:spcPts val="600"/>
              </a:spcAft>
              <a:tabLst>
                <a:tab pos="450850" algn="l"/>
              </a:tabLst>
            </a:pPr>
            <a:endParaRPr lang="pt-BR" dirty="0">
              <a:solidFill>
                <a:schemeClr val="bg1"/>
              </a:solidFill>
              <a:latin typeface="Arial" pitchFamily="34" charset="0"/>
              <a:ea typeface="Candara" pitchFamily="34" charset="0"/>
              <a:cs typeface="Arial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0" y="2978532"/>
            <a:ext cx="64533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7200" algn="just" eaLnBrk="0" fontAlgn="base" hangingPunct="0">
              <a:spcBef>
                <a:spcPct val="0"/>
              </a:spcBef>
              <a:spcAft>
                <a:spcPts val="600"/>
              </a:spcAft>
              <a:tabLst>
                <a:tab pos="450850" algn="l"/>
              </a:tabLst>
            </a:pPr>
            <a:r>
              <a:rPr lang="pt-BR" dirty="0">
                <a:solidFill>
                  <a:schemeClr val="bg1"/>
                </a:solidFill>
                <a:latin typeface="Arial" pitchFamily="34" charset="0"/>
                <a:ea typeface="Candara" pitchFamily="34" charset="0"/>
                <a:cs typeface="Arial" pitchFamily="34" charset="0"/>
              </a:rPr>
              <a:t>Todos nossos palestrantes são veterinários!!</a:t>
            </a:r>
          </a:p>
        </p:txBody>
      </p:sp>
    </p:spTree>
    <p:extLst>
      <p:ext uri="{BB962C8B-B14F-4D97-AF65-F5344CB8AC3E}">
        <p14:creationId xmlns:p14="http://schemas.microsoft.com/office/powerpoint/2010/main" val="7616184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0" y="-36512"/>
            <a:ext cx="6858000" cy="830997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sz="2400" b="1" i="1" u="sng" dirty="0">
                <a:solidFill>
                  <a:schemeClr val="bg1"/>
                </a:solidFill>
              </a:rPr>
              <a:t>Módulo 10- Reabilitação Ortopédica – Parte 2 – REABILITAÇÃO EM AFECÇÕES DE JOELHO</a:t>
            </a:r>
            <a:endParaRPr lang="pt-BR" sz="2400" dirty="0">
              <a:solidFill>
                <a:schemeClr val="bg1"/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0" y="818292"/>
            <a:ext cx="3092963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pt-BR" b="1" u="sng" dirty="0"/>
              <a:t>Data: 28 e 29 de Maio de 2022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0" y="1280244"/>
            <a:ext cx="6858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500" dirty="0">
                <a:solidFill>
                  <a:srgbClr val="1A210D"/>
                </a:solidFill>
              </a:rPr>
              <a:t>08h00 -12h00 </a:t>
            </a:r>
            <a:r>
              <a:rPr lang="pt-BR" sz="1500" b="1" i="1" dirty="0">
                <a:solidFill>
                  <a:srgbClr val="1A210D"/>
                </a:solidFill>
              </a:rPr>
              <a:t>Fisiopatologia e Técnicas Cirúrgicas da Ruptura do Ligamento </a:t>
            </a:r>
            <a:r>
              <a:rPr lang="pt-BR" sz="1500" i="1" dirty="0">
                <a:solidFill>
                  <a:srgbClr val="1A210D"/>
                </a:solidFill>
              </a:rPr>
              <a:t>MV </a:t>
            </a:r>
            <a:r>
              <a:rPr lang="pt-BR" sz="1500" i="1" dirty="0" err="1">
                <a:solidFill>
                  <a:srgbClr val="1A210D"/>
                </a:solidFill>
              </a:rPr>
              <a:t>Msc</a:t>
            </a:r>
            <a:r>
              <a:rPr lang="pt-BR" sz="1500" i="1" dirty="0">
                <a:solidFill>
                  <a:srgbClr val="1A210D"/>
                </a:solidFill>
              </a:rPr>
              <a:t> Renato </a:t>
            </a:r>
            <a:r>
              <a:rPr lang="pt-BR" sz="1500" i="1" dirty="0" err="1">
                <a:solidFill>
                  <a:srgbClr val="1A210D"/>
                </a:solidFill>
              </a:rPr>
              <a:t>Dalcin</a:t>
            </a:r>
            <a:r>
              <a:rPr lang="pt-BR" sz="1500" i="1" dirty="0">
                <a:solidFill>
                  <a:srgbClr val="1A210D"/>
                </a:solidFill>
              </a:rPr>
              <a:t> ( Universidade de Guarulhos)</a:t>
            </a:r>
            <a:endParaRPr lang="pt-BR" sz="1400" i="1" dirty="0"/>
          </a:p>
          <a:p>
            <a:r>
              <a:rPr lang="pt-BR" sz="1500" dirty="0">
                <a:solidFill>
                  <a:srgbClr val="1A210D"/>
                </a:solidFill>
              </a:rPr>
              <a:t>14h00 – 18h00 </a:t>
            </a:r>
            <a:r>
              <a:rPr lang="pt-BR" sz="1500" b="1" i="1" dirty="0">
                <a:solidFill>
                  <a:srgbClr val="1A210D"/>
                </a:solidFill>
              </a:rPr>
              <a:t>Fisiopatologia e Técnicas Cirúrgicas da Luxação de </a:t>
            </a:r>
            <a:r>
              <a:rPr lang="pt-BR" sz="1500" b="1" i="1" dirty="0"/>
              <a:t>Patela </a:t>
            </a:r>
            <a:r>
              <a:rPr lang="pt-BR" sz="1500" i="1" dirty="0"/>
              <a:t>MV </a:t>
            </a:r>
            <a:r>
              <a:rPr lang="pt-BR" sz="1500" i="1" dirty="0" err="1"/>
              <a:t>Esp</a:t>
            </a:r>
            <a:r>
              <a:rPr lang="pt-BR" sz="1500" i="1" dirty="0"/>
              <a:t> Denis Prata ( Pós graduado ANCLIVEPA / Coordenador </a:t>
            </a:r>
            <a:r>
              <a:rPr lang="pt-BR" sz="1500" i="1" dirty="0" err="1"/>
              <a:t>Anclivepa</a:t>
            </a:r>
            <a:r>
              <a:rPr lang="pt-BR" sz="1500" i="1" dirty="0"/>
              <a:t>  ) </a:t>
            </a:r>
          </a:p>
          <a:p>
            <a:r>
              <a:rPr lang="pt-BR" sz="1500" dirty="0">
                <a:solidFill>
                  <a:srgbClr val="1A210D"/>
                </a:solidFill>
              </a:rPr>
              <a:t>08h00 – 12h00 </a:t>
            </a:r>
            <a:r>
              <a:rPr lang="pt-BR" sz="1500" b="1" i="1" dirty="0">
                <a:solidFill>
                  <a:srgbClr val="1A210D"/>
                </a:solidFill>
              </a:rPr>
              <a:t>Reabilitação em afecções de joelho (Protocolos Fisio </a:t>
            </a:r>
            <a:r>
              <a:rPr lang="pt-BR" sz="1500" b="1" i="1" dirty="0" err="1">
                <a:solidFill>
                  <a:srgbClr val="1A210D"/>
                </a:solidFill>
              </a:rPr>
              <a:t>Care</a:t>
            </a:r>
            <a:r>
              <a:rPr lang="pt-BR" sz="1500" b="1" i="1" dirty="0">
                <a:solidFill>
                  <a:srgbClr val="1A210D"/>
                </a:solidFill>
              </a:rPr>
              <a:t> Pet) </a:t>
            </a:r>
          </a:p>
          <a:p>
            <a:r>
              <a:rPr lang="pt-BR" sz="1500" dirty="0">
                <a:solidFill>
                  <a:srgbClr val="1A210D"/>
                </a:solidFill>
              </a:rPr>
              <a:t>M.V. Esp. Monica Sartori </a:t>
            </a:r>
            <a:endParaRPr lang="pt-BR" sz="1500" b="1" u="sng" dirty="0">
              <a:solidFill>
                <a:srgbClr val="1A210D"/>
              </a:solidFill>
            </a:endParaRPr>
          </a:p>
          <a:p>
            <a:r>
              <a:rPr lang="pt-BR" sz="1500" dirty="0">
                <a:solidFill>
                  <a:srgbClr val="1A210D"/>
                </a:solidFill>
              </a:rPr>
              <a:t>14h00 – 18h00 - </a:t>
            </a:r>
            <a:r>
              <a:rPr lang="pt-BR" sz="1500" b="1" i="1" dirty="0">
                <a:solidFill>
                  <a:srgbClr val="1A210D"/>
                </a:solidFill>
              </a:rPr>
              <a:t>Reabilitação em afecções de joelho – </a:t>
            </a:r>
            <a:r>
              <a:rPr lang="pt-BR" sz="1500" i="1" dirty="0">
                <a:solidFill>
                  <a:srgbClr val="1A210D"/>
                </a:solidFill>
              </a:rPr>
              <a:t>M V  Esp. </a:t>
            </a:r>
            <a:r>
              <a:rPr lang="pt-BR" sz="1500" i="1" dirty="0"/>
              <a:t>Carla </a:t>
            </a:r>
            <a:r>
              <a:rPr lang="pt-BR" sz="1500" i="1" dirty="0" err="1"/>
              <a:t>Marzulli</a:t>
            </a:r>
            <a:r>
              <a:rPr lang="pt-BR" sz="1500" i="1" dirty="0"/>
              <a:t>  (</a:t>
            </a:r>
            <a:r>
              <a:rPr lang="pt-BR" sz="1500" dirty="0">
                <a:solidFill>
                  <a:srgbClr val="1A210D"/>
                </a:solidFill>
              </a:rPr>
              <a:t>Pós-Graduada em Ortopedia pelo LOTC / FMVZ-USP  / </a:t>
            </a:r>
            <a:r>
              <a:rPr lang="pt-BR" sz="1500" i="1" dirty="0"/>
              <a:t>Rede Pet </a:t>
            </a:r>
            <a:r>
              <a:rPr lang="pt-BR" sz="1500" i="1" dirty="0" err="1"/>
              <a:t>Fisio</a:t>
            </a:r>
            <a:r>
              <a:rPr lang="pt-BR" sz="1500" i="1" dirty="0"/>
              <a:t> Alphaville)</a:t>
            </a:r>
            <a:endParaRPr lang="pt-BR" sz="1500" u="sng" dirty="0"/>
          </a:p>
        </p:txBody>
      </p:sp>
      <p:sp>
        <p:nvSpPr>
          <p:cNvPr id="5" name="CaixaDeTexto 4"/>
          <p:cNvSpPr txBox="1"/>
          <p:nvPr/>
        </p:nvSpPr>
        <p:spPr>
          <a:xfrm>
            <a:off x="0" y="3275856"/>
            <a:ext cx="6858000" cy="830997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sz="2400" b="1" i="1" u="sng" dirty="0">
                <a:solidFill>
                  <a:schemeClr val="bg1"/>
                </a:solidFill>
              </a:rPr>
              <a:t>Módulo 11- Reabilitação Ortopédica – Parte 3 – REABILITAÇÃO EM  FRATURAS</a:t>
            </a:r>
            <a:endParaRPr lang="pt-BR" sz="2400" dirty="0">
              <a:solidFill>
                <a:schemeClr val="bg1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-27384" y="4139952"/>
            <a:ext cx="3168303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pt-BR" b="1" u="sng" dirty="0"/>
              <a:t>Data: 25 e 26 de Junho de 2022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-40580" y="4666367"/>
            <a:ext cx="68580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500" dirty="0">
                <a:solidFill>
                  <a:srgbClr val="1A210D"/>
                </a:solidFill>
              </a:rPr>
              <a:t>08h00 -18h00 </a:t>
            </a:r>
            <a:r>
              <a:rPr lang="pt-BR" sz="1500" b="1" i="1" dirty="0"/>
              <a:t>Biomecânica de Fraturas, e </a:t>
            </a:r>
            <a:r>
              <a:rPr lang="pt-BR" sz="1500" b="1" i="1" dirty="0" err="1"/>
              <a:t>Caracteristicas</a:t>
            </a:r>
            <a:r>
              <a:rPr lang="pt-BR" sz="1500" b="1" i="1" dirty="0"/>
              <a:t> dos principais implantes </a:t>
            </a:r>
            <a:r>
              <a:rPr lang="pt-BR" sz="1500" i="1" dirty="0" err="1">
                <a:solidFill>
                  <a:srgbClr val="1A210D"/>
                </a:solidFill>
              </a:rPr>
              <a:t>Prof</a:t>
            </a:r>
            <a:r>
              <a:rPr lang="pt-BR" sz="1500" i="1" dirty="0">
                <a:solidFill>
                  <a:srgbClr val="1A210D"/>
                </a:solidFill>
              </a:rPr>
              <a:t> </a:t>
            </a:r>
            <a:r>
              <a:rPr lang="pt-BR" sz="1500" i="1" dirty="0" err="1">
                <a:solidFill>
                  <a:srgbClr val="1A210D"/>
                </a:solidFill>
              </a:rPr>
              <a:t>Msc</a:t>
            </a:r>
            <a:r>
              <a:rPr lang="pt-BR" sz="1500" i="1" dirty="0">
                <a:solidFill>
                  <a:srgbClr val="1A210D"/>
                </a:solidFill>
              </a:rPr>
              <a:t> Leonardo Prado ( LOTC </a:t>
            </a:r>
            <a:r>
              <a:rPr lang="pt-BR" sz="1500" i="1" dirty="0" err="1">
                <a:solidFill>
                  <a:srgbClr val="1A210D"/>
                </a:solidFill>
              </a:rPr>
              <a:t>Usp</a:t>
            </a:r>
            <a:r>
              <a:rPr lang="pt-BR" sz="1500" i="1" dirty="0">
                <a:solidFill>
                  <a:srgbClr val="1A210D"/>
                </a:solidFill>
              </a:rPr>
              <a:t>) </a:t>
            </a:r>
            <a:endParaRPr lang="pt-BR" sz="1500" i="1" dirty="0">
              <a:solidFill>
                <a:srgbClr val="FF0000"/>
              </a:solidFill>
            </a:endParaRPr>
          </a:p>
          <a:p>
            <a:endParaRPr lang="pt-BR" sz="1500" i="1" dirty="0">
              <a:solidFill>
                <a:srgbClr val="FF0000"/>
              </a:solidFill>
            </a:endParaRPr>
          </a:p>
          <a:p>
            <a:r>
              <a:rPr lang="pt-BR" sz="1500" dirty="0"/>
              <a:t>08h00 – 18h00 </a:t>
            </a:r>
            <a:r>
              <a:rPr lang="pt-BR" sz="1500" b="1" dirty="0"/>
              <a:t>– </a:t>
            </a:r>
            <a:r>
              <a:rPr lang="pt-BR" sz="1500" b="1" i="1" dirty="0"/>
              <a:t>Princípios da Reabilitação em pacientes com afecções ortopédicas </a:t>
            </a:r>
            <a:r>
              <a:rPr lang="pt-BR" sz="1500" i="1" dirty="0"/>
              <a:t>– </a:t>
            </a:r>
          </a:p>
          <a:p>
            <a:r>
              <a:rPr lang="pt-BR" sz="1500" dirty="0">
                <a:solidFill>
                  <a:srgbClr val="1A210D"/>
                </a:solidFill>
              </a:rPr>
              <a:t>M.V. </a:t>
            </a:r>
            <a:r>
              <a:rPr lang="pt-BR" sz="1500" dirty="0" err="1">
                <a:solidFill>
                  <a:srgbClr val="1A210D"/>
                </a:solidFill>
              </a:rPr>
              <a:t>Msc</a:t>
            </a:r>
            <a:r>
              <a:rPr lang="pt-BR" sz="1500" dirty="0">
                <a:solidFill>
                  <a:srgbClr val="1A210D"/>
                </a:solidFill>
              </a:rPr>
              <a:t>. Miriam </a:t>
            </a:r>
            <a:r>
              <a:rPr lang="pt-BR" sz="1500" dirty="0" err="1">
                <a:solidFill>
                  <a:srgbClr val="1A210D"/>
                </a:solidFill>
              </a:rPr>
              <a:t>Caramico</a:t>
            </a:r>
            <a:r>
              <a:rPr lang="pt-BR" sz="1500" dirty="0">
                <a:solidFill>
                  <a:srgbClr val="1A210D"/>
                </a:solidFill>
              </a:rPr>
              <a:t> (</a:t>
            </a:r>
            <a:r>
              <a:rPr lang="pt-BR" sz="1500" dirty="0" err="1">
                <a:solidFill>
                  <a:srgbClr val="1A210D"/>
                </a:solidFill>
              </a:rPr>
              <a:t>Fisio</a:t>
            </a:r>
            <a:r>
              <a:rPr lang="pt-BR" sz="1500" dirty="0">
                <a:solidFill>
                  <a:srgbClr val="1A210D"/>
                </a:solidFill>
              </a:rPr>
              <a:t> </a:t>
            </a:r>
            <a:r>
              <a:rPr lang="pt-BR" sz="1500" dirty="0" err="1">
                <a:solidFill>
                  <a:srgbClr val="1A210D"/>
                </a:solidFill>
              </a:rPr>
              <a:t>Care</a:t>
            </a:r>
            <a:r>
              <a:rPr lang="pt-BR" sz="1500" dirty="0">
                <a:solidFill>
                  <a:srgbClr val="1A210D"/>
                </a:solidFill>
              </a:rPr>
              <a:t> Pet / CCRP – </a:t>
            </a:r>
            <a:r>
              <a:rPr lang="pt-BR" sz="1500" dirty="0" err="1">
                <a:solidFill>
                  <a:srgbClr val="1A210D"/>
                </a:solidFill>
              </a:rPr>
              <a:t>University</a:t>
            </a:r>
            <a:r>
              <a:rPr lang="pt-BR" sz="1500" dirty="0">
                <a:solidFill>
                  <a:srgbClr val="1A210D"/>
                </a:solidFill>
              </a:rPr>
              <a:t> </a:t>
            </a:r>
            <a:r>
              <a:rPr lang="pt-BR" sz="1500" dirty="0" err="1">
                <a:solidFill>
                  <a:srgbClr val="1A210D"/>
                </a:solidFill>
              </a:rPr>
              <a:t>of</a:t>
            </a:r>
            <a:r>
              <a:rPr lang="pt-BR" sz="1500" dirty="0">
                <a:solidFill>
                  <a:srgbClr val="1A210D"/>
                </a:solidFill>
              </a:rPr>
              <a:t> Tennessee)</a:t>
            </a:r>
            <a:endParaRPr lang="pt-BR" sz="1500" b="1" u="sng" dirty="0">
              <a:solidFill>
                <a:srgbClr val="1A210D"/>
              </a:solidFill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11749" y="6401817"/>
            <a:ext cx="6858000" cy="46166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sz="2400" b="1" i="1" u="sng" dirty="0">
                <a:solidFill>
                  <a:schemeClr val="bg1"/>
                </a:solidFill>
              </a:rPr>
              <a:t>Módulo 12- Módulo Avançado em Reabilitação</a:t>
            </a:r>
            <a:endParaRPr lang="pt-BR" sz="2400" dirty="0">
              <a:solidFill>
                <a:schemeClr val="bg1"/>
              </a:solidFill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11749" y="6968589"/>
            <a:ext cx="3416128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pt-BR" b="1" u="sng" dirty="0"/>
              <a:t>Data: 27 e 28 </a:t>
            </a:r>
            <a:r>
              <a:rPr lang="pt-BR" b="1" u="sng"/>
              <a:t>de  Agosto   de 2022</a:t>
            </a:r>
            <a:endParaRPr lang="pt-BR" b="1" u="sng" dirty="0"/>
          </a:p>
        </p:txBody>
      </p:sp>
      <p:sp>
        <p:nvSpPr>
          <p:cNvPr id="13" name="CaixaDeTexto 12"/>
          <p:cNvSpPr txBox="1"/>
          <p:nvPr/>
        </p:nvSpPr>
        <p:spPr>
          <a:xfrm>
            <a:off x="11749" y="7400344"/>
            <a:ext cx="6858000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500" dirty="0"/>
              <a:t>08h00 -12h00 </a:t>
            </a:r>
            <a:r>
              <a:rPr lang="pt-BR" sz="1500" b="1" dirty="0"/>
              <a:t>Afecções ortopédicas e neurológicas em felinos: como </a:t>
            </a:r>
            <a:r>
              <a:rPr lang="pt-BR" sz="1500" b="1" i="1" dirty="0"/>
              <a:t>reabilitar? </a:t>
            </a:r>
            <a:r>
              <a:rPr lang="pt-BR" sz="1500" dirty="0">
                <a:solidFill>
                  <a:srgbClr val="1A210D"/>
                </a:solidFill>
              </a:rPr>
              <a:t>MV  Ricardo. </a:t>
            </a:r>
            <a:r>
              <a:rPr lang="pt-BR" sz="1500" dirty="0" err="1">
                <a:solidFill>
                  <a:srgbClr val="1A210D"/>
                </a:solidFill>
              </a:rPr>
              <a:t>S.Lopes</a:t>
            </a:r>
            <a:r>
              <a:rPr lang="pt-BR" sz="1500" dirty="0">
                <a:solidFill>
                  <a:srgbClr val="1A210D"/>
                </a:solidFill>
              </a:rPr>
              <a:t> (Pós-Graduado em Ortopedia pelo LOTC / FMVZ-USP)</a:t>
            </a:r>
            <a:endParaRPr lang="pt-BR" sz="1500" b="1" u="sng" dirty="0">
              <a:solidFill>
                <a:srgbClr val="1A210D"/>
              </a:solidFill>
            </a:endParaRPr>
          </a:p>
          <a:p>
            <a:r>
              <a:rPr lang="pt-BR" sz="1500" dirty="0"/>
              <a:t>14:00 – 18:00 – </a:t>
            </a:r>
            <a:r>
              <a:rPr lang="pt-BR" sz="1500" b="1" dirty="0"/>
              <a:t>Como montar um centro de reabilitação de alta </a:t>
            </a:r>
            <a:r>
              <a:rPr lang="pt-BR" sz="1500" b="1" dirty="0" err="1"/>
              <a:t>eficiencia</a:t>
            </a:r>
            <a:r>
              <a:rPr lang="pt-BR" sz="1500" b="1" dirty="0"/>
              <a:t> e eficácia?</a:t>
            </a:r>
            <a:r>
              <a:rPr lang="pt-BR" sz="1500" b="1" i="1" dirty="0"/>
              <a:t> –</a:t>
            </a:r>
            <a:r>
              <a:rPr lang="pt-BR" sz="1500" i="1" dirty="0"/>
              <a:t>M.V.  Ricardo Lopes (Proprietário e Diretor da </a:t>
            </a:r>
            <a:r>
              <a:rPr lang="pt-BR" sz="1500" i="1" dirty="0" err="1"/>
              <a:t>Fisio</a:t>
            </a:r>
            <a:r>
              <a:rPr lang="pt-BR" sz="1500" i="1" dirty="0"/>
              <a:t> </a:t>
            </a:r>
            <a:r>
              <a:rPr lang="pt-BR" sz="1500" i="1" dirty="0" err="1"/>
              <a:t>Care</a:t>
            </a:r>
            <a:r>
              <a:rPr lang="pt-BR" sz="1500" i="1" dirty="0"/>
              <a:t> Pet e Rede Pet </a:t>
            </a:r>
            <a:r>
              <a:rPr lang="pt-BR" sz="1500" i="1" dirty="0" err="1"/>
              <a:t>Fisio</a:t>
            </a:r>
            <a:r>
              <a:rPr lang="pt-BR" sz="1500" i="1" dirty="0"/>
              <a:t>)</a:t>
            </a:r>
          </a:p>
          <a:p>
            <a:r>
              <a:rPr lang="pt-BR" sz="1500" dirty="0">
                <a:solidFill>
                  <a:srgbClr val="1A210D"/>
                </a:solidFill>
              </a:rPr>
              <a:t>8h00 – 12h00 </a:t>
            </a:r>
            <a:r>
              <a:rPr lang="pt-BR" sz="1500" b="1" dirty="0"/>
              <a:t>Desafios na Reabilitação: Alterações Endócrinas, cardíacas, neoplasias.</a:t>
            </a:r>
            <a:r>
              <a:rPr lang="pt-BR" sz="1500" b="1" i="1" dirty="0"/>
              <a:t>. </a:t>
            </a:r>
            <a:r>
              <a:rPr lang="pt-BR" sz="1500" i="1" dirty="0"/>
              <a:t>MV </a:t>
            </a:r>
            <a:r>
              <a:rPr lang="pt-BR" sz="1500" i="1" dirty="0" err="1"/>
              <a:t>Msc</a:t>
            </a:r>
            <a:r>
              <a:rPr lang="pt-BR" sz="1500" i="1" dirty="0"/>
              <a:t> Miriam Caramico </a:t>
            </a:r>
          </a:p>
          <a:p>
            <a:r>
              <a:rPr lang="pt-BR" sz="1500" dirty="0">
                <a:solidFill>
                  <a:srgbClr val="1A210D"/>
                </a:solidFill>
              </a:rPr>
              <a:t>14h00 – 18h00 </a:t>
            </a:r>
            <a:r>
              <a:rPr lang="pt-BR" sz="1500" b="1" i="1" dirty="0">
                <a:solidFill>
                  <a:srgbClr val="1A210D"/>
                </a:solidFill>
              </a:rPr>
              <a:t>Discussão de Casos  Complicados </a:t>
            </a:r>
            <a:r>
              <a:rPr lang="pt-BR" sz="1500" dirty="0"/>
              <a:t>M.V. Beatriz Fonseca Fava??</a:t>
            </a:r>
            <a:endParaRPr lang="pt-BR" sz="1500" u="sng" dirty="0"/>
          </a:p>
        </p:txBody>
      </p:sp>
    </p:spTree>
    <p:extLst>
      <p:ext uri="{BB962C8B-B14F-4D97-AF65-F5344CB8AC3E}">
        <p14:creationId xmlns:p14="http://schemas.microsoft.com/office/powerpoint/2010/main" val="38530962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F9201A8-3D44-4FDB-A8E6-6AC5418D7F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-100052"/>
            <a:ext cx="6172200" cy="1524000"/>
          </a:xfrm>
        </p:spPr>
        <p:txBody>
          <a:bodyPr/>
          <a:lstStyle/>
          <a:p>
            <a:r>
              <a:rPr lang="pt-BR" dirty="0"/>
              <a:t>INVESTIMENTO 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5A199E5A-9412-452E-A0B3-299C739EB427}"/>
              </a:ext>
            </a:extLst>
          </p:cNvPr>
          <p:cNvSpPr/>
          <p:nvPr/>
        </p:nvSpPr>
        <p:spPr>
          <a:xfrm>
            <a:off x="0" y="4572000"/>
            <a:ext cx="6669360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endParaRPr lang="pt-BR" sz="1100" dirty="0">
              <a:solidFill>
                <a:srgbClr val="0066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lvl="0" algn="just">
              <a:defRPr/>
            </a:pPr>
            <a:r>
              <a:rPr lang="pt-BR" sz="1600" dirty="0">
                <a:solidFill>
                  <a:srgbClr val="FF0000"/>
                </a:solidFill>
                <a:ea typeface="Arial Unicode MS" pitchFamily="34" charset="-128"/>
                <a:cs typeface="Arial Unicode MS" pitchFamily="34" charset="-128"/>
              </a:rPr>
              <a:t>*</a:t>
            </a:r>
            <a:r>
              <a:rPr lang="pt-BR" sz="1600" b="1" dirty="0">
                <a:solidFill>
                  <a:srgbClr val="FF0000"/>
                </a:solidFill>
                <a:ea typeface="Arial Unicode MS" pitchFamily="34" charset="-128"/>
                <a:cs typeface="Arial Unicode MS" pitchFamily="34" charset="-128"/>
              </a:rPr>
              <a:t>A possibilidade de participar da rotina clínica das unidades da FISIO CARE PET já está inclusa no preço*. </a:t>
            </a:r>
          </a:p>
          <a:p>
            <a:pPr lvl="0" algn="just">
              <a:defRPr/>
            </a:pPr>
            <a:r>
              <a:rPr lang="pt-BR" baseline="30000" dirty="0">
                <a:solidFill>
                  <a:prstClr val="black"/>
                </a:solidFill>
              </a:rPr>
              <a:t>1</a:t>
            </a:r>
            <a:r>
              <a:rPr lang="pt-BR" dirty="0">
                <a:solidFill>
                  <a:prstClr val="black"/>
                </a:solidFill>
              </a:rPr>
              <a:t> Inscrições do </a:t>
            </a:r>
            <a:r>
              <a:rPr lang="pt-BR" b="1" i="1" dirty="0">
                <a:solidFill>
                  <a:prstClr val="black"/>
                </a:solidFill>
              </a:rPr>
              <a:t> </a:t>
            </a:r>
            <a:r>
              <a:rPr lang="pt-BR" dirty="0">
                <a:solidFill>
                  <a:prstClr val="black"/>
                </a:solidFill>
              </a:rPr>
              <a:t>poderão ser parceladas em até 12 vezes no cartão,  em 20 vezes no boleto ou envio de 20 cheques</a:t>
            </a:r>
          </a:p>
          <a:p>
            <a:pPr lvl="0" algn="just">
              <a:defRPr/>
            </a:pPr>
            <a:r>
              <a:rPr lang="pt-BR" dirty="0">
                <a:solidFill>
                  <a:prstClr val="black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Dados para envio dos cheques : </a:t>
            </a:r>
            <a:r>
              <a:rPr lang="pt-BR" dirty="0" err="1">
                <a:solidFill>
                  <a:prstClr val="black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Av</a:t>
            </a:r>
            <a:r>
              <a:rPr lang="pt-BR" dirty="0">
                <a:solidFill>
                  <a:prstClr val="black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 dos Bandeirantes 4555 São Paulo S.P. Cep 04171-011</a:t>
            </a:r>
          </a:p>
        </p:txBody>
      </p:sp>
      <p:sp>
        <p:nvSpPr>
          <p:cNvPr id="6" name="CaixaDeTexto 11">
            <a:extLst>
              <a:ext uri="{FF2B5EF4-FFF2-40B4-BE49-F238E27FC236}">
                <a16:creationId xmlns:a16="http://schemas.microsoft.com/office/drawing/2014/main" id="{82FAA3CD-9474-40F8-BA8D-F5DBF67F70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85700" y="7020272"/>
            <a:ext cx="7029400" cy="14617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1143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u="sng" dirty="0"/>
              <a:t>As </a:t>
            </a:r>
            <a:r>
              <a:rPr lang="en-US" sz="1600" b="1" u="sng" dirty="0" err="1"/>
              <a:t>inscrições</a:t>
            </a:r>
            <a:r>
              <a:rPr lang="en-US" sz="1600" b="1" u="sng" dirty="0"/>
              <a:t> </a:t>
            </a:r>
            <a:r>
              <a:rPr lang="en-US" sz="1600" b="1" u="sng" dirty="0" err="1"/>
              <a:t>podem</a:t>
            </a:r>
            <a:r>
              <a:rPr lang="en-US" sz="1600" b="1" u="sng" dirty="0"/>
              <a:t>  </a:t>
            </a:r>
            <a:r>
              <a:rPr lang="en-US" sz="1600" b="1" u="sng" dirty="0" err="1"/>
              <a:t>também</a:t>
            </a:r>
            <a:r>
              <a:rPr lang="en-US" sz="1600" b="1" u="sng" dirty="0"/>
              <a:t> ser </a:t>
            </a:r>
            <a:r>
              <a:rPr lang="en-US" sz="1600" b="1" u="sng" dirty="0" err="1"/>
              <a:t>realizadas</a:t>
            </a:r>
            <a:r>
              <a:rPr lang="en-US" sz="1600" b="1" u="sng" dirty="0"/>
              <a:t> </a:t>
            </a:r>
            <a:r>
              <a:rPr lang="en-US" sz="1600" b="1" u="sng" dirty="0" err="1"/>
              <a:t>diretamente</a:t>
            </a:r>
            <a:r>
              <a:rPr lang="en-US" sz="1600" b="1" u="sng" dirty="0"/>
              <a:t> </a:t>
            </a:r>
            <a:r>
              <a:rPr lang="en-US" sz="1600" b="1" u="sng" dirty="0" err="1"/>
              <a:t>pelo</a:t>
            </a:r>
            <a:r>
              <a:rPr lang="en-US" sz="1600" b="1" u="sng" dirty="0"/>
              <a:t> site:   www.fisiocarepet.com.br</a:t>
            </a:r>
          </a:p>
          <a:p>
            <a:pPr marL="1143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u="sng" dirty="0"/>
              <a:t>Dados da </a:t>
            </a:r>
            <a:r>
              <a:rPr lang="en-US" sz="1600" b="1" u="sng" dirty="0" err="1"/>
              <a:t>Conta</a:t>
            </a:r>
            <a:r>
              <a:rPr lang="en-US" sz="1600" b="1" u="sng" dirty="0"/>
              <a:t> para </a:t>
            </a:r>
            <a:r>
              <a:rPr lang="en-US" sz="1600" b="1" u="sng" dirty="0" err="1"/>
              <a:t>Depósito</a:t>
            </a:r>
            <a:r>
              <a:rPr lang="en-US" sz="1600" b="1" u="sng" dirty="0"/>
              <a:t>: </a:t>
            </a:r>
            <a:r>
              <a:rPr lang="en-US" sz="1600" dirty="0"/>
              <a:t>Banco Santander Ag 3987</a:t>
            </a:r>
          </a:p>
          <a:p>
            <a:pPr marL="1143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600" dirty="0" err="1"/>
              <a:t>Conta</a:t>
            </a:r>
            <a:r>
              <a:rPr lang="en-US" sz="1600" dirty="0"/>
              <a:t> </a:t>
            </a:r>
            <a:r>
              <a:rPr lang="en-US" sz="1600" dirty="0" err="1"/>
              <a:t>Corrente</a:t>
            </a:r>
            <a:r>
              <a:rPr lang="en-US" sz="1600" dirty="0"/>
              <a:t> 13002782-2CNPJ 21.083.281/0001-63 </a:t>
            </a:r>
          </a:p>
          <a:p>
            <a:pPr marL="1143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600" dirty="0"/>
              <a:t> Fisio Care Pet </a:t>
            </a:r>
            <a:r>
              <a:rPr lang="en-US" sz="1600" dirty="0" err="1"/>
              <a:t>Cursos</a:t>
            </a:r>
            <a:r>
              <a:rPr lang="en-US" sz="1600" dirty="0"/>
              <a:t>  LTDA – ME</a:t>
            </a:r>
            <a:endParaRPr lang="en-US" sz="1600" b="1" u="sng" dirty="0"/>
          </a:p>
          <a:p>
            <a:pPr marL="1143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dirty="0"/>
              <a:t>Email :caramicofisiovet@gmail.com</a:t>
            </a:r>
          </a:p>
          <a:p>
            <a:pPr marL="1143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dirty="0"/>
              <a:t>Tel/ </a:t>
            </a:r>
            <a:r>
              <a:rPr lang="en-US" sz="1600" b="1" dirty="0" err="1"/>
              <a:t>whats</a:t>
            </a:r>
            <a:r>
              <a:rPr lang="en-US" sz="1600" b="1" dirty="0"/>
              <a:t> </a:t>
            </a:r>
            <a:r>
              <a:rPr lang="en-US" sz="1600" dirty="0"/>
              <a:t>.: (11) 9 9591.1206  ( WhatsApp ) Dra. Miriam  Caramico 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pt-BR" sz="1600" b="1" dirty="0"/>
              <a:t>Secretaria:  Gabriela:  11 5093-0178 ou </a:t>
            </a:r>
            <a:r>
              <a:rPr lang="pt-BR" sz="1600" b="1" dirty="0" err="1"/>
              <a:t>tel</a:t>
            </a:r>
            <a:r>
              <a:rPr lang="pt-BR" sz="1600" b="1" dirty="0"/>
              <a:t>/whats 11 950688225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n-US" sz="1400" dirty="0">
              <a:solidFill>
                <a:schemeClr val="bg1"/>
              </a:solidFill>
            </a:endParaRPr>
          </a:p>
        </p:txBody>
      </p:sp>
      <p:graphicFrame>
        <p:nvGraphicFramePr>
          <p:cNvPr id="3" name="Tabela 7">
            <a:extLst>
              <a:ext uri="{FF2B5EF4-FFF2-40B4-BE49-F238E27FC236}">
                <a16:creationId xmlns:a16="http://schemas.microsoft.com/office/drawing/2014/main" id="{1F83E48C-5E9D-4280-92F8-2CA426F2D2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3981521"/>
              </p:ext>
            </p:extLst>
          </p:nvPr>
        </p:nvGraphicFramePr>
        <p:xfrm>
          <a:off x="-20539" y="981064"/>
          <a:ext cx="6899078" cy="3415194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1490310">
                  <a:extLst>
                    <a:ext uri="{9D8B030D-6E8A-4147-A177-3AD203B41FA5}">
                      <a16:colId xmlns:a16="http://schemas.microsoft.com/office/drawing/2014/main" val="3777749901"/>
                    </a:ext>
                  </a:extLst>
                </a:gridCol>
                <a:gridCol w="1352192">
                  <a:extLst>
                    <a:ext uri="{9D8B030D-6E8A-4147-A177-3AD203B41FA5}">
                      <a16:colId xmlns:a16="http://schemas.microsoft.com/office/drawing/2014/main" val="1021689706"/>
                    </a:ext>
                  </a:extLst>
                </a:gridCol>
                <a:gridCol w="1352192">
                  <a:extLst>
                    <a:ext uri="{9D8B030D-6E8A-4147-A177-3AD203B41FA5}">
                      <a16:colId xmlns:a16="http://schemas.microsoft.com/office/drawing/2014/main" val="1201995928"/>
                    </a:ext>
                  </a:extLst>
                </a:gridCol>
                <a:gridCol w="1352192">
                  <a:extLst>
                    <a:ext uri="{9D8B030D-6E8A-4147-A177-3AD203B41FA5}">
                      <a16:colId xmlns:a16="http://schemas.microsoft.com/office/drawing/2014/main" val="1464881744"/>
                    </a:ext>
                  </a:extLst>
                </a:gridCol>
                <a:gridCol w="1352192">
                  <a:extLst>
                    <a:ext uri="{9D8B030D-6E8A-4147-A177-3AD203B41FA5}">
                      <a16:colId xmlns:a16="http://schemas.microsoft.com/office/drawing/2014/main" val="2531372432"/>
                    </a:ext>
                  </a:extLst>
                </a:gridCol>
              </a:tblGrid>
              <a:tr h="606024">
                <a:tc>
                  <a:txBody>
                    <a:bodyPr/>
                    <a:lstStyle/>
                    <a:p>
                      <a:r>
                        <a:rPr lang="pt-BR" dirty="0" err="1"/>
                        <a:t>Invest</a:t>
                      </a:r>
                      <a:r>
                        <a:rPr lang="pt-BR" dirty="0"/>
                        <a:t>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Primeiro lote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Segundo lote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8136391"/>
                  </a:ext>
                </a:extLst>
              </a:tr>
              <a:tr h="865749"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Fora do Estado SP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Estado SP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/>
                        <a:t>Fora do Estado SP</a:t>
                      </a:r>
                    </a:p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/>
                        <a:t>Estado SP</a:t>
                      </a:r>
                    </a:p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0484212"/>
                  </a:ext>
                </a:extLst>
              </a:tr>
              <a:tr h="566245">
                <a:tc>
                  <a:txBody>
                    <a:bodyPr/>
                    <a:lstStyle/>
                    <a:p>
                      <a:r>
                        <a:rPr lang="pt-BR" dirty="0"/>
                        <a:t>Estudantes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20 x 550,00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20 x 580,00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20 x 650,00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20 x 680,00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6382829"/>
                  </a:ext>
                </a:extLst>
              </a:tr>
              <a:tr h="737614">
                <a:tc>
                  <a:txBody>
                    <a:bodyPr/>
                    <a:lstStyle/>
                    <a:p>
                      <a:r>
                        <a:rPr lang="pt-BR" dirty="0" err="1"/>
                        <a:t>Ex</a:t>
                      </a:r>
                      <a:r>
                        <a:rPr lang="pt-BR" dirty="0"/>
                        <a:t> alunos Fisio </a:t>
                      </a:r>
                      <a:r>
                        <a:rPr lang="pt-BR" dirty="0" err="1"/>
                        <a:t>Care</a:t>
                      </a:r>
                      <a:r>
                        <a:rPr lang="pt-BR" dirty="0"/>
                        <a:t> Pet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20 x 610,00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20 x 640,00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20 x 710,0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20 x 740,00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0318269"/>
                  </a:ext>
                </a:extLst>
              </a:tr>
              <a:tr h="556855">
                <a:tc>
                  <a:txBody>
                    <a:bodyPr/>
                    <a:lstStyle/>
                    <a:p>
                      <a:r>
                        <a:rPr lang="pt-BR" dirty="0"/>
                        <a:t>Profissionais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20 x 660,00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20 x 690,00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20 x 760,00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20 </a:t>
                      </a:r>
                      <a:r>
                        <a:rPr lang="pt-BR"/>
                        <a:t>x 790,00</a:t>
                      </a:r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0717378"/>
                  </a:ext>
                </a:extLst>
              </a:tr>
            </a:tbl>
          </a:graphicData>
        </a:graphic>
      </p:graphicFrame>
      <p:sp>
        <p:nvSpPr>
          <p:cNvPr id="7" name="CaixaDeTexto 6">
            <a:extLst>
              <a:ext uri="{FF2B5EF4-FFF2-40B4-BE49-F238E27FC236}">
                <a16:creationId xmlns:a16="http://schemas.microsoft.com/office/drawing/2014/main" id="{0BAFB5E3-342F-4094-A4CC-A8E6BEAF500B}"/>
              </a:ext>
            </a:extLst>
          </p:cNvPr>
          <p:cNvSpPr txBox="1"/>
          <p:nvPr/>
        </p:nvSpPr>
        <p:spPr>
          <a:xfrm>
            <a:off x="1556792" y="1050154"/>
            <a:ext cx="2622875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2400" dirty="0"/>
              <a:t>Segundo Lote 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E0D85E41-AC60-4201-823B-9FF583E51183}"/>
              </a:ext>
            </a:extLst>
          </p:cNvPr>
          <p:cNvSpPr txBox="1"/>
          <p:nvPr/>
        </p:nvSpPr>
        <p:spPr>
          <a:xfrm>
            <a:off x="4239493" y="1050153"/>
            <a:ext cx="2622875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2400" dirty="0"/>
              <a:t>Segundo Lote </a:t>
            </a:r>
          </a:p>
        </p:txBody>
      </p:sp>
    </p:spTree>
    <p:extLst>
      <p:ext uri="{BB962C8B-B14F-4D97-AF65-F5344CB8AC3E}">
        <p14:creationId xmlns:p14="http://schemas.microsoft.com/office/powerpoint/2010/main" val="7500155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com Canto Diagonal Aparado 2"/>
          <p:cNvSpPr/>
          <p:nvPr/>
        </p:nvSpPr>
        <p:spPr>
          <a:xfrm>
            <a:off x="0" y="0"/>
            <a:ext cx="6858000" cy="9144000"/>
          </a:xfrm>
          <a:prstGeom prst="snip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" name="Retângulo 1"/>
          <p:cNvSpPr/>
          <p:nvPr/>
        </p:nvSpPr>
        <p:spPr>
          <a:xfrm>
            <a:off x="188640" y="1115616"/>
            <a:ext cx="640871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b="1" dirty="0"/>
              <a:t>Aulas dentro de um Centro de Reabilitação: </a:t>
            </a:r>
            <a:r>
              <a:rPr lang="pt-BR" dirty="0"/>
              <a:t>Todo nosso curso será oferecido na sede da Fisio Care Pet, um local não somente de cursos mas altamente equipado para o atendimento de Fisioterapia Veterinária, sendo assim os alunos terão toda </a:t>
            </a:r>
            <a:r>
              <a:rPr lang="pt-BR" b="1" dirty="0"/>
              <a:t>infraestrutura  adequada para as </a:t>
            </a:r>
            <a:r>
              <a:rPr lang="pt-BR" b="1" dirty="0">
                <a:solidFill>
                  <a:srgbClr val="FF0000"/>
                </a:solidFill>
              </a:rPr>
              <a:t>VINTE E SEIS </a:t>
            </a:r>
            <a:r>
              <a:rPr lang="pt-BR" b="1" dirty="0"/>
              <a:t>aulas práticas do curso</a:t>
            </a:r>
            <a:r>
              <a:rPr lang="pt-BR" dirty="0"/>
              <a:t>, inclusive de Hidroterapia.</a:t>
            </a:r>
          </a:p>
          <a:p>
            <a:pPr algn="just"/>
            <a:r>
              <a:rPr lang="pt-BR" b="1" dirty="0">
                <a:solidFill>
                  <a:schemeClr val="accent2">
                    <a:lumMod val="75000"/>
                  </a:schemeClr>
                </a:solidFill>
              </a:rPr>
              <a:t>Aprenda com aulas práticas e infraestrutura!</a:t>
            </a:r>
            <a:endParaRPr lang="pt-BR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260648" y="397277"/>
            <a:ext cx="6624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/>
              <a:t>Por que realizar nosso curso?</a:t>
            </a:r>
          </a:p>
        </p:txBody>
      </p:sp>
      <p:sp>
        <p:nvSpPr>
          <p:cNvPr id="5" name="Retângulo 4"/>
          <p:cNvSpPr/>
          <p:nvPr/>
        </p:nvSpPr>
        <p:spPr>
          <a:xfrm>
            <a:off x="188640" y="5796136"/>
            <a:ext cx="640871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b="1" dirty="0"/>
              <a:t>Facilidade de Acesso e estadia: </a:t>
            </a:r>
            <a:r>
              <a:rPr lang="pt-BR" dirty="0"/>
              <a:t>Nossa sede está localizada na Av. dos Bandeirantes a 1 km do Aeroporto de Congonhas e 2.5km do metrô São Judas, além de possuir fácil acesso pelas principais  Avenidas da Cidade como Av. Jabaquara, Ibirapuera, 23 de Maio , Santo Amaro e Marginal Pinheiros. A região possui uma repleta rede hoteleira e gastronômica, com diferentes  valores e tipos de serviços. Nossa equipe te dará todo o suporte necessário  para que você posso aproveitar ao máximo nosso curso.</a:t>
            </a:r>
          </a:p>
          <a:p>
            <a:pPr algn="just"/>
            <a:r>
              <a:rPr lang="pt-BR" b="1" dirty="0">
                <a:solidFill>
                  <a:schemeClr val="accent2">
                    <a:lumMod val="75000"/>
                  </a:schemeClr>
                </a:solidFill>
              </a:rPr>
              <a:t>Facilidade de acesso, sem </a:t>
            </a:r>
          </a:p>
          <a:p>
            <a:pPr algn="just"/>
            <a:r>
              <a:rPr lang="pt-BR" b="1" dirty="0">
                <a:solidFill>
                  <a:schemeClr val="accent2">
                    <a:lumMod val="75000"/>
                  </a:schemeClr>
                </a:solidFill>
              </a:rPr>
              <a:t>    perder tempo de estudo!</a:t>
            </a:r>
            <a:endParaRPr lang="pt-BR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050" name="Picture 2" descr="https://scontent.fcgh3-1.fna.fbcdn.net/v/t1.0-9/13450221_1274467202565172_2576420811428154042_n.jpg?oh=4699aba6331a98b0abb5f74d6df08ce7&amp;oe=58A585A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073" y="3203848"/>
            <a:ext cx="2355855" cy="23558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scontent.fcgh3-1.fna.fbcdn.net/v/t1.0-9/13233037_1104565109614201_2048628159508251083_n.jpg?oh=8249c2760d8df1551a980aabbfa744d0&amp;oe=589B6E8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1791" y="3214880"/>
            <a:ext cx="3121545" cy="23448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tângulo 5"/>
          <p:cNvSpPr/>
          <p:nvPr/>
        </p:nvSpPr>
        <p:spPr>
          <a:xfrm>
            <a:off x="880273" y="8676456"/>
            <a:ext cx="43489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200" b="1" dirty="0"/>
              <a:t>Confira o que nossos alunos comentaram sobre nosso curso: </a:t>
            </a:r>
            <a:r>
              <a:rPr lang="pt-BR" sz="1200" b="1" dirty="0">
                <a:solidFill>
                  <a:srgbClr val="FF0000"/>
                </a:solidFill>
                <a:hlinkClick r:id="rId4"/>
              </a:rPr>
              <a:t>https://www.facebook.com/petfisio/posts/1806830016010581</a:t>
            </a:r>
            <a:r>
              <a:rPr lang="pt-BR" sz="1200" b="1" dirty="0">
                <a:solidFill>
                  <a:srgbClr val="FF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517301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com Canto Diagonal Aparado 3"/>
          <p:cNvSpPr/>
          <p:nvPr/>
        </p:nvSpPr>
        <p:spPr>
          <a:xfrm>
            <a:off x="0" y="0"/>
            <a:ext cx="6858000" cy="9144000"/>
          </a:xfrm>
          <a:prstGeom prst="snip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Retângulo 1"/>
          <p:cNvSpPr/>
          <p:nvPr/>
        </p:nvSpPr>
        <p:spPr>
          <a:xfrm>
            <a:off x="0" y="1115616"/>
            <a:ext cx="6858000" cy="78483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/>
              <a:t>Palestrantes atualizados e atuantes na área:</a:t>
            </a:r>
            <a:r>
              <a:rPr lang="pt-BR" dirty="0"/>
              <a:t> Nosso curso é formado por um conceituado e atualizado corpo docente, das principais universidades e instituições da América Latina e não somente professores na área de Fisiatria Veterinária,  sempre convidamos os melhores ortopedistas, neurologistas e outros especialistas renomados, pois sempre buscamos o melhor aprendizado para nossos alunos. </a:t>
            </a:r>
            <a:r>
              <a:rPr lang="pt-BR" b="1" dirty="0">
                <a:solidFill>
                  <a:schemeClr val="accent2">
                    <a:lumMod val="75000"/>
                  </a:schemeClr>
                </a:solidFill>
              </a:rPr>
              <a:t>Confira os currículos de nossos palestrantes!</a:t>
            </a:r>
          </a:p>
          <a:p>
            <a:endParaRPr lang="pt-BR" b="1" dirty="0"/>
          </a:p>
          <a:p>
            <a:endParaRPr lang="pt-BR" b="1" dirty="0"/>
          </a:p>
          <a:p>
            <a:endParaRPr lang="pt-BR" b="1" dirty="0"/>
          </a:p>
          <a:p>
            <a:endParaRPr lang="pt-BR" b="1" dirty="0"/>
          </a:p>
          <a:p>
            <a:endParaRPr lang="pt-BR" b="1" dirty="0"/>
          </a:p>
          <a:p>
            <a:endParaRPr lang="pt-BR" dirty="0"/>
          </a:p>
          <a:p>
            <a:r>
              <a:rPr lang="pt-BR" dirty="0"/>
              <a:t> </a:t>
            </a:r>
          </a:p>
          <a:p>
            <a:endParaRPr lang="pt-BR" dirty="0"/>
          </a:p>
          <a:p>
            <a:endParaRPr lang="pt-BR" dirty="0"/>
          </a:p>
          <a:p>
            <a:r>
              <a:rPr lang="pt-BR" b="1" dirty="0"/>
              <a:t>Cronograma definido e 100% das aulas com veterinários: </a:t>
            </a:r>
            <a:r>
              <a:rPr lang="pt-BR" dirty="0"/>
              <a:t>Buscamos sempre o crescimento da fisiatria veterinária e por isso, nosso corpo docente é 100% formado por veterinários atuantes em suas especialidades, não acreditamos que os alunos devem aprender a adaptar técnicas de palestras de fisioterapeutas humanos. Nosso cronograma já está definido com antecedência, além de organização, respeitamos o direito dos alunos de saberem quais os temas e palestrantes de todas as aulas do curso que está adquirindo. </a:t>
            </a:r>
            <a:r>
              <a:rPr lang="pt-BR" sz="2000" b="1" u="sng" dirty="0">
                <a:solidFill>
                  <a:schemeClr val="accent2">
                    <a:lumMod val="75000"/>
                  </a:schemeClr>
                </a:solidFill>
              </a:rPr>
              <a:t>Compare e comprove!</a:t>
            </a:r>
            <a:br>
              <a:rPr lang="pt-BR" sz="2000" b="1" u="sng" dirty="0">
                <a:solidFill>
                  <a:schemeClr val="accent2">
                    <a:lumMod val="75000"/>
                  </a:schemeClr>
                </a:solidFill>
              </a:rPr>
            </a:br>
            <a:br>
              <a:rPr lang="pt-BR" dirty="0"/>
            </a:br>
            <a:br>
              <a:rPr lang="pt-BR" dirty="0"/>
            </a:br>
            <a:endParaRPr lang="pt-BR" dirty="0"/>
          </a:p>
        </p:txBody>
      </p:sp>
      <p:sp>
        <p:nvSpPr>
          <p:cNvPr id="3" name="CaixaDeTexto 2"/>
          <p:cNvSpPr txBox="1"/>
          <p:nvPr/>
        </p:nvSpPr>
        <p:spPr>
          <a:xfrm>
            <a:off x="188640" y="397277"/>
            <a:ext cx="6624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/>
              <a:t>Por que realizar nosso curso?</a:t>
            </a:r>
          </a:p>
        </p:txBody>
      </p:sp>
      <p:pic>
        <p:nvPicPr>
          <p:cNvPr id="2054" name="Picture 6" descr="https://fbcdn-sphotos-a-a.akamaihd.net/hphotos-ak-xat1/v/t1.0-9/11392782_1163467953680127_7208023467717590604_n.jpg?oh=26a02c53f6cd00f881ab478714e29823&amp;oe=5672C7C4&amp;__gda__=1450206668_089dbda068369ca78b8e8820562bf76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91015">
            <a:off x="3974387" y="3509766"/>
            <a:ext cx="2713914" cy="15265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6" name="Picture 8" descr="https://fbcdn-sphotos-f-a.akamaihd.net/hphotos-ak-xtp1/v/t1.0-9/11200601_1146943365332586_6000211020777040657_n.jpg?oh=37719424d3d3fd202d3473f34e381bd7&amp;oe=56640188&amp;__gda__=1450704814_be84e3f6bd969c19a66d3d78692a0dc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0158" y="7803359"/>
            <a:ext cx="2448272" cy="137715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s://fbcdn-sphotos-g-a.akamaihd.net/hphotos-ak-xtf1/v/t1.0-9/11196342_1141746655852257_5839981696576191805_n.jpg?oh=87d2c448eca28b1ad111dfd39d023541&amp;oe=5675C5C6&amp;__gda__=1446431598_76e0c503f53de7e9c4cb9bab744696e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18600">
            <a:off x="205203" y="3400631"/>
            <a:ext cx="1911425" cy="19114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3622" y="7803359"/>
            <a:ext cx="2191201" cy="137715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2" descr="https://fbcdn-sphotos-g-a.akamaihd.net/hphotos-ak-xta1/v/t1.0-9/11143711_458885874292035_6502229242713593770_n.jpg?oh=0a7c5e120c603a9beb9ce329903eee7f&amp;oe=567D6E98&amp;__gda__=1446388753_a14052cbb1a1e5a25ece7f7b62cbc0e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3015">
            <a:off x="2138532" y="3335674"/>
            <a:ext cx="1970524" cy="19705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CaixaDeTexto 4"/>
          <p:cNvSpPr txBox="1"/>
          <p:nvPr/>
        </p:nvSpPr>
        <p:spPr>
          <a:xfrm>
            <a:off x="-4131840" y="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268790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com Canto Diagonal Aparado 2"/>
          <p:cNvSpPr/>
          <p:nvPr/>
        </p:nvSpPr>
        <p:spPr>
          <a:xfrm>
            <a:off x="0" y="0"/>
            <a:ext cx="6858000" cy="9144000"/>
          </a:xfrm>
          <a:prstGeom prst="snip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Retângulo 1"/>
          <p:cNvSpPr/>
          <p:nvPr/>
        </p:nvSpPr>
        <p:spPr>
          <a:xfrm>
            <a:off x="188640" y="1598761"/>
            <a:ext cx="640871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/>
              <a:t>Crescimento profissional:</a:t>
            </a:r>
            <a:r>
              <a:rPr lang="pt-BR" dirty="0"/>
              <a:t> Nossa maior vantagem é a oportunidade que você terá em mostrar seu empenho e dedicação e possivelmente concorrer a uma vaga em alguma das 12 Unidades da Fisio Care ou para alguma unidade licenciada Pet Fisio (nossa meta é termos 30 unidades em todo Brasil, até 2022) ou ter a possibilidade de abrir seu próprio centro de reabilitação com nossa ajuda. Acreditamos tanto em nosso potencial e principalmente em nosso diferencial, que somente nossos alunos trabalham conosco, pois nossos protocolos e condutas são totalmente diferentes de quaisquer outras no mercado. Atualmente, todas as grandes equipes de fisioterapia veterinária contam com ex-alunos de nossos cursos!</a:t>
            </a:r>
          </a:p>
          <a:p>
            <a:r>
              <a:rPr lang="pt-BR" dirty="0"/>
              <a:t> </a:t>
            </a:r>
            <a:r>
              <a:rPr lang="pt-BR" b="1" dirty="0">
                <a:solidFill>
                  <a:schemeClr val="accent2">
                    <a:lumMod val="75000"/>
                  </a:schemeClr>
                </a:solidFill>
              </a:rPr>
              <a:t>Aprenda a ter sucesso profissional!</a:t>
            </a:r>
            <a:endParaRPr lang="pt-BR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260648" y="397277"/>
            <a:ext cx="6624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/>
              <a:t>Por que realizar nosso curso?</a:t>
            </a:r>
          </a:p>
        </p:txBody>
      </p:sp>
      <p:pic>
        <p:nvPicPr>
          <p:cNvPr id="5" name="Picture 2" descr="http://blogdoprudencio.files.wordpress.com/2012/02/mercgl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8640" y="5295786"/>
            <a:ext cx="3758633" cy="3524686"/>
          </a:xfrm>
          <a:prstGeom prst="rect">
            <a:avLst/>
          </a:prstGeom>
          <a:noFill/>
        </p:spPr>
      </p:pic>
      <p:sp>
        <p:nvSpPr>
          <p:cNvPr id="12" name="CaixaDeTexto 11"/>
          <p:cNvSpPr txBox="1"/>
          <p:nvPr/>
        </p:nvSpPr>
        <p:spPr>
          <a:xfrm>
            <a:off x="4161720" y="4932040"/>
            <a:ext cx="2696280" cy="4262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i="1" dirty="0">
                <a:solidFill>
                  <a:schemeClr val="accent3">
                    <a:lumMod val="50000"/>
                  </a:schemeClr>
                </a:solidFill>
              </a:rPr>
              <a:t>Unidades  em funcionamento</a:t>
            </a:r>
          </a:p>
          <a:p>
            <a:pPr algn="ctr"/>
            <a:endParaRPr lang="pt-BR" sz="500" b="1" i="1" dirty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pt-BR" sz="1400" b="1" i="1" dirty="0">
                <a:solidFill>
                  <a:schemeClr val="accent3">
                    <a:lumMod val="50000"/>
                  </a:schemeClr>
                </a:solidFill>
              </a:rPr>
              <a:t>São Paulo – 5 unidades</a:t>
            </a:r>
          </a:p>
          <a:p>
            <a:r>
              <a:rPr lang="pt-BR" sz="1400" b="1" i="1" dirty="0">
                <a:solidFill>
                  <a:schemeClr val="accent3">
                    <a:lumMod val="50000"/>
                  </a:schemeClr>
                </a:solidFill>
              </a:rPr>
              <a:t>Santo </a:t>
            </a:r>
            <a:r>
              <a:rPr lang="pt-BR" sz="1400" b="1" i="1" dirty="0" err="1">
                <a:solidFill>
                  <a:schemeClr val="accent3">
                    <a:lumMod val="50000"/>
                  </a:schemeClr>
                </a:solidFill>
              </a:rPr>
              <a:t>André-SP</a:t>
            </a:r>
            <a:endParaRPr lang="pt-BR" sz="1400" b="1" i="1" dirty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pt-BR" sz="1400" b="1" i="1" dirty="0">
                <a:solidFill>
                  <a:schemeClr val="accent3">
                    <a:lumMod val="50000"/>
                  </a:schemeClr>
                </a:solidFill>
              </a:rPr>
              <a:t>São Bernardo do </a:t>
            </a:r>
            <a:r>
              <a:rPr lang="pt-BR" sz="1400" b="1" i="1" dirty="0" err="1">
                <a:solidFill>
                  <a:schemeClr val="accent3">
                    <a:lumMod val="50000"/>
                  </a:schemeClr>
                </a:solidFill>
              </a:rPr>
              <a:t>Campo-SP</a:t>
            </a:r>
            <a:endParaRPr lang="pt-BR" sz="1400" b="1" i="1" dirty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pt-BR" sz="1400" b="1" i="1" dirty="0">
                <a:solidFill>
                  <a:schemeClr val="accent3">
                    <a:lumMod val="50000"/>
                  </a:schemeClr>
                </a:solidFill>
              </a:rPr>
              <a:t>Campinas-SP</a:t>
            </a:r>
          </a:p>
          <a:p>
            <a:r>
              <a:rPr lang="pt-BR" sz="1400" b="1" i="1" dirty="0">
                <a:solidFill>
                  <a:schemeClr val="accent3">
                    <a:lumMod val="50000"/>
                  </a:schemeClr>
                </a:solidFill>
              </a:rPr>
              <a:t>São Sebastião – SP</a:t>
            </a:r>
          </a:p>
          <a:p>
            <a:r>
              <a:rPr lang="pt-BR" sz="1400" b="1" i="1" dirty="0">
                <a:solidFill>
                  <a:schemeClr val="accent3">
                    <a:lumMod val="50000"/>
                  </a:schemeClr>
                </a:solidFill>
              </a:rPr>
              <a:t>Alphaville – SP</a:t>
            </a:r>
          </a:p>
          <a:p>
            <a:r>
              <a:rPr lang="pt-BR" sz="1400" b="1" i="1" dirty="0" err="1">
                <a:solidFill>
                  <a:schemeClr val="accent3">
                    <a:lumMod val="50000"/>
                  </a:schemeClr>
                </a:solidFill>
              </a:rPr>
              <a:t>Taubate</a:t>
            </a:r>
            <a:r>
              <a:rPr lang="pt-BR" sz="1400" b="1" i="1" dirty="0">
                <a:solidFill>
                  <a:schemeClr val="accent3">
                    <a:lumMod val="50000"/>
                  </a:schemeClr>
                </a:solidFill>
              </a:rPr>
              <a:t> – SP</a:t>
            </a:r>
          </a:p>
          <a:p>
            <a:r>
              <a:rPr lang="pt-BR" sz="1400" b="1" i="1" dirty="0">
                <a:solidFill>
                  <a:schemeClr val="accent3">
                    <a:lumMod val="50000"/>
                  </a:schemeClr>
                </a:solidFill>
              </a:rPr>
              <a:t>Presidente Prudente – SP</a:t>
            </a:r>
          </a:p>
          <a:p>
            <a:r>
              <a:rPr lang="pt-BR" sz="1400" b="1" i="1" dirty="0">
                <a:solidFill>
                  <a:schemeClr val="accent3">
                    <a:lumMod val="50000"/>
                  </a:schemeClr>
                </a:solidFill>
              </a:rPr>
              <a:t>Ubatuba – SP</a:t>
            </a:r>
          </a:p>
          <a:p>
            <a:r>
              <a:rPr lang="pt-BR" sz="1400" b="1" i="1" dirty="0">
                <a:solidFill>
                  <a:schemeClr val="accent3">
                    <a:lumMod val="50000"/>
                  </a:schemeClr>
                </a:solidFill>
              </a:rPr>
              <a:t>Guarulhos – SP</a:t>
            </a:r>
          </a:p>
          <a:p>
            <a:r>
              <a:rPr lang="pt-BR" sz="1400" b="1" i="1" dirty="0">
                <a:solidFill>
                  <a:schemeClr val="accent3">
                    <a:lumMod val="50000"/>
                  </a:schemeClr>
                </a:solidFill>
              </a:rPr>
              <a:t>Juiz de Fora – MG</a:t>
            </a:r>
          </a:p>
          <a:p>
            <a:r>
              <a:rPr lang="pt-BR" sz="1400" b="1" i="1" dirty="0">
                <a:solidFill>
                  <a:schemeClr val="accent3">
                    <a:lumMod val="50000"/>
                  </a:schemeClr>
                </a:solidFill>
              </a:rPr>
              <a:t>Bragança-SP</a:t>
            </a:r>
          </a:p>
          <a:p>
            <a:r>
              <a:rPr lang="pt-BR" sz="1400" b="1" i="1" dirty="0">
                <a:solidFill>
                  <a:schemeClr val="accent3">
                    <a:lumMod val="50000"/>
                  </a:schemeClr>
                </a:solidFill>
              </a:rPr>
              <a:t>Indaiatuba-SP</a:t>
            </a:r>
          </a:p>
          <a:p>
            <a:r>
              <a:rPr lang="pt-BR" sz="1400" b="1" i="1" dirty="0">
                <a:solidFill>
                  <a:schemeClr val="accent3">
                    <a:lumMod val="50000"/>
                  </a:schemeClr>
                </a:solidFill>
              </a:rPr>
              <a:t>Paulínia-SP</a:t>
            </a:r>
          </a:p>
          <a:p>
            <a:r>
              <a:rPr lang="pt-BR" sz="1400" b="1" i="1" dirty="0">
                <a:solidFill>
                  <a:schemeClr val="accent3">
                    <a:lumMod val="50000"/>
                  </a:schemeClr>
                </a:solidFill>
              </a:rPr>
              <a:t>Osasco-SP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260648" y="882047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dirty="0"/>
          </a:p>
        </p:txBody>
      </p:sp>
      <p:sp>
        <p:nvSpPr>
          <p:cNvPr id="10" name="Retângulo 9"/>
          <p:cNvSpPr/>
          <p:nvPr/>
        </p:nvSpPr>
        <p:spPr>
          <a:xfrm>
            <a:off x="0" y="1034897"/>
            <a:ext cx="68853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600" b="1" dirty="0"/>
              <a:t>Confira o que nossos alunos comentaram sobre nosso curso: </a:t>
            </a:r>
            <a:r>
              <a:rPr lang="pt-BR" sz="1600" b="1" dirty="0">
                <a:solidFill>
                  <a:srgbClr val="FF0000"/>
                </a:solidFill>
                <a:hlinkClick r:id="rId3"/>
              </a:rPr>
              <a:t>https://www.facebook.com/petfisio/posts/1806830016010581</a:t>
            </a:r>
            <a:r>
              <a:rPr lang="pt-BR" sz="1600" b="1" dirty="0">
                <a:solidFill>
                  <a:srgbClr val="FF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652548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com Canto Diagonal Aparado 3"/>
          <p:cNvSpPr/>
          <p:nvPr/>
        </p:nvSpPr>
        <p:spPr>
          <a:xfrm>
            <a:off x="0" y="0"/>
            <a:ext cx="6858000" cy="9144000"/>
          </a:xfrm>
          <a:prstGeom prst="snip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Retângulo 1"/>
          <p:cNvSpPr/>
          <p:nvPr/>
        </p:nvSpPr>
        <p:spPr>
          <a:xfrm>
            <a:off x="72008" y="1254978"/>
            <a:ext cx="6741368" cy="7294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/>
              <a:t>Aprendizado na prática:</a:t>
            </a:r>
            <a:r>
              <a:rPr lang="pt-BR" dirty="0"/>
              <a:t> Como você pode conferir em nossos cronogramas, você terá uma extensa carga horária de aulas práticas, além do que, você poderá acompanhar por 300 horas nossa rotina e aprimorar seus conhecimentos na PRÁTICA, sendo no mínimo 80 horas de estágio obrigatório em uma de nossas unidades para emissão do certificado! Temos 12 unidades da Fisio Care e mais as unidades licenciadas da Pet Fisio que estão de portas abertas para te receber! </a:t>
            </a:r>
            <a:r>
              <a:rPr lang="pt-BR" b="1" dirty="0">
                <a:solidFill>
                  <a:schemeClr val="accent2">
                    <a:lumMod val="75000"/>
                  </a:schemeClr>
                </a:solidFill>
              </a:rPr>
              <a:t>Você poderá acompanhar a rotina de atendimento dos coordenadores do curso!</a:t>
            </a:r>
          </a:p>
          <a:p>
            <a:endParaRPr lang="pt-BR" b="1" dirty="0"/>
          </a:p>
          <a:p>
            <a:endParaRPr lang="pt-BR" b="1" dirty="0"/>
          </a:p>
          <a:p>
            <a:endParaRPr lang="pt-BR" b="1" dirty="0"/>
          </a:p>
          <a:p>
            <a:endParaRPr lang="pt-BR" b="1" dirty="0"/>
          </a:p>
          <a:p>
            <a:endParaRPr lang="pt-BR" b="1" dirty="0"/>
          </a:p>
          <a:p>
            <a:endParaRPr lang="pt-BR" b="1" dirty="0"/>
          </a:p>
          <a:p>
            <a:endParaRPr lang="pt-BR" b="1" dirty="0"/>
          </a:p>
          <a:p>
            <a:endParaRPr lang="pt-BR" b="1" dirty="0"/>
          </a:p>
          <a:p>
            <a:endParaRPr lang="pt-BR" b="1" dirty="0"/>
          </a:p>
          <a:p>
            <a:r>
              <a:rPr lang="pt-BR" b="1" dirty="0"/>
              <a:t>Suporte para alunos de outros estados e países: </a:t>
            </a:r>
            <a:r>
              <a:rPr lang="pt-BR" dirty="0"/>
              <a:t>Nós já organizamos cursos há muito tempo e entendemos que o deslocamento é um fator limitante, pois requer mais tempo e gastos, pensando nisso, nós sempre fazemos valores diferenciados para alunos de outros estados e de outros países , além de já termos todo o suporte como indicações de transporte, estadia e lugares para alimentação. </a:t>
            </a:r>
            <a:r>
              <a:rPr lang="pt-BR" b="1" dirty="0"/>
              <a:t> </a:t>
            </a:r>
            <a:r>
              <a:rPr lang="pt-BR" b="1" dirty="0">
                <a:solidFill>
                  <a:schemeClr val="accent2">
                    <a:lumMod val="75000"/>
                  </a:schemeClr>
                </a:solidFill>
              </a:rPr>
              <a:t>Diferencie-se em sua região!</a:t>
            </a:r>
            <a:br>
              <a:rPr lang="pt-BR" b="1" dirty="0">
                <a:solidFill>
                  <a:schemeClr val="accent2">
                    <a:lumMod val="75000"/>
                  </a:schemeClr>
                </a:solidFill>
              </a:rPr>
            </a:br>
            <a:endParaRPr lang="pt-BR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260648" y="397277"/>
            <a:ext cx="6624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/>
              <a:t>Por que realizar nosso curso?</a:t>
            </a:r>
          </a:p>
        </p:txBody>
      </p:sp>
      <p:pic>
        <p:nvPicPr>
          <p:cNvPr id="1032" name="Picture 8" descr="https://scontent-gru1-1.xx.fbcdn.net/hphotos-xpa1/v/t1.0-9/11223700_466113113569311_1335578985231210200_n.jpg?oh=cf9708bf0488c6152e5cf8da89586306&amp;oe=566CAE8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48" y="3962771"/>
            <a:ext cx="1913779" cy="191377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fbcdn-sphotos-a-a.akamaihd.net/hphotos-ak-xtp1/v/t1.0-9/11208652_465216070325682_6005734262288653343_n.jpg?oh=235b2716f8190d211b66c60ca0594ac6&amp;oe=566BDB72&amp;__gda__=1449332804_68e267a5e6e41c5a8e5847b3ff2e3cf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7187" y="4037979"/>
            <a:ext cx="1902173" cy="190217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s://scontent.fcgh3-1.fna.fbcdn.net/v/t1.0-9/14063901_1735271820046695_5284444007112697977_n.jpg?oh=8c5172858138a903571435c2c033b4b3&amp;oe=58A372A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6963" y="3998421"/>
            <a:ext cx="1911458" cy="191145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s://scontent.fcgh3-1.fna.fbcdn.net/v/t1.0-9/13731483_1296058553739370_5380099633357295681_n.jpg?oh=dee06d27a0882acf295209a04564bc8c&amp;oe=58ADB78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3211" y="7994060"/>
            <a:ext cx="1398117" cy="10485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4518" y="7994060"/>
            <a:ext cx="1916709" cy="10485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3448587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com Canto Diagonal Aparado 3"/>
          <p:cNvSpPr/>
          <p:nvPr/>
        </p:nvSpPr>
        <p:spPr>
          <a:xfrm>
            <a:off x="0" y="0"/>
            <a:ext cx="6858000" cy="9144000"/>
          </a:xfrm>
          <a:prstGeom prst="snip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>
            <a:off x="0" y="1619672"/>
            <a:ext cx="68853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800" b="1" dirty="0">
                <a:solidFill>
                  <a:schemeClr val="accent3">
                    <a:lumMod val="50000"/>
                  </a:schemeClr>
                </a:solidFill>
              </a:rPr>
              <a:t>Coordenadores</a:t>
            </a: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2896" y="177771"/>
            <a:ext cx="2088232" cy="1505893"/>
          </a:xfrm>
          <a:prstGeom prst="rect">
            <a:avLst/>
          </a:prstGeom>
        </p:spPr>
      </p:pic>
      <p:sp>
        <p:nvSpPr>
          <p:cNvPr id="12" name="CaixaDeTexto 11"/>
          <p:cNvSpPr txBox="1"/>
          <p:nvPr/>
        </p:nvSpPr>
        <p:spPr>
          <a:xfrm>
            <a:off x="238336" y="4860032"/>
            <a:ext cx="3190664" cy="44165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err="1">
                <a:solidFill>
                  <a:schemeClr val="accent3">
                    <a:lumMod val="50000"/>
                  </a:schemeClr>
                </a:solidFill>
                <a:latin typeface="+mj-lt"/>
              </a:rPr>
              <a:t>Profa</a:t>
            </a:r>
            <a:r>
              <a:rPr lang="pt-BR" sz="2000" b="1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 </a:t>
            </a:r>
            <a:r>
              <a:rPr lang="pt-BR" sz="2000" b="1" dirty="0" err="1">
                <a:solidFill>
                  <a:schemeClr val="accent3">
                    <a:lumMod val="50000"/>
                  </a:schemeClr>
                </a:solidFill>
                <a:latin typeface="+mj-lt"/>
              </a:rPr>
              <a:t>Ms</a:t>
            </a:r>
            <a:r>
              <a:rPr lang="pt-BR" sz="2000" b="1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 Miriam Caramico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pt-BR" sz="1200" b="1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Pós-Graduada em Fisioterapia e Ortopedia Veterinária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pt-BR" sz="1200" b="1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Diretora Social da Associação Nacional de Fisioterapia Veterinária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pt-BR" sz="1200" b="1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Veterinária Responsável pela Unidade Zona Leste da </a:t>
            </a:r>
            <a:r>
              <a:rPr lang="pt-BR" sz="1200" b="1" dirty="0" err="1">
                <a:solidFill>
                  <a:schemeClr val="accent3">
                    <a:lumMod val="50000"/>
                  </a:schemeClr>
                </a:solidFill>
                <a:latin typeface="+mj-lt"/>
              </a:rPr>
              <a:t>da</a:t>
            </a:r>
            <a:r>
              <a:rPr lang="pt-BR" sz="1200" b="1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 Fisio Care Pet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pt-BR" sz="1200" b="1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Professora de Fisioterapia Veterinária convidada na UNG e Anhembi-Morumbi (2013-2015)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pt-BR" sz="1200" b="1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Diretora do Departamento de Cursos da </a:t>
            </a:r>
            <a:r>
              <a:rPr lang="pt-BR" sz="1200" b="1" dirty="0" err="1">
                <a:solidFill>
                  <a:schemeClr val="accent3">
                    <a:lumMod val="50000"/>
                  </a:schemeClr>
                </a:solidFill>
                <a:latin typeface="+mj-lt"/>
              </a:rPr>
              <a:t>Fisio</a:t>
            </a:r>
            <a:r>
              <a:rPr lang="pt-BR" sz="1200" b="1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 </a:t>
            </a:r>
            <a:r>
              <a:rPr lang="pt-BR" sz="1200" b="1" dirty="0" err="1">
                <a:solidFill>
                  <a:schemeClr val="accent3">
                    <a:lumMod val="50000"/>
                  </a:schemeClr>
                </a:solidFill>
                <a:latin typeface="+mj-lt"/>
              </a:rPr>
              <a:t>Care</a:t>
            </a:r>
            <a:r>
              <a:rPr lang="pt-BR" sz="1200" b="1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 Pet</a:t>
            </a:r>
          </a:p>
          <a:p>
            <a:pPr marL="171450" lvl="0" indent="-171450">
              <a:buFont typeface="Wingdings" panose="05000000000000000000" pitchFamily="2" charset="2"/>
              <a:buChar char="§"/>
            </a:pPr>
            <a:r>
              <a:rPr lang="pt-BR" sz="1200" b="1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Formação em Neurologia pelo Curso Extensivo teórico e prático do Prof. Ronaldo Casimiro da Costa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pt-BR" sz="1200" b="1" dirty="0">
                <a:solidFill>
                  <a:schemeClr val="accent3">
                    <a:lumMod val="50000"/>
                  </a:schemeClr>
                </a:solidFill>
              </a:rPr>
              <a:t>Curso da </a:t>
            </a:r>
            <a:r>
              <a:rPr lang="pt-BR" sz="1200" b="1" dirty="0" err="1">
                <a:solidFill>
                  <a:schemeClr val="accent3">
                    <a:lumMod val="50000"/>
                  </a:schemeClr>
                </a:solidFill>
              </a:rPr>
              <a:t>Canine</a:t>
            </a:r>
            <a:r>
              <a:rPr lang="pt-BR" sz="12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pt-BR" sz="1200" b="1" dirty="0" err="1">
                <a:solidFill>
                  <a:schemeClr val="accent3">
                    <a:lumMod val="50000"/>
                  </a:schemeClr>
                </a:solidFill>
              </a:rPr>
              <a:t>Certified</a:t>
            </a:r>
            <a:r>
              <a:rPr lang="pt-BR" sz="12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pt-BR" sz="1200" b="1" dirty="0" err="1">
                <a:solidFill>
                  <a:schemeClr val="accent3">
                    <a:lumMod val="50000"/>
                  </a:schemeClr>
                </a:solidFill>
              </a:rPr>
              <a:t>Rehabilitation</a:t>
            </a:r>
            <a:r>
              <a:rPr lang="pt-BR" sz="12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pt-BR" sz="1200" b="1" dirty="0" err="1">
                <a:solidFill>
                  <a:schemeClr val="accent3">
                    <a:lumMod val="50000"/>
                  </a:schemeClr>
                </a:solidFill>
              </a:rPr>
              <a:t>Practice</a:t>
            </a:r>
            <a:r>
              <a:rPr lang="pt-BR" sz="1200" b="1" dirty="0">
                <a:solidFill>
                  <a:schemeClr val="accent3">
                    <a:lumMod val="50000"/>
                  </a:schemeClr>
                </a:solidFill>
              </a:rPr>
              <a:t> – UNIVERSITY OF  TENNESSEE– USA</a:t>
            </a:r>
            <a:endParaRPr lang="pt-BR" sz="1200" b="1" dirty="0">
              <a:solidFill>
                <a:schemeClr val="accent3">
                  <a:lumMod val="50000"/>
                </a:schemeClr>
              </a:solidFill>
              <a:latin typeface="+mj-lt"/>
            </a:endParaRPr>
          </a:p>
          <a:p>
            <a:pPr marL="171450" lvl="0" indent="-171450">
              <a:buFont typeface="Wingdings" panose="05000000000000000000" pitchFamily="2" charset="2"/>
              <a:buChar char="§"/>
            </a:pPr>
            <a:r>
              <a:rPr lang="pt-BR" sz="1200" b="1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Mestre pelo Departamento de Anatomia da FMVZ-USP</a:t>
            </a:r>
          </a:p>
          <a:p>
            <a:pPr marL="171450" lvl="0" indent="-171450">
              <a:buFont typeface="Wingdings" panose="05000000000000000000" pitchFamily="2" charset="2"/>
              <a:buChar char="§"/>
            </a:pPr>
            <a:r>
              <a:rPr lang="pt-BR" sz="1200" b="1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Atua há 11 anos na Fisiatria Veterinária</a:t>
            </a:r>
          </a:p>
          <a:p>
            <a:endParaRPr lang="pt-BR" sz="1100" dirty="0">
              <a:solidFill>
                <a:schemeClr val="accent3">
                  <a:lumMod val="50000"/>
                </a:schemeClr>
              </a:solidFill>
              <a:latin typeface="+mj-lt"/>
            </a:endParaRPr>
          </a:p>
          <a:p>
            <a:br>
              <a:rPr lang="pt-BR" sz="1100" dirty="0">
                <a:solidFill>
                  <a:schemeClr val="accent3">
                    <a:lumMod val="50000"/>
                  </a:schemeClr>
                </a:solidFill>
                <a:latin typeface="+mj-lt"/>
              </a:rPr>
            </a:br>
            <a:endParaRPr lang="pt-BR" sz="1100" dirty="0">
              <a:solidFill>
                <a:schemeClr val="accent3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0687" y="2555776"/>
            <a:ext cx="2263932" cy="230425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Retângulo 8"/>
          <p:cNvSpPr/>
          <p:nvPr/>
        </p:nvSpPr>
        <p:spPr>
          <a:xfrm>
            <a:off x="3645024" y="4860032"/>
            <a:ext cx="3257456" cy="40041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45720" lvl="0" algn="ctr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pt-BR" sz="2000" b="1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Prof. Esp. Ricardo S. Lopes</a:t>
            </a:r>
          </a:p>
          <a:p>
            <a:pPr marL="171450" marR="45720" indent="-171450">
              <a:spcBef>
                <a:spcPct val="20000"/>
              </a:spcBef>
              <a:buClr>
                <a:schemeClr val="accent3"/>
              </a:buClr>
              <a:buSzPct val="95000"/>
              <a:buFont typeface="Wingdings" panose="05000000000000000000" pitchFamily="2" charset="2"/>
              <a:buChar char="§"/>
              <a:defRPr/>
            </a:pPr>
            <a:r>
              <a:rPr lang="pt-BR" sz="1100" b="1" dirty="0">
                <a:solidFill>
                  <a:schemeClr val="accent3">
                    <a:lumMod val="50000"/>
                  </a:schemeClr>
                </a:solidFill>
              </a:rPr>
              <a:t> Autor do Livro Fisiatria em Pequenos Animais </a:t>
            </a:r>
          </a:p>
          <a:p>
            <a:pPr marL="171450" marR="45720" lvl="0" indent="-171450">
              <a:spcBef>
                <a:spcPct val="20000"/>
              </a:spcBef>
              <a:buClr>
                <a:schemeClr val="accent3"/>
              </a:buClr>
              <a:buSzPct val="95000"/>
              <a:buFont typeface="Wingdings" panose="05000000000000000000" pitchFamily="2" charset="2"/>
              <a:buChar char="§"/>
              <a:defRPr/>
            </a:pPr>
            <a:r>
              <a:rPr lang="pt-BR" sz="1100" b="1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Presidente da ANFIVET (Associação Nacional de Fisioterapia Veterinária) </a:t>
            </a:r>
          </a:p>
          <a:p>
            <a:pPr marL="171450" marR="45720" lvl="0" indent="-171450">
              <a:spcBef>
                <a:spcPct val="20000"/>
              </a:spcBef>
              <a:buClr>
                <a:schemeClr val="accent3"/>
              </a:buClr>
              <a:buSzPct val="95000"/>
              <a:buFont typeface="Wingdings" panose="05000000000000000000" pitchFamily="2" charset="2"/>
              <a:buChar char="§"/>
              <a:defRPr/>
            </a:pPr>
            <a:r>
              <a:rPr lang="pt-BR" sz="1100" b="1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 </a:t>
            </a:r>
            <a:r>
              <a:rPr lang="pt-BR" sz="1200" b="1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Professor de Fisiatria Veterinária Convidado na Universidade Anhanguera e Pós-graduação de Ortopedia Veterinária da </a:t>
            </a:r>
            <a:r>
              <a:rPr lang="pt-BR" sz="1200" b="1" dirty="0" err="1">
                <a:solidFill>
                  <a:schemeClr val="accent3">
                    <a:lumMod val="50000"/>
                  </a:schemeClr>
                </a:solidFill>
                <a:latin typeface="+mj-lt"/>
              </a:rPr>
              <a:t>Anclivepa</a:t>
            </a:r>
            <a:r>
              <a:rPr lang="pt-BR" sz="1200" b="1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-SP</a:t>
            </a:r>
          </a:p>
          <a:p>
            <a:pPr marL="171450" marR="45720" lvl="0" indent="-171450">
              <a:spcBef>
                <a:spcPct val="20000"/>
              </a:spcBef>
              <a:buClr>
                <a:schemeClr val="accent3"/>
              </a:buClr>
              <a:buSzPct val="95000"/>
              <a:buFont typeface="Wingdings" panose="05000000000000000000" pitchFamily="2" charset="2"/>
              <a:buChar char="§"/>
              <a:defRPr/>
            </a:pPr>
            <a:r>
              <a:rPr lang="pt-BR" sz="1200" b="1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 Pós-Graduado em Ortopedia e Traumatologia Veterinária pela USP </a:t>
            </a:r>
          </a:p>
          <a:p>
            <a:pPr marL="171450" marR="45720" lvl="0" indent="-171450">
              <a:spcBef>
                <a:spcPct val="20000"/>
              </a:spcBef>
              <a:buClr>
                <a:schemeClr val="accent3"/>
              </a:buClr>
              <a:buSzPct val="95000"/>
              <a:buFont typeface="Wingdings" panose="05000000000000000000" pitchFamily="2" charset="2"/>
              <a:buChar char="§"/>
              <a:defRPr/>
            </a:pPr>
            <a:r>
              <a:rPr lang="pt-BR" sz="1200" b="1" dirty="0" err="1">
                <a:solidFill>
                  <a:schemeClr val="accent3">
                    <a:lumMod val="50000"/>
                  </a:schemeClr>
                </a:solidFill>
                <a:latin typeface="+mj-lt"/>
              </a:rPr>
              <a:t>AOVet</a:t>
            </a:r>
            <a:r>
              <a:rPr lang="pt-BR" sz="1200" b="1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 </a:t>
            </a:r>
            <a:r>
              <a:rPr lang="pt-BR" sz="1200" b="1" dirty="0" err="1">
                <a:solidFill>
                  <a:schemeClr val="accent3">
                    <a:lumMod val="50000"/>
                  </a:schemeClr>
                </a:solidFill>
                <a:latin typeface="+mj-lt"/>
              </a:rPr>
              <a:t>Certified</a:t>
            </a:r>
            <a:endParaRPr lang="pt-BR" sz="1200" b="1" dirty="0">
              <a:solidFill>
                <a:schemeClr val="accent3">
                  <a:lumMod val="50000"/>
                </a:schemeClr>
              </a:solidFill>
              <a:latin typeface="+mj-lt"/>
            </a:endParaRPr>
          </a:p>
          <a:p>
            <a:pPr marL="171450" marR="45720" lvl="0" indent="-171450">
              <a:spcBef>
                <a:spcPct val="20000"/>
              </a:spcBef>
              <a:buClr>
                <a:schemeClr val="accent3"/>
              </a:buClr>
              <a:buSzPct val="95000"/>
              <a:buFont typeface="Wingdings" panose="05000000000000000000" pitchFamily="2" charset="2"/>
              <a:buChar char="§"/>
              <a:defRPr/>
            </a:pPr>
            <a:r>
              <a:rPr lang="pt-BR" sz="1200" b="1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 Formação em Neurologia pelo Curso Extensivo teórico e prático do Prof. Ronaldo Casimiro da Costa</a:t>
            </a:r>
          </a:p>
          <a:p>
            <a:pPr marL="171450" marR="45720" lvl="0" indent="-171450">
              <a:spcBef>
                <a:spcPct val="20000"/>
              </a:spcBef>
              <a:buClr>
                <a:schemeClr val="accent3"/>
              </a:buClr>
              <a:buSzPct val="95000"/>
              <a:buFont typeface="Wingdings" panose="05000000000000000000" pitchFamily="2" charset="2"/>
              <a:buChar char="§"/>
              <a:defRPr/>
            </a:pPr>
            <a:r>
              <a:rPr lang="pt-BR" sz="1200" b="1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 Curso da </a:t>
            </a:r>
            <a:r>
              <a:rPr lang="pt-BR" sz="1200" b="1" dirty="0" err="1">
                <a:solidFill>
                  <a:schemeClr val="accent3">
                    <a:lumMod val="50000"/>
                  </a:schemeClr>
                </a:solidFill>
                <a:latin typeface="+mj-lt"/>
              </a:rPr>
              <a:t>Canine</a:t>
            </a:r>
            <a:r>
              <a:rPr lang="pt-BR" sz="1200" b="1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 </a:t>
            </a:r>
            <a:r>
              <a:rPr lang="pt-BR" sz="1200" b="1" dirty="0" err="1">
                <a:solidFill>
                  <a:schemeClr val="accent3">
                    <a:lumMod val="50000"/>
                  </a:schemeClr>
                </a:solidFill>
                <a:latin typeface="+mj-lt"/>
              </a:rPr>
              <a:t>Certified</a:t>
            </a:r>
            <a:r>
              <a:rPr lang="pt-BR" sz="1200" b="1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 </a:t>
            </a:r>
            <a:r>
              <a:rPr lang="pt-BR" sz="1200" b="1" dirty="0" err="1">
                <a:solidFill>
                  <a:schemeClr val="accent3">
                    <a:lumMod val="50000"/>
                  </a:schemeClr>
                </a:solidFill>
                <a:latin typeface="+mj-lt"/>
              </a:rPr>
              <a:t>Rehabilitation</a:t>
            </a:r>
            <a:r>
              <a:rPr lang="pt-BR" sz="1200" b="1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 </a:t>
            </a:r>
            <a:r>
              <a:rPr lang="pt-BR" sz="1200" b="1" dirty="0" err="1">
                <a:solidFill>
                  <a:schemeClr val="accent3">
                    <a:lumMod val="50000"/>
                  </a:schemeClr>
                </a:solidFill>
                <a:latin typeface="+mj-lt"/>
              </a:rPr>
              <a:t>Practice</a:t>
            </a:r>
            <a:r>
              <a:rPr lang="pt-BR" sz="1200" b="1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 – UNIVERSITY OF  TENNESSEE– USA</a:t>
            </a:r>
          </a:p>
          <a:p>
            <a:pPr marL="171450" marR="45720" lvl="0" indent="-171450">
              <a:spcBef>
                <a:spcPct val="20000"/>
              </a:spcBef>
              <a:buClr>
                <a:schemeClr val="accent3"/>
              </a:buClr>
              <a:buSzPct val="95000"/>
              <a:buFont typeface="Wingdings" panose="05000000000000000000" pitchFamily="2" charset="2"/>
              <a:buChar char="§"/>
              <a:defRPr/>
            </a:pPr>
            <a:r>
              <a:rPr lang="pt-BR" sz="1200" b="1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Proprietário e Diretor da Fisio </a:t>
            </a:r>
            <a:r>
              <a:rPr lang="pt-BR" sz="1200" b="1" dirty="0" err="1">
                <a:solidFill>
                  <a:schemeClr val="accent3">
                    <a:lumMod val="50000"/>
                  </a:schemeClr>
                </a:solidFill>
                <a:latin typeface="+mj-lt"/>
              </a:rPr>
              <a:t>Care</a:t>
            </a:r>
            <a:r>
              <a:rPr lang="pt-BR" sz="1200" b="1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 Pet e Rede Pet Fisio</a:t>
            </a:r>
          </a:p>
          <a:p>
            <a:pPr marL="171450" marR="45720" lvl="0" indent="-171450">
              <a:spcBef>
                <a:spcPct val="20000"/>
              </a:spcBef>
              <a:buClr>
                <a:schemeClr val="accent3"/>
              </a:buClr>
              <a:buSzPct val="95000"/>
              <a:buFont typeface="Wingdings" panose="05000000000000000000" pitchFamily="2" charset="2"/>
              <a:buChar char="§"/>
              <a:defRPr/>
            </a:pPr>
            <a:r>
              <a:rPr lang="pt-BR" sz="1200" b="1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Atua há 11 anos na Fisiatria Veterinária</a:t>
            </a:r>
          </a:p>
        </p:txBody>
      </p:sp>
      <p:pic>
        <p:nvPicPr>
          <p:cNvPr id="1026" name="Picture 2" descr="C:\backup\Documentos\adm fisio care pet\ricardo fot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7072" y="2555777"/>
            <a:ext cx="2304256" cy="230425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97999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0" y="98212"/>
            <a:ext cx="6858000" cy="46166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sz="2400" b="1" i="1" u="sng" dirty="0">
                <a:solidFill>
                  <a:schemeClr val="bg1"/>
                </a:solidFill>
              </a:rPr>
              <a:t>Módulo 1- Introdução e Matérias Inter-disciplinares</a:t>
            </a:r>
            <a:endParaRPr lang="pt-BR" sz="2400" dirty="0">
              <a:solidFill>
                <a:schemeClr val="bg1"/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0" y="602268"/>
            <a:ext cx="4049955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pt-BR" b="1" u="sng" dirty="0"/>
              <a:t>Data:  10 e 11  de Abril de 2021 ON LINE 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-8733" y="1031147"/>
            <a:ext cx="68580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500" dirty="0">
                <a:solidFill>
                  <a:srgbClr val="1A210D"/>
                </a:solidFill>
              </a:rPr>
              <a:t>08h00 -10h00 </a:t>
            </a:r>
            <a:r>
              <a:rPr lang="pt-BR" sz="1500" b="1" dirty="0">
                <a:solidFill>
                  <a:srgbClr val="1A210D"/>
                </a:solidFill>
              </a:rPr>
              <a:t>Abertura do Curso e Panorama Geral da Fisioterapia Veterinária Mundial</a:t>
            </a:r>
            <a:r>
              <a:rPr lang="pt-BR" sz="1500" dirty="0">
                <a:solidFill>
                  <a:srgbClr val="1A210D"/>
                </a:solidFill>
              </a:rPr>
              <a:t>  </a:t>
            </a:r>
            <a:r>
              <a:rPr lang="pt-BR" sz="1500" i="1" dirty="0">
                <a:solidFill>
                  <a:srgbClr val="1A210D"/>
                </a:solidFill>
              </a:rPr>
              <a:t>MV. Esp. Ricardo </a:t>
            </a:r>
            <a:r>
              <a:rPr lang="pt-BR" sz="1500" i="1" dirty="0" err="1">
                <a:solidFill>
                  <a:srgbClr val="1A210D"/>
                </a:solidFill>
              </a:rPr>
              <a:t>S.Lopes</a:t>
            </a:r>
            <a:r>
              <a:rPr lang="pt-BR" sz="1500" i="1" dirty="0">
                <a:solidFill>
                  <a:srgbClr val="1A210D"/>
                </a:solidFill>
              </a:rPr>
              <a:t> (Proprietário e Diretor da Fisio </a:t>
            </a:r>
            <a:r>
              <a:rPr lang="pt-BR" sz="1500" i="1" dirty="0" err="1">
                <a:solidFill>
                  <a:srgbClr val="1A210D"/>
                </a:solidFill>
              </a:rPr>
              <a:t>Care</a:t>
            </a:r>
            <a:r>
              <a:rPr lang="pt-BR" sz="1500" i="1" dirty="0">
                <a:solidFill>
                  <a:srgbClr val="1A210D"/>
                </a:solidFill>
              </a:rPr>
              <a:t> Pet e Rede Pet Fisio)</a:t>
            </a:r>
          </a:p>
          <a:p>
            <a:r>
              <a:rPr lang="pt-BR" sz="1500" dirty="0">
                <a:solidFill>
                  <a:srgbClr val="1A210D"/>
                </a:solidFill>
              </a:rPr>
              <a:t>10h30 – 16h00 </a:t>
            </a:r>
            <a:r>
              <a:rPr lang="pt-BR" sz="1500" b="1" dirty="0">
                <a:solidFill>
                  <a:srgbClr val="1A210D"/>
                </a:solidFill>
              </a:rPr>
              <a:t>Anatomia do sistema locomotor </a:t>
            </a:r>
            <a:r>
              <a:rPr lang="pt-BR" sz="1500" i="1" dirty="0" err="1">
                <a:solidFill>
                  <a:srgbClr val="1A210D"/>
                </a:solidFill>
              </a:rPr>
              <a:t>Prof</a:t>
            </a:r>
            <a:r>
              <a:rPr lang="pt-BR" sz="1500" i="1" dirty="0">
                <a:solidFill>
                  <a:srgbClr val="1A210D"/>
                </a:solidFill>
              </a:rPr>
              <a:t> </a:t>
            </a:r>
            <a:r>
              <a:rPr lang="pt-BR" sz="1500" i="1" dirty="0" err="1">
                <a:solidFill>
                  <a:srgbClr val="1A210D"/>
                </a:solidFill>
              </a:rPr>
              <a:t>Dr</a:t>
            </a:r>
            <a:r>
              <a:rPr lang="pt-BR" sz="1500" i="1" dirty="0">
                <a:solidFill>
                  <a:srgbClr val="1A210D"/>
                </a:solidFill>
              </a:rPr>
              <a:t> Mauricio de Silvio</a:t>
            </a:r>
            <a:r>
              <a:rPr lang="pt-BR" sz="1500" dirty="0">
                <a:solidFill>
                  <a:srgbClr val="1A210D"/>
                </a:solidFill>
              </a:rPr>
              <a:t> (UMAM)</a:t>
            </a:r>
          </a:p>
          <a:p>
            <a:r>
              <a:rPr lang="pt-BR" sz="1500" dirty="0">
                <a:solidFill>
                  <a:srgbClr val="1A210D"/>
                </a:solidFill>
              </a:rPr>
              <a:t>16h30 – 19h30 </a:t>
            </a:r>
            <a:r>
              <a:rPr lang="pt-BR" sz="1500" b="1" dirty="0">
                <a:solidFill>
                  <a:srgbClr val="1A210D"/>
                </a:solidFill>
              </a:rPr>
              <a:t>Fisiologia Muscular </a:t>
            </a:r>
            <a:r>
              <a:rPr lang="pt-BR" sz="1500" dirty="0">
                <a:solidFill>
                  <a:srgbClr val="1A210D"/>
                </a:solidFill>
              </a:rPr>
              <a:t>– </a:t>
            </a:r>
            <a:r>
              <a:rPr lang="pt-BR" sz="1500" i="1" dirty="0">
                <a:solidFill>
                  <a:srgbClr val="1A210D"/>
                </a:solidFill>
              </a:rPr>
              <a:t>Prof. Dr. Eduardo </a:t>
            </a:r>
            <a:r>
              <a:rPr lang="pt-BR" sz="1500" i="1" dirty="0" err="1">
                <a:solidFill>
                  <a:srgbClr val="1A210D"/>
                </a:solidFill>
              </a:rPr>
              <a:t>Bondan</a:t>
            </a:r>
            <a:r>
              <a:rPr lang="pt-BR" sz="1500" i="1" dirty="0">
                <a:solidFill>
                  <a:srgbClr val="1A210D"/>
                </a:solidFill>
              </a:rPr>
              <a:t> </a:t>
            </a:r>
            <a:r>
              <a:rPr lang="pt-BR" sz="1500" dirty="0">
                <a:solidFill>
                  <a:srgbClr val="1A210D"/>
                </a:solidFill>
              </a:rPr>
              <a:t>(UNIP / UNICSUL)</a:t>
            </a:r>
          </a:p>
          <a:p>
            <a:r>
              <a:rPr lang="pt-BR" sz="1500" dirty="0">
                <a:solidFill>
                  <a:srgbClr val="1A210D"/>
                </a:solidFill>
              </a:rPr>
              <a:t>8h00 – 10h00 </a:t>
            </a:r>
            <a:r>
              <a:rPr lang="pt-BR" sz="1500" b="1" dirty="0">
                <a:solidFill>
                  <a:srgbClr val="1A210D"/>
                </a:solidFill>
              </a:rPr>
              <a:t>– </a:t>
            </a:r>
            <a:r>
              <a:rPr lang="pt-BR" sz="1500" b="1" dirty="0"/>
              <a:t>Principais Afecções endócrinas com sintomatologia </a:t>
            </a:r>
            <a:r>
              <a:rPr lang="pt-BR" sz="1500" b="1" i="1" dirty="0"/>
              <a:t>locomotora </a:t>
            </a:r>
          </a:p>
          <a:p>
            <a:r>
              <a:rPr lang="pt-BR" sz="1500" i="1" dirty="0"/>
              <a:t>M.V </a:t>
            </a:r>
            <a:r>
              <a:rPr lang="pt-BR" sz="1500" i="1" dirty="0" err="1"/>
              <a:t>Esp</a:t>
            </a:r>
            <a:r>
              <a:rPr lang="pt-BR" sz="1500" i="1" dirty="0"/>
              <a:t> Alessandra Vargas </a:t>
            </a:r>
            <a:r>
              <a:rPr lang="pt-BR" sz="1500" dirty="0"/>
              <a:t> ( ENDOCRINOVET)</a:t>
            </a:r>
            <a:endParaRPr lang="pt-BR" sz="1500" dirty="0">
              <a:solidFill>
                <a:srgbClr val="FF0000"/>
              </a:solidFill>
            </a:endParaRPr>
          </a:p>
          <a:p>
            <a:r>
              <a:rPr lang="pt-BR" sz="1500" dirty="0"/>
              <a:t>10 -12h30 – </a:t>
            </a:r>
            <a:r>
              <a:rPr lang="pt-BR" sz="1500" b="1" dirty="0"/>
              <a:t>Fisiologia Cardíaca durante exercícios e as principais alterações  </a:t>
            </a:r>
            <a:r>
              <a:rPr lang="pt-BR" sz="1500" dirty="0"/>
              <a:t>-  </a:t>
            </a:r>
          </a:p>
          <a:p>
            <a:r>
              <a:rPr lang="pt-BR" sz="1500" i="1" dirty="0"/>
              <a:t>M.V Esp. Lucas Navajas – Naya Especialidades</a:t>
            </a:r>
            <a:endParaRPr lang="pt-BR" sz="1500" i="1" dirty="0">
              <a:solidFill>
                <a:srgbClr val="1A210D"/>
              </a:solidFill>
            </a:endParaRPr>
          </a:p>
          <a:p>
            <a:r>
              <a:rPr lang="pt-BR" sz="1500" dirty="0">
                <a:solidFill>
                  <a:srgbClr val="1A210D"/>
                </a:solidFill>
              </a:rPr>
              <a:t>14h00 – 18h00 </a:t>
            </a:r>
            <a:r>
              <a:rPr lang="pt-BR" sz="1500" b="1" dirty="0">
                <a:solidFill>
                  <a:srgbClr val="1A210D"/>
                </a:solidFill>
              </a:rPr>
              <a:t>Fisiologia e Tratamento da Dor </a:t>
            </a:r>
            <a:r>
              <a:rPr lang="pt-BR" sz="1500" dirty="0">
                <a:solidFill>
                  <a:srgbClr val="1A210D"/>
                </a:solidFill>
              </a:rPr>
              <a:t>– </a:t>
            </a:r>
            <a:r>
              <a:rPr lang="pt-BR" sz="1500" i="1" dirty="0">
                <a:solidFill>
                  <a:srgbClr val="1A210D"/>
                </a:solidFill>
              </a:rPr>
              <a:t>Profa. Dra. </a:t>
            </a:r>
            <a:r>
              <a:rPr lang="pt-BR" sz="1500" i="1" dirty="0" err="1">
                <a:solidFill>
                  <a:srgbClr val="1A210D"/>
                </a:solidFill>
              </a:rPr>
              <a:t>Patricia</a:t>
            </a:r>
            <a:r>
              <a:rPr lang="pt-BR" sz="1500" i="1" dirty="0">
                <a:solidFill>
                  <a:srgbClr val="1A210D"/>
                </a:solidFill>
              </a:rPr>
              <a:t> Flor ( USP)</a:t>
            </a:r>
            <a:endParaRPr lang="pt-BR" sz="1500" dirty="0">
              <a:solidFill>
                <a:srgbClr val="1A210D"/>
              </a:solidFill>
              <a:highlight>
                <a:srgbClr val="FFFF00"/>
              </a:highlight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24134" y="3668995"/>
            <a:ext cx="6858000" cy="830997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sz="2400" b="1" i="1" u="sng" dirty="0">
                <a:solidFill>
                  <a:schemeClr val="bg1"/>
                </a:solidFill>
              </a:rPr>
              <a:t>Módulo 2- Diagnóstico por Imagem, </a:t>
            </a:r>
            <a:r>
              <a:rPr lang="pt-BR" sz="2400" b="1" i="1" u="sng" dirty="0" err="1">
                <a:solidFill>
                  <a:schemeClr val="bg1"/>
                </a:solidFill>
              </a:rPr>
              <a:t>Biomecânia</a:t>
            </a:r>
            <a:r>
              <a:rPr lang="pt-BR" sz="2400" b="1" i="1" u="sng" dirty="0">
                <a:solidFill>
                  <a:schemeClr val="bg1"/>
                </a:solidFill>
              </a:rPr>
              <a:t> e Controle da </a:t>
            </a:r>
            <a:r>
              <a:rPr lang="pt-BR" sz="2400" b="1" i="1" u="sng" dirty="0" err="1">
                <a:solidFill>
                  <a:schemeClr val="bg1"/>
                </a:solidFill>
              </a:rPr>
              <a:t>Osteoartrose</a:t>
            </a:r>
            <a:endParaRPr lang="pt-BR" sz="2400" dirty="0">
              <a:solidFill>
                <a:schemeClr val="bg1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53489" y="4572000"/>
            <a:ext cx="3982629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pt-BR" b="1" dirty="0"/>
              <a:t>Data: 15 e 16 de Maio de 2021 ON LINE 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-8733" y="4952072"/>
            <a:ext cx="6858000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500" dirty="0">
                <a:solidFill>
                  <a:srgbClr val="1A210D"/>
                </a:solidFill>
              </a:rPr>
              <a:t>08h00 -12h00 - </a:t>
            </a:r>
            <a:r>
              <a:rPr lang="pt-BR" sz="1500" b="1" dirty="0">
                <a:solidFill>
                  <a:srgbClr val="1A210D"/>
                </a:solidFill>
              </a:rPr>
              <a:t>Diagnóstico por imagem </a:t>
            </a:r>
            <a:r>
              <a:rPr lang="pt-BR" sz="1500" b="1" i="1" dirty="0">
                <a:solidFill>
                  <a:srgbClr val="1A210D"/>
                </a:solidFill>
              </a:rPr>
              <a:t>(RX, US articular, </a:t>
            </a:r>
            <a:r>
              <a:rPr lang="pt-BR" sz="1500" b="1" i="1" dirty="0" err="1">
                <a:solidFill>
                  <a:srgbClr val="1A210D"/>
                </a:solidFill>
              </a:rPr>
              <a:t>mielografia</a:t>
            </a:r>
            <a:r>
              <a:rPr lang="pt-BR" sz="1500" b="1" i="1" dirty="0">
                <a:solidFill>
                  <a:srgbClr val="1A210D"/>
                </a:solidFill>
              </a:rPr>
              <a:t>, tomografia computadorizada) –  </a:t>
            </a:r>
            <a:r>
              <a:rPr lang="pt-BR" sz="1500" i="1" dirty="0">
                <a:solidFill>
                  <a:srgbClr val="1A210D"/>
                </a:solidFill>
              </a:rPr>
              <a:t>M.V Esp. Paulo Frazão (PETCARE)</a:t>
            </a:r>
            <a:endParaRPr lang="pt-BR" sz="1500" i="1" dirty="0"/>
          </a:p>
          <a:p>
            <a:r>
              <a:rPr lang="pt-BR" sz="1500" dirty="0"/>
              <a:t>14:00 – 18:00 </a:t>
            </a:r>
            <a:r>
              <a:rPr lang="pt-BR" sz="1500" b="1" i="1" dirty="0"/>
              <a:t>Diagnóstico por imagem (</a:t>
            </a:r>
            <a:r>
              <a:rPr lang="pt-BR" sz="1500" b="1" i="1" dirty="0">
                <a:solidFill>
                  <a:srgbClr val="1A210D"/>
                </a:solidFill>
              </a:rPr>
              <a:t>Ressonância Magnética) </a:t>
            </a:r>
            <a:r>
              <a:rPr lang="pt-BR" sz="1500" i="1" dirty="0">
                <a:solidFill>
                  <a:srgbClr val="1A210D"/>
                </a:solidFill>
              </a:rPr>
              <a:t>M.V. </a:t>
            </a:r>
            <a:r>
              <a:rPr lang="pt-BR" sz="1500" i="1" dirty="0" err="1">
                <a:solidFill>
                  <a:srgbClr val="1A210D"/>
                </a:solidFill>
              </a:rPr>
              <a:t>Msc</a:t>
            </a:r>
            <a:r>
              <a:rPr lang="pt-BR" sz="1500" i="1" dirty="0">
                <a:solidFill>
                  <a:srgbClr val="1A210D"/>
                </a:solidFill>
              </a:rPr>
              <a:t>  Felipe Suarez (PROVET)</a:t>
            </a:r>
            <a:endParaRPr lang="pt-BR" sz="1500" i="1" dirty="0">
              <a:solidFill>
                <a:srgbClr val="FF0000"/>
              </a:solidFill>
            </a:endParaRPr>
          </a:p>
          <a:p>
            <a:r>
              <a:rPr lang="pt-BR" sz="1500" dirty="0">
                <a:solidFill>
                  <a:srgbClr val="1A210D"/>
                </a:solidFill>
              </a:rPr>
              <a:t>08h00 – 12h00 </a:t>
            </a:r>
            <a:r>
              <a:rPr lang="pt-BR" sz="1500" b="1" dirty="0">
                <a:solidFill>
                  <a:srgbClr val="1A210D"/>
                </a:solidFill>
              </a:rPr>
              <a:t>–  </a:t>
            </a:r>
            <a:r>
              <a:rPr lang="pt-BR" sz="1500" b="1" dirty="0" err="1">
                <a:solidFill>
                  <a:srgbClr val="1A210D"/>
                </a:solidFill>
              </a:rPr>
              <a:t>Osteoartrose</a:t>
            </a:r>
            <a:r>
              <a:rPr lang="pt-BR" sz="1500" b="1" dirty="0">
                <a:solidFill>
                  <a:srgbClr val="1A210D"/>
                </a:solidFill>
              </a:rPr>
              <a:t> </a:t>
            </a:r>
            <a:r>
              <a:rPr lang="pt-BR" sz="1500" dirty="0">
                <a:solidFill>
                  <a:srgbClr val="1A210D"/>
                </a:solidFill>
              </a:rPr>
              <a:t>– </a:t>
            </a:r>
            <a:r>
              <a:rPr lang="pt-BR" sz="1500" i="1" dirty="0">
                <a:solidFill>
                  <a:srgbClr val="1A210D"/>
                </a:solidFill>
              </a:rPr>
              <a:t>Prof. </a:t>
            </a:r>
            <a:r>
              <a:rPr lang="pt-BR" sz="1500" i="1" dirty="0" err="1">
                <a:solidFill>
                  <a:srgbClr val="1A210D"/>
                </a:solidFill>
              </a:rPr>
              <a:t>Msc</a:t>
            </a:r>
            <a:r>
              <a:rPr lang="pt-BR" sz="1500" i="1" dirty="0">
                <a:solidFill>
                  <a:srgbClr val="1A210D"/>
                </a:solidFill>
              </a:rPr>
              <a:t>. Anderson Coutinho ( UNIBAM </a:t>
            </a:r>
            <a:r>
              <a:rPr lang="pt-BR" sz="1500" dirty="0">
                <a:solidFill>
                  <a:srgbClr val="1A210D"/>
                </a:solidFill>
              </a:rPr>
              <a:t>) </a:t>
            </a:r>
            <a:endParaRPr lang="pt-BR" sz="1500" b="1" dirty="0">
              <a:solidFill>
                <a:srgbClr val="FF0000"/>
              </a:solidFill>
            </a:endParaRPr>
          </a:p>
          <a:p>
            <a:r>
              <a:rPr lang="pt-BR" sz="1500" dirty="0">
                <a:solidFill>
                  <a:srgbClr val="1A210D"/>
                </a:solidFill>
              </a:rPr>
              <a:t>13h30– 18h00 –  </a:t>
            </a:r>
            <a:r>
              <a:rPr lang="pt-BR" sz="1500" b="1" dirty="0"/>
              <a:t>Fisiologia do Exercício  e Biomecânica aplicada a lesões locomotoras -  </a:t>
            </a:r>
            <a:r>
              <a:rPr lang="pt-BR" sz="1500" i="1" dirty="0"/>
              <a:t>M.V. Rodrigo Silva  - </a:t>
            </a:r>
            <a:r>
              <a:rPr lang="pt-BR" sz="1500" i="1" dirty="0" err="1"/>
              <a:t>invet</a:t>
            </a:r>
            <a:r>
              <a:rPr lang="pt-BR" sz="1500" i="1" dirty="0"/>
              <a:t> Rio</a:t>
            </a:r>
            <a:endParaRPr lang="pt-BR" sz="1500" u="sng" dirty="0">
              <a:solidFill>
                <a:srgbClr val="FF0000"/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23477" y="6660232"/>
            <a:ext cx="6858000" cy="46166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sz="2400" b="1" i="1" u="sng" dirty="0">
                <a:solidFill>
                  <a:schemeClr val="bg1"/>
                </a:solidFill>
              </a:rPr>
              <a:t>Módulo 3- Semiologia e Nutrição Funcional</a:t>
            </a:r>
            <a:endParaRPr lang="pt-BR" sz="2400" dirty="0">
              <a:solidFill>
                <a:schemeClr val="bg1"/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-23740" y="7164288"/>
            <a:ext cx="3168303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pt-BR" b="1" u="sng" dirty="0"/>
              <a:t>Data: 19 e 20 de Junho de 2021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2564904" y="824614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-27384" y="7571943"/>
            <a:ext cx="68580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500" dirty="0"/>
              <a:t>8:00 – 12:00 – </a:t>
            </a:r>
            <a:r>
              <a:rPr lang="pt-BR" sz="1500" b="1" dirty="0"/>
              <a:t>Semiologia Neurológica e Fisiátrica </a:t>
            </a:r>
            <a:r>
              <a:rPr lang="pt-BR" sz="1500" i="1" dirty="0">
                <a:solidFill>
                  <a:srgbClr val="1A210D"/>
                </a:solidFill>
              </a:rPr>
              <a:t>MV. Ricardo </a:t>
            </a:r>
            <a:r>
              <a:rPr lang="pt-BR" sz="1500" i="1" dirty="0" err="1">
                <a:solidFill>
                  <a:srgbClr val="1A210D"/>
                </a:solidFill>
              </a:rPr>
              <a:t>S.Lopes</a:t>
            </a:r>
            <a:r>
              <a:rPr lang="pt-BR" sz="1500" i="1" dirty="0">
                <a:solidFill>
                  <a:srgbClr val="1A210D"/>
                </a:solidFill>
              </a:rPr>
              <a:t> </a:t>
            </a:r>
            <a:r>
              <a:rPr lang="pt-BR" sz="1500" dirty="0">
                <a:solidFill>
                  <a:srgbClr val="1A210D"/>
                </a:solidFill>
              </a:rPr>
              <a:t>(Proprietário e Diretor da Fisio </a:t>
            </a:r>
            <a:r>
              <a:rPr lang="pt-BR" sz="1500" dirty="0" err="1">
                <a:solidFill>
                  <a:srgbClr val="1A210D"/>
                </a:solidFill>
              </a:rPr>
              <a:t>Care</a:t>
            </a:r>
            <a:r>
              <a:rPr lang="pt-BR" sz="1500" dirty="0">
                <a:solidFill>
                  <a:srgbClr val="1A210D"/>
                </a:solidFill>
              </a:rPr>
              <a:t> Pet e Rede Pet Fisio)</a:t>
            </a:r>
          </a:p>
          <a:p>
            <a:r>
              <a:rPr lang="pt-BR" sz="1500" dirty="0">
                <a:solidFill>
                  <a:srgbClr val="1A210D"/>
                </a:solidFill>
              </a:rPr>
              <a:t>14:00 -18h00 - </a:t>
            </a:r>
            <a:r>
              <a:rPr lang="pt-BR" sz="1500" b="1" dirty="0">
                <a:solidFill>
                  <a:srgbClr val="1A210D"/>
                </a:solidFill>
              </a:rPr>
              <a:t>Semiologia Ortopédica </a:t>
            </a:r>
            <a:r>
              <a:rPr lang="pt-BR" sz="1500" i="1" dirty="0"/>
              <a:t>MV  Ms. Leonardo Padro (LOTC USP)</a:t>
            </a:r>
            <a:endParaRPr lang="pt-BR" sz="1500" b="1" dirty="0"/>
          </a:p>
          <a:p>
            <a:r>
              <a:rPr lang="pt-BR" sz="1500">
                <a:solidFill>
                  <a:srgbClr val="1A210D"/>
                </a:solidFill>
              </a:rPr>
              <a:t>08h00 </a:t>
            </a:r>
            <a:r>
              <a:rPr lang="pt-BR" sz="1500" dirty="0">
                <a:solidFill>
                  <a:srgbClr val="1A210D"/>
                </a:solidFill>
              </a:rPr>
              <a:t>– 18h00 </a:t>
            </a:r>
            <a:r>
              <a:rPr lang="pt-BR" sz="1500" b="1" dirty="0">
                <a:solidFill>
                  <a:srgbClr val="1A210D"/>
                </a:solidFill>
              </a:rPr>
              <a:t>– Nutrição Funcional do Paciente em Reabilitação </a:t>
            </a:r>
            <a:r>
              <a:rPr lang="pt-BR" sz="1500" i="1" dirty="0"/>
              <a:t>M.V. Esp. Michele Nogueira  Agostinho (</a:t>
            </a:r>
            <a:r>
              <a:rPr lang="pt-BR" sz="1500" i="1" dirty="0" err="1"/>
              <a:t>Saude</a:t>
            </a:r>
            <a:r>
              <a:rPr lang="pt-BR" sz="1500" i="1" dirty="0"/>
              <a:t> em Patas) </a:t>
            </a:r>
            <a:endParaRPr lang="pt-BR" sz="1500" b="1" u="sng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3477" y="53207"/>
            <a:ext cx="6858000" cy="46166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sz="2400" b="1" i="1" u="sng" dirty="0">
                <a:solidFill>
                  <a:schemeClr val="bg1"/>
                </a:solidFill>
              </a:rPr>
              <a:t>Módulo 4- Principais Modalidades da Fisioterapia- I </a:t>
            </a:r>
            <a:endParaRPr lang="pt-BR" sz="2400" dirty="0">
              <a:solidFill>
                <a:schemeClr val="bg1"/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-23740" y="530260"/>
            <a:ext cx="2862130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pt-BR" b="1" u="sng" dirty="0"/>
              <a:t>Data: 24  e 25 de Julho 2021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-42095" y="899592"/>
            <a:ext cx="6858000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500" dirty="0">
                <a:solidFill>
                  <a:srgbClr val="1A210D"/>
                </a:solidFill>
                <a:latin typeface="+mj-lt"/>
              </a:rPr>
              <a:t>08h00 – 13h00 </a:t>
            </a:r>
            <a:r>
              <a:rPr lang="pt-BR" sz="1500" b="1" i="1" dirty="0">
                <a:solidFill>
                  <a:srgbClr val="1A210D"/>
                </a:solidFill>
                <a:latin typeface="+mj-lt"/>
              </a:rPr>
              <a:t>Hidroterapia (</a:t>
            </a:r>
            <a:r>
              <a:rPr lang="pt-BR" sz="1500" b="1" i="1" dirty="0" err="1">
                <a:solidFill>
                  <a:srgbClr val="1A210D"/>
                </a:solidFill>
                <a:latin typeface="+mj-lt"/>
              </a:rPr>
              <a:t>téórica</a:t>
            </a:r>
            <a:r>
              <a:rPr lang="pt-BR" sz="1500" b="1" i="1" dirty="0">
                <a:solidFill>
                  <a:srgbClr val="1A210D"/>
                </a:solidFill>
                <a:latin typeface="+mj-lt"/>
              </a:rPr>
              <a:t> e prática</a:t>
            </a:r>
            <a:r>
              <a:rPr lang="pt-BR" sz="1500" b="1" dirty="0">
                <a:solidFill>
                  <a:srgbClr val="1A210D"/>
                </a:solidFill>
                <a:latin typeface="+mj-lt"/>
              </a:rPr>
              <a:t>)</a:t>
            </a:r>
            <a:r>
              <a:rPr lang="pt-BR" sz="1500" i="1" dirty="0">
                <a:solidFill>
                  <a:srgbClr val="1A210D"/>
                </a:solidFill>
                <a:latin typeface="+mj-lt"/>
              </a:rPr>
              <a:t>M.V  </a:t>
            </a:r>
            <a:r>
              <a:rPr lang="pt-BR" sz="1500" i="1" dirty="0" err="1">
                <a:solidFill>
                  <a:srgbClr val="1A210D"/>
                </a:solidFill>
                <a:latin typeface="+mj-lt"/>
              </a:rPr>
              <a:t>Msc</a:t>
            </a:r>
            <a:r>
              <a:rPr lang="pt-BR" sz="1500" i="1" dirty="0">
                <a:solidFill>
                  <a:srgbClr val="1A210D"/>
                </a:solidFill>
                <a:latin typeface="+mj-lt"/>
              </a:rPr>
              <a:t> Miriam Caramico </a:t>
            </a:r>
            <a:endParaRPr lang="pt-BR" b="1" i="1" dirty="0">
              <a:solidFill>
                <a:srgbClr val="FF0000"/>
              </a:solidFill>
              <a:latin typeface="+mj-lt"/>
            </a:endParaRPr>
          </a:p>
          <a:p>
            <a:pPr algn="just"/>
            <a:r>
              <a:rPr lang="pt-BR" sz="1500" dirty="0">
                <a:solidFill>
                  <a:srgbClr val="1A210D"/>
                </a:solidFill>
                <a:latin typeface="+mj-lt"/>
              </a:rPr>
              <a:t>14h00 – 18h00 </a:t>
            </a:r>
            <a:r>
              <a:rPr lang="pt-BR" sz="1500" b="1" dirty="0">
                <a:solidFill>
                  <a:srgbClr val="1A210D"/>
                </a:solidFill>
                <a:latin typeface="+mj-lt"/>
              </a:rPr>
              <a:t>Cinesioterapi</a:t>
            </a:r>
            <a:r>
              <a:rPr lang="pt-BR" sz="1500" dirty="0">
                <a:solidFill>
                  <a:srgbClr val="1A210D"/>
                </a:solidFill>
                <a:latin typeface="+mj-lt"/>
              </a:rPr>
              <a:t>a </a:t>
            </a:r>
            <a:r>
              <a:rPr lang="pt-BR" sz="1500" b="1" i="1" dirty="0">
                <a:solidFill>
                  <a:srgbClr val="1A210D"/>
                </a:solidFill>
                <a:latin typeface="+mj-lt"/>
              </a:rPr>
              <a:t>(</a:t>
            </a:r>
            <a:r>
              <a:rPr lang="pt-BR" sz="1500" b="1" i="1" dirty="0" err="1">
                <a:solidFill>
                  <a:srgbClr val="1A210D"/>
                </a:solidFill>
                <a:latin typeface="+mj-lt"/>
              </a:rPr>
              <a:t>téórica</a:t>
            </a:r>
            <a:r>
              <a:rPr lang="pt-BR" sz="1500" b="1" i="1" dirty="0">
                <a:solidFill>
                  <a:srgbClr val="1A210D"/>
                </a:solidFill>
                <a:latin typeface="+mj-lt"/>
              </a:rPr>
              <a:t> e prática) </a:t>
            </a:r>
            <a:r>
              <a:rPr lang="pt-BR" sz="1500" i="1" dirty="0">
                <a:solidFill>
                  <a:srgbClr val="1A210D"/>
                </a:solidFill>
                <a:latin typeface="+mj-lt"/>
              </a:rPr>
              <a:t>M.V  </a:t>
            </a:r>
            <a:r>
              <a:rPr lang="pt-BR" sz="1500" i="1" dirty="0" err="1">
                <a:solidFill>
                  <a:srgbClr val="1A210D"/>
                </a:solidFill>
                <a:latin typeface="+mj-lt"/>
              </a:rPr>
              <a:t>Esp</a:t>
            </a:r>
            <a:r>
              <a:rPr lang="pt-BR" sz="1500" i="1" dirty="0">
                <a:solidFill>
                  <a:srgbClr val="1A210D"/>
                </a:solidFill>
                <a:latin typeface="+mj-lt"/>
              </a:rPr>
              <a:t> Ariele </a:t>
            </a:r>
            <a:r>
              <a:rPr lang="pt-BR" sz="1500" i="1" dirty="0" err="1">
                <a:solidFill>
                  <a:srgbClr val="1A210D"/>
                </a:solidFill>
                <a:latin typeface="+mj-lt"/>
              </a:rPr>
              <a:t>Schreiner</a:t>
            </a:r>
            <a:r>
              <a:rPr lang="pt-BR" sz="1500" i="1" dirty="0">
                <a:solidFill>
                  <a:srgbClr val="1A210D"/>
                </a:solidFill>
                <a:latin typeface="+mj-lt"/>
              </a:rPr>
              <a:t> (Fisio </a:t>
            </a:r>
            <a:r>
              <a:rPr lang="pt-BR" sz="1500" i="1" dirty="0" err="1">
                <a:solidFill>
                  <a:srgbClr val="1A210D"/>
                </a:solidFill>
                <a:latin typeface="+mj-lt"/>
              </a:rPr>
              <a:t>Care</a:t>
            </a:r>
            <a:r>
              <a:rPr lang="pt-BR" sz="1500" i="1" dirty="0">
                <a:solidFill>
                  <a:srgbClr val="1A210D"/>
                </a:solidFill>
                <a:latin typeface="+mj-lt"/>
              </a:rPr>
              <a:t> Pet)</a:t>
            </a:r>
            <a:endParaRPr lang="pt-BR" sz="1500" dirty="0">
              <a:solidFill>
                <a:srgbClr val="1A210D"/>
              </a:solidFill>
              <a:latin typeface="+mj-lt"/>
            </a:endParaRPr>
          </a:p>
          <a:p>
            <a:pPr algn="just"/>
            <a:r>
              <a:rPr lang="pt-BR" sz="1500" dirty="0">
                <a:solidFill>
                  <a:srgbClr val="1A210D"/>
                </a:solidFill>
                <a:latin typeface="+mj-lt"/>
              </a:rPr>
              <a:t>08h00 -12h00 </a:t>
            </a:r>
            <a:r>
              <a:rPr lang="pt-BR" sz="1500" b="1" dirty="0">
                <a:latin typeface="+mj-lt"/>
              </a:rPr>
              <a:t>Eletroterapia </a:t>
            </a:r>
            <a:r>
              <a:rPr lang="pt-BR" sz="1500" b="1" i="1" dirty="0">
                <a:solidFill>
                  <a:srgbClr val="1A210D"/>
                </a:solidFill>
                <a:latin typeface="+mj-lt"/>
              </a:rPr>
              <a:t>(</a:t>
            </a:r>
            <a:r>
              <a:rPr lang="pt-BR" sz="1500" b="1" i="1" dirty="0" err="1">
                <a:solidFill>
                  <a:srgbClr val="1A210D"/>
                </a:solidFill>
                <a:latin typeface="+mj-lt"/>
              </a:rPr>
              <a:t>téórica</a:t>
            </a:r>
            <a:r>
              <a:rPr lang="pt-BR" sz="1500" b="1" i="1" dirty="0">
                <a:solidFill>
                  <a:srgbClr val="1A210D"/>
                </a:solidFill>
                <a:latin typeface="+mj-lt"/>
              </a:rPr>
              <a:t> e prática)</a:t>
            </a:r>
            <a:r>
              <a:rPr lang="pt-BR" sz="1500" dirty="0">
                <a:solidFill>
                  <a:srgbClr val="1A210D"/>
                </a:solidFill>
                <a:latin typeface="+mj-lt"/>
              </a:rPr>
              <a:t> </a:t>
            </a:r>
            <a:r>
              <a:rPr lang="pt-BR" sz="1500" i="1" dirty="0">
                <a:latin typeface="+mj-lt"/>
              </a:rPr>
              <a:t>M.V  </a:t>
            </a:r>
            <a:r>
              <a:rPr lang="pt-BR" sz="1500" i="1" dirty="0" err="1">
                <a:latin typeface="+mj-lt"/>
              </a:rPr>
              <a:t>Msc</a:t>
            </a:r>
            <a:r>
              <a:rPr lang="pt-BR" sz="1500" i="1" dirty="0">
                <a:latin typeface="+mj-lt"/>
              </a:rPr>
              <a:t>. Marcella Sanchez</a:t>
            </a:r>
          </a:p>
          <a:p>
            <a:pPr lvl="0" algn="just"/>
            <a:r>
              <a:rPr lang="pt-BR" sz="1500" i="1" dirty="0">
                <a:latin typeface="+mj-lt"/>
              </a:rPr>
              <a:t>(</a:t>
            </a:r>
            <a:r>
              <a:rPr lang="pt-BR" sz="1500" dirty="0">
                <a:latin typeface="+mj-lt"/>
                <a:ea typeface="Calibri" pitchFamily="34" charset="0"/>
                <a:cs typeface="Times New Roman" pitchFamily="18" charset="0"/>
              </a:rPr>
              <a:t>Certificada em Fisioterapia pela Canine Physical Rehabilitation, Tennessee </a:t>
            </a:r>
            <a:r>
              <a:rPr lang="pt-BR" sz="1500" dirty="0" err="1">
                <a:latin typeface="+mj-lt"/>
                <a:ea typeface="Calibri" pitchFamily="34" charset="0"/>
                <a:cs typeface="Times New Roman" pitchFamily="18" charset="0"/>
              </a:rPr>
              <a:t>University</a:t>
            </a:r>
            <a:r>
              <a:rPr lang="pt-BR" sz="1500" dirty="0">
                <a:latin typeface="+mj-lt"/>
                <a:ea typeface="Calibri" pitchFamily="34" charset="0"/>
                <a:cs typeface="Times New Roman" pitchFamily="18" charset="0"/>
              </a:rPr>
              <a:t>,) </a:t>
            </a:r>
            <a:endParaRPr lang="pt-BR" sz="1500" b="1" dirty="0">
              <a:solidFill>
                <a:srgbClr val="FF0000"/>
              </a:solidFill>
              <a:latin typeface="+mj-lt"/>
            </a:endParaRPr>
          </a:p>
          <a:p>
            <a:pPr algn="just"/>
            <a:r>
              <a:rPr lang="pt-BR" sz="1500" dirty="0">
                <a:solidFill>
                  <a:srgbClr val="1A210D"/>
                </a:solidFill>
                <a:latin typeface="+mj-lt"/>
              </a:rPr>
              <a:t>14h00-16h00 </a:t>
            </a:r>
            <a:r>
              <a:rPr lang="pt-BR" sz="1500" b="1" dirty="0">
                <a:solidFill>
                  <a:srgbClr val="1A210D"/>
                </a:solidFill>
                <a:latin typeface="+mj-lt"/>
              </a:rPr>
              <a:t>Ultrassom Terapêutico </a:t>
            </a:r>
            <a:r>
              <a:rPr lang="pt-BR" sz="1500" b="1" i="1" dirty="0">
                <a:solidFill>
                  <a:srgbClr val="1A210D"/>
                </a:solidFill>
                <a:latin typeface="+mj-lt"/>
              </a:rPr>
              <a:t>(</a:t>
            </a:r>
            <a:r>
              <a:rPr lang="pt-BR" sz="1500" b="1" i="1" dirty="0" err="1">
                <a:solidFill>
                  <a:srgbClr val="1A210D"/>
                </a:solidFill>
                <a:latin typeface="+mj-lt"/>
              </a:rPr>
              <a:t>téórica</a:t>
            </a:r>
            <a:r>
              <a:rPr lang="pt-BR" sz="1500" b="1" i="1" dirty="0">
                <a:solidFill>
                  <a:srgbClr val="1A210D"/>
                </a:solidFill>
                <a:latin typeface="+mj-lt"/>
              </a:rPr>
              <a:t> e prática</a:t>
            </a:r>
            <a:r>
              <a:rPr lang="pt-BR" sz="1500" b="1" i="1" dirty="0">
                <a:latin typeface="+mj-lt"/>
              </a:rPr>
              <a:t>)</a:t>
            </a:r>
            <a:r>
              <a:rPr lang="pt-BR" sz="1500" i="1" dirty="0">
                <a:latin typeface="+mj-lt"/>
              </a:rPr>
              <a:t>M.V. </a:t>
            </a:r>
            <a:r>
              <a:rPr lang="pt-BR" sz="1500" i="1" dirty="0" err="1">
                <a:latin typeface="+mj-lt"/>
              </a:rPr>
              <a:t>Msc</a:t>
            </a:r>
            <a:r>
              <a:rPr lang="pt-BR" sz="1500" i="1" dirty="0">
                <a:latin typeface="+mj-lt"/>
              </a:rPr>
              <a:t> Marcella Sanchez </a:t>
            </a:r>
          </a:p>
          <a:p>
            <a:pPr algn="just"/>
            <a:r>
              <a:rPr lang="pt-BR" sz="1500" i="1" dirty="0">
                <a:latin typeface="+mj-lt"/>
              </a:rPr>
              <a:t>16:30 – 18:00</a:t>
            </a:r>
            <a:r>
              <a:rPr lang="en-US" sz="1500" dirty="0"/>
              <a:t>–</a:t>
            </a:r>
            <a:r>
              <a:rPr lang="pt-BR" sz="1500" b="1" dirty="0" err="1">
                <a:solidFill>
                  <a:srgbClr val="1A210D"/>
                </a:solidFill>
              </a:rPr>
              <a:t>Laserterapia</a:t>
            </a:r>
            <a:r>
              <a:rPr lang="pt-BR" sz="1500" b="1" dirty="0">
                <a:solidFill>
                  <a:srgbClr val="1A210D"/>
                </a:solidFill>
              </a:rPr>
              <a:t> </a:t>
            </a:r>
            <a:r>
              <a:rPr lang="pt-BR" sz="1500" b="1" i="1" dirty="0">
                <a:solidFill>
                  <a:srgbClr val="1A210D"/>
                </a:solidFill>
              </a:rPr>
              <a:t>(</a:t>
            </a:r>
            <a:r>
              <a:rPr lang="pt-BR" sz="1500" b="1" i="1" dirty="0" err="1">
                <a:solidFill>
                  <a:srgbClr val="1A210D"/>
                </a:solidFill>
              </a:rPr>
              <a:t>téórica</a:t>
            </a:r>
            <a:r>
              <a:rPr lang="pt-BR" sz="1500" b="1" i="1" dirty="0">
                <a:solidFill>
                  <a:srgbClr val="1A210D"/>
                </a:solidFill>
              </a:rPr>
              <a:t> e prática)</a:t>
            </a:r>
            <a:r>
              <a:rPr lang="pt-BR" sz="1500" dirty="0">
                <a:solidFill>
                  <a:srgbClr val="1A210D"/>
                </a:solidFill>
              </a:rPr>
              <a:t>–  </a:t>
            </a:r>
            <a:r>
              <a:rPr lang="pt-BR" sz="1500" i="1" dirty="0">
                <a:solidFill>
                  <a:srgbClr val="1A210D"/>
                </a:solidFill>
              </a:rPr>
              <a:t>M.V. </a:t>
            </a:r>
            <a:r>
              <a:rPr lang="pt-BR" sz="1500" i="1" dirty="0" err="1">
                <a:solidFill>
                  <a:srgbClr val="1A210D"/>
                </a:solidFill>
              </a:rPr>
              <a:t>Esp</a:t>
            </a:r>
            <a:r>
              <a:rPr lang="pt-BR" sz="1500" i="1" dirty="0">
                <a:solidFill>
                  <a:srgbClr val="1A210D"/>
                </a:solidFill>
              </a:rPr>
              <a:t> Camila </a:t>
            </a:r>
            <a:r>
              <a:rPr lang="pt-BR" sz="1500" i="1" dirty="0" err="1">
                <a:solidFill>
                  <a:srgbClr val="1A210D"/>
                </a:solidFill>
              </a:rPr>
              <a:t>Rugieri</a:t>
            </a:r>
            <a:r>
              <a:rPr lang="pt-BR" sz="1500" i="1" dirty="0">
                <a:solidFill>
                  <a:srgbClr val="1A210D"/>
                </a:solidFill>
              </a:rPr>
              <a:t> </a:t>
            </a:r>
            <a:r>
              <a:rPr lang="pt-BR" sz="1500" i="1" dirty="0" err="1">
                <a:solidFill>
                  <a:srgbClr val="1A210D"/>
                </a:solidFill>
              </a:rPr>
              <a:t>Chinelato</a:t>
            </a:r>
            <a:r>
              <a:rPr lang="pt-BR" sz="1500" i="1" dirty="0">
                <a:solidFill>
                  <a:srgbClr val="1A210D"/>
                </a:solidFill>
              </a:rPr>
              <a:t>  </a:t>
            </a:r>
          </a:p>
          <a:p>
            <a:pPr algn="just"/>
            <a:r>
              <a:rPr lang="pt-BR" sz="1500" i="1" dirty="0">
                <a:solidFill>
                  <a:srgbClr val="1A210D"/>
                </a:solidFill>
              </a:rPr>
              <a:t>(Fisio </a:t>
            </a:r>
            <a:r>
              <a:rPr lang="pt-BR" sz="1500" i="1" dirty="0" err="1">
                <a:solidFill>
                  <a:srgbClr val="1A210D"/>
                </a:solidFill>
              </a:rPr>
              <a:t>Care</a:t>
            </a:r>
            <a:r>
              <a:rPr lang="pt-BR" sz="1500" i="1" dirty="0">
                <a:solidFill>
                  <a:srgbClr val="1A210D"/>
                </a:solidFill>
              </a:rPr>
              <a:t> Pet )</a:t>
            </a:r>
            <a:endParaRPr lang="pt-BR" sz="1500" i="1" dirty="0">
              <a:solidFill>
                <a:srgbClr val="FF0000"/>
              </a:solidFill>
            </a:endParaRPr>
          </a:p>
          <a:p>
            <a:pPr lvl="0" algn="just"/>
            <a:endParaRPr lang="pt-BR" sz="1500" dirty="0">
              <a:latin typeface="+mj-lt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-27384" y="3770327"/>
            <a:ext cx="6807140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500" dirty="0">
                <a:solidFill>
                  <a:srgbClr val="1A210D"/>
                </a:solidFill>
              </a:rPr>
              <a:t>8:00  – 10h30 </a:t>
            </a:r>
            <a:r>
              <a:rPr lang="pt-BR" sz="1500" b="1" i="1" dirty="0">
                <a:solidFill>
                  <a:srgbClr val="1A210D"/>
                </a:solidFill>
              </a:rPr>
              <a:t>–  </a:t>
            </a:r>
            <a:r>
              <a:rPr lang="pt-BR" sz="1500" b="1" i="1" dirty="0" err="1">
                <a:solidFill>
                  <a:srgbClr val="1A210D"/>
                </a:solidFill>
              </a:rPr>
              <a:t>Microfisioterapia</a:t>
            </a:r>
            <a:r>
              <a:rPr lang="pt-BR" sz="1500" b="1" i="1" dirty="0">
                <a:solidFill>
                  <a:srgbClr val="1A210D"/>
                </a:solidFill>
              </a:rPr>
              <a:t> – </a:t>
            </a:r>
            <a:r>
              <a:rPr lang="pt-BR" sz="1500" i="1" dirty="0">
                <a:solidFill>
                  <a:srgbClr val="1A210D"/>
                </a:solidFill>
              </a:rPr>
              <a:t>MV </a:t>
            </a:r>
            <a:r>
              <a:rPr lang="pt-BR" sz="1500" i="1" dirty="0" err="1">
                <a:solidFill>
                  <a:srgbClr val="1A210D"/>
                </a:solidFill>
              </a:rPr>
              <a:t>Dra</a:t>
            </a:r>
            <a:r>
              <a:rPr lang="pt-BR" sz="1500" i="1" dirty="0">
                <a:solidFill>
                  <a:srgbClr val="1A210D"/>
                </a:solidFill>
              </a:rPr>
              <a:t> Ana </a:t>
            </a:r>
            <a:r>
              <a:rPr lang="pt-BR" sz="1500" i="1" dirty="0" err="1">
                <a:solidFill>
                  <a:srgbClr val="1A210D"/>
                </a:solidFill>
              </a:rPr>
              <a:t>Giomar</a:t>
            </a:r>
            <a:r>
              <a:rPr lang="pt-BR" sz="1500" i="1" dirty="0">
                <a:solidFill>
                  <a:srgbClr val="1A210D"/>
                </a:solidFill>
              </a:rPr>
              <a:t>  Reis Schultz</a:t>
            </a:r>
          </a:p>
          <a:p>
            <a:pPr algn="just"/>
            <a:r>
              <a:rPr lang="en-US" sz="1500" dirty="0"/>
              <a:t>11:00-13:00  - </a:t>
            </a:r>
            <a:r>
              <a:rPr lang="en-US" sz="1500" b="1" dirty="0" err="1"/>
              <a:t>Alongamento</a:t>
            </a:r>
            <a:r>
              <a:rPr lang="en-US" sz="1500" b="1" dirty="0"/>
              <a:t> , </a:t>
            </a:r>
            <a:r>
              <a:rPr lang="en-US" sz="1500" b="1" dirty="0" err="1"/>
              <a:t>Termoterapia</a:t>
            </a:r>
            <a:r>
              <a:rPr lang="en-US" sz="1500" b="1" dirty="0"/>
              <a:t> e </a:t>
            </a:r>
            <a:r>
              <a:rPr lang="en-US" sz="1500" b="1" dirty="0" err="1"/>
              <a:t>Obesidade</a:t>
            </a:r>
            <a:r>
              <a:rPr lang="en-US" sz="1500" b="1" dirty="0"/>
              <a:t> </a:t>
            </a:r>
            <a:r>
              <a:rPr lang="en-US" sz="1500" dirty="0"/>
              <a:t> </a:t>
            </a:r>
            <a:r>
              <a:rPr lang="en-US" sz="1500" i="1" dirty="0"/>
              <a:t>M.V. </a:t>
            </a:r>
            <a:r>
              <a:rPr lang="en-US" sz="1500" dirty="0" err="1"/>
              <a:t>Msc</a:t>
            </a:r>
            <a:r>
              <a:rPr lang="en-US" sz="1500" dirty="0"/>
              <a:t> Miriam Caramico ( </a:t>
            </a:r>
            <a:r>
              <a:rPr lang="en-US" sz="1500" dirty="0" err="1"/>
              <a:t>Diretora</a:t>
            </a:r>
            <a:r>
              <a:rPr lang="en-US" sz="1500" dirty="0"/>
              <a:t> de </a:t>
            </a:r>
            <a:r>
              <a:rPr lang="en-US" sz="1500" dirty="0" err="1"/>
              <a:t>cursos</a:t>
            </a:r>
            <a:r>
              <a:rPr lang="en-US" sz="1500" dirty="0"/>
              <a:t> da  Fisio Care Pet) </a:t>
            </a:r>
          </a:p>
          <a:p>
            <a:pPr algn="just"/>
            <a:r>
              <a:rPr lang="en-US" sz="1500" dirty="0"/>
              <a:t>14:00-18:00  </a:t>
            </a:r>
            <a:r>
              <a:rPr lang="en-US" sz="1500" b="1" dirty="0" err="1"/>
              <a:t>Massagem</a:t>
            </a:r>
            <a:r>
              <a:rPr lang="en-US" sz="1500" b="1" dirty="0"/>
              <a:t> e </a:t>
            </a:r>
            <a:r>
              <a:rPr lang="en-US" sz="1500" b="1" dirty="0" err="1"/>
              <a:t>técnica</a:t>
            </a:r>
            <a:r>
              <a:rPr lang="en-US" sz="1500" b="1" dirty="0"/>
              <a:t> de </a:t>
            </a:r>
            <a:r>
              <a:rPr lang="en-US" sz="1500" b="1" dirty="0" err="1"/>
              <a:t>liberação</a:t>
            </a:r>
            <a:r>
              <a:rPr lang="en-US" sz="1500" b="1" dirty="0"/>
              <a:t> </a:t>
            </a:r>
            <a:r>
              <a:rPr lang="en-US" sz="1500" b="1" dirty="0" err="1"/>
              <a:t>miofacial</a:t>
            </a:r>
            <a:r>
              <a:rPr lang="en-US" sz="1500" dirty="0"/>
              <a:t>) M</a:t>
            </a:r>
            <a:r>
              <a:rPr lang="en-US" sz="1500" i="1" dirty="0"/>
              <a:t>.V. </a:t>
            </a:r>
            <a:r>
              <a:rPr lang="en-US" sz="1500" i="1" dirty="0" err="1"/>
              <a:t>Esp</a:t>
            </a:r>
            <a:r>
              <a:rPr lang="en-US" sz="1500" i="1" dirty="0"/>
              <a:t> Themis Regina </a:t>
            </a:r>
            <a:r>
              <a:rPr lang="en-US" sz="1500" i="1" dirty="0" err="1"/>
              <a:t>Kogitzki</a:t>
            </a:r>
            <a:r>
              <a:rPr lang="en-US" sz="1500" i="1" dirty="0"/>
              <a:t> ( Anima </a:t>
            </a:r>
            <a:r>
              <a:rPr lang="en-US" sz="1500" i="1" dirty="0" err="1"/>
              <a:t>Therary</a:t>
            </a:r>
            <a:r>
              <a:rPr lang="en-US" sz="1500" i="1" dirty="0"/>
              <a:t>) </a:t>
            </a:r>
            <a:endParaRPr lang="en-US" sz="1500" dirty="0"/>
          </a:p>
          <a:p>
            <a:pPr algn="just"/>
            <a:r>
              <a:rPr lang="en-US" sz="1500" dirty="0"/>
              <a:t>08:00-18:00</a:t>
            </a:r>
            <a:r>
              <a:rPr lang="en-US" sz="1500" b="1" dirty="0"/>
              <a:t> </a:t>
            </a:r>
            <a:r>
              <a:rPr lang="en-US" sz="1500" b="1" dirty="0" err="1"/>
              <a:t>Magnetoterap</a:t>
            </a:r>
            <a:r>
              <a:rPr lang="en-US" sz="1500" b="1" dirty="0" err="1">
                <a:solidFill>
                  <a:srgbClr val="1A210D"/>
                </a:solidFill>
              </a:rPr>
              <a:t>ia</a:t>
            </a:r>
            <a:r>
              <a:rPr lang="en-US" sz="1500" b="1" dirty="0">
                <a:solidFill>
                  <a:srgbClr val="1A210D"/>
                </a:solidFill>
              </a:rPr>
              <a:t>, </a:t>
            </a:r>
            <a:r>
              <a:rPr lang="en-US" sz="1500" b="1" dirty="0" err="1">
                <a:solidFill>
                  <a:srgbClr val="1A210D"/>
                </a:solidFill>
              </a:rPr>
              <a:t>Infrassom</a:t>
            </a:r>
            <a:r>
              <a:rPr lang="en-US" sz="1500" b="1" dirty="0">
                <a:solidFill>
                  <a:srgbClr val="1A210D"/>
                </a:solidFill>
              </a:rPr>
              <a:t> e </a:t>
            </a:r>
            <a:r>
              <a:rPr lang="en-US" sz="1500" b="1" dirty="0" err="1">
                <a:solidFill>
                  <a:srgbClr val="1A210D"/>
                </a:solidFill>
              </a:rPr>
              <a:t>fototerapia</a:t>
            </a:r>
            <a:r>
              <a:rPr lang="en-US" sz="1500" b="1" dirty="0">
                <a:solidFill>
                  <a:srgbClr val="1A210D"/>
                </a:solidFill>
              </a:rPr>
              <a:t> </a:t>
            </a:r>
            <a:r>
              <a:rPr lang="pt-BR" sz="1500" b="1" i="1" dirty="0">
                <a:solidFill>
                  <a:srgbClr val="1A210D"/>
                </a:solidFill>
              </a:rPr>
              <a:t>(</a:t>
            </a:r>
            <a:r>
              <a:rPr lang="pt-BR" sz="1500" b="1" i="1" dirty="0" err="1">
                <a:solidFill>
                  <a:srgbClr val="1A210D"/>
                </a:solidFill>
              </a:rPr>
              <a:t>téórica</a:t>
            </a:r>
            <a:r>
              <a:rPr lang="pt-BR" sz="1500" b="1" i="1" dirty="0">
                <a:solidFill>
                  <a:srgbClr val="1A210D"/>
                </a:solidFill>
              </a:rPr>
              <a:t> e prática)</a:t>
            </a:r>
            <a:r>
              <a:rPr lang="pt-BR" sz="1500" b="1" dirty="0">
                <a:solidFill>
                  <a:srgbClr val="1A210D"/>
                </a:solidFill>
              </a:rPr>
              <a:t>– </a:t>
            </a:r>
          </a:p>
          <a:p>
            <a:pPr algn="just"/>
            <a:r>
              <a:rPr lang="pt-BR" sz="1500" i="1" dirty="0">
                <a:solidFill>
                  <a:srgbClr val="1A210D"/>
                </a:solidFill>
              </a:rPr>
              <a:t>M.V Jeniffer </a:t>
            </a:r>
            <a:r>
              <a:rPr lang="pt-BR" sz="1500" i="1" dirty="0" err="1">
                <a:solidFill>
                  <a:srgbClr val="1A210D"/>
                </a:solidFill>
              </a:rPr>
              <a:t>Hummel</a:t>
            </a:r>
            <a:r>
              <a:rPr lang="pt-BR" sz="1500" i="1" dirty="0">
                <a:solidFill>
                  <a:srgbClr val="1A210D"/>
                </a:solidFill>
              </a:rPr>
              <a:t>  ( diretora cientifica ANFIVET)</a:t>
            </a:r>
            <a:endParaRPr lang="pt-BR" sz="1500" i="1" dirty="0">
              <a:solidFill>
                <a:srgbClr val="1A210D"/>
              </a:solidFill>
              <a:highlight>
                <a:srgbClr val="FFFF00"/>
              </a:highlight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-27384" y="2915816"/>
            <a:ext cx="6858000" cy="46166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sz="2400" b="1" i="1" u="sng" dirty="0">
                <a:solidFill>
                  <a:schemeClr val="bg1"/>
                </a:solidFill>
              </a:rPr>
              <a:t>Módulo 5- Principais Modalidades da Fisioterapia- I </a:t>
            </a:r>
            <a:r>
              <a:rPr lang="pt-BR" sz="2400" b="1" i="1" u="sng" dirty="0" err="1">
                <a:solidFill>
                  <a:schemeClr val="bg1"/>
                </a:solidFill>
              </a:rPr>
              <a:t>I</a:t>
            </a:r>
            <a:endParaRPr lang="pt-BR" sz="2400" dirty="0">
              <a:solidFill>
                <a:schemeClr val="bg1"/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-27384" y="3410580"/>
            <a:ext cx="3234796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pt-BR" b="1" u="sng" dirty="0"/>
              <a:t>Data: 18 e 19 de Setembro 2021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-31320" y="5732431"/>
            <a:ext cx="6858000" cy="46166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sz="2400" b="1" i="1" u="sng" dirty="0">
                <a:solidFill>
                  <a:schemeClr val="bg1"/>
                </a:solidFill>
              </a:rPr>
              <a:t>Módulo 6- Modalidades Avançadas da Reabilitação </a:t>
            </a:r>
            <a:endParaRPr lang="pt-BR" sz="2400" dirty="0">
              <a:solidFill>
                <a:schemeClr val="bg1"/>
              </a:solidFill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-31320" y="6691756"/>
            <a:ext cx="6836450" cy="263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/>
              <a:t>08h00-12h00 – </a:t>
            </a:r>
            <a:r>
              <a:rPr lang="en-US" sz="1500" b="1" dirty="0" err="1"/>
              <a:t>ShockWave</a:t>
            </a:r>
            <a:r>
              <a:rPr lang="en-US" sz="1500" b="1" dirty="0"/>
              <a:t> </a:t>
            </a:r>
            <a:r>
              <a:rPr lang="pt-BR" sz="1500" b="1" i="1" dirty="0">
                <a:solidFill>
                  <a:srgbClr val="1A210D"/>
                </a:solidFill>
              </a:rPr>
              <a:t>(</a:t>
            </a:r>
            <a:r>
              <a:rPr lang="pt-BR" sz="1500" b="1" i="1" dirty="0" err="1">
                <a:solidFill>
                  <a:srgbClr val="1A210D"/>
                </a:solidFill>
              </a:rPr>
              <a:t>téórica</a:t>
            </a:r>
            <a:r>
              <a:rPr lang="pt-BR" sz="1500" b="1" i="1" dirty="0">
                <a:solidFill>
                  <a:srgbClr val="1A210D"/>
                </a:solidFill>
              </a:rPr>
              <a:t> e prática)</a:t>
            </a:r>
            <a:r>
              <a:rPr lang="pt-BR" sz="1500" dirty="0">
                <a:solidFill>
                  <a:srgbClr val="1A210D"/>
                </a:solidFill>
              </a:rPr>
              <a:t>– </a:t>
            </a:r>
            <a:r>
              <a:rPr lang="pt-BR" sz="1500" i="1" dirty="0">
                <a:solidFill>
                  <a:srgbClr val="1A210D"/>
                </a:solidFill>
              </a:rPr>
              <a:t>M.V. </a:t>
            </a:r>
            <a:r>
              <a:rPr lang="pt-BR" sz="1500" dirty="0" err="1">
                <a:solidFill>
                  <a:srgbClr val="1A210D"/>
                </a:solidFill>
              </a:rPr>
              <a:t>Esp</a:t>
            </a:r>
            <a:r>
              <a:rPr lang="pt-BR" sz="1500" dirty="0">
                <a:solidFill>
                  <a:srgbClr val="1A210D"/>
                </a:solidFill>
              </a:rPr>
              <a:t> .</a:t>
            </a:r>
            <a:r>
              <a:rPr lang="pt-BR" sz="1500" dirty="0" err="1">
                <a:solidFill>
                  <a:srgbClr val="1A210D"/>
                </a:solidFill>
              </a:rPr>
              <a:t>Lidia</a:t>
            </a:r>
            <a:r>
              <a:rPr lang="pt-BR" sz="1500" dirty="0">
                <a:solidFill>
                  <a:srgbClr val="1A210D"/>
                </a:solidFill>
              </a:rPr>
              <a:t> Dornelas </a:t>
            </a:r>
            <a:r>
              <a:rPr lang="pt-BR" sz="1500" dirty="0"/>
              <a:t> ( CCRP – </a:t>
            </a:r>
            <a:r>
              <a:rPr lang="pt-BR" sz="1500" dirty="0" err="1"/>
              <a:t>University</a:t>
            </a:r>
            <a:r>
              <a:rPr lang="pt-BR" sz="1500" dirty="0"/>
              <a:t> </a:t>
            </a:r>
            <a:r>
              <a:rPr lang="pt-BR" sz="1500" dirty="0" err="1"/>
              <a:t>of</a:t>
            </a:r>
            <a:r>
              <a:rPr lang="pt-BR" sz="1500" dirty="0"/>
              <a:t> Tennessee)</a:t>
            </a:r>
          </a:p>
          <a:p>
            <a:r>
              <a:rPr lang="en-US" sz="1500" dirty="0"/>
              <a:t>14:00 – 18:00</a:t>
            </a:r>
            <a:r>
              <a:rPr lang="en-US" sz="1500" b="1" dirty="0"/>
              <a:t> </a:t>
            </a:r>
            <a:r>
              <a:rPr lang="en-US" sz="1500" b="1" dirty="0" err="1"/>
              <a:t>Orteses</a:t>
            </a:r>
            <a:r>
              <a:rPr lang="en-US" sz="1500" b="1" dirty="0"/>
              <a:t> e </a:t>
            </a:r>
            <a:r>
              <a:rPr lang="en-US" sz="1500" b="1" dirty="0" err="1"/>
              <a:t>Proteses</a:t>
            </a:r>
            <a:r>
              <a:rPr lang="en-US" sz="1500" b="1" dirty="0"/>
              <a:t> </a:t>
            </a:r>
            <a:r>
              <a:rPr lang="en-US" sz="1500" b="1" dirty="0" err="1"/>
              <a:t>na</a:t>
            </a:r>
            <a:r>
              <a:rPr lang="en-US" sz="1500" b="1" dirty="0"/>
              <a:t> </a:t>
            </a:r>
            <a:r>
              <a:rPr lang="en-US" sz="1500" b="1" dirty="0" err="1"/>
              <a:t>Fisiatria</a:t>
            </a:r>
            <a:r>
              <a:rPr lang="en-US" sz="1500" b="1" dirty="0"/>
              <a:t> </a:t>
            </a:r>
            <a:r>
              <a:rPr lang="en-US" sz="1500" b="1" dirty="0" err="1"/>
              <a:t>Veterinária</a:t>
            </a:r>
            <a:r>
              <a:rPr lang="en-US" sz="1500" b="1" dirty="0"/>
              <a:t> </a:t>
            </a:r>
            <a:r>
              <a:rPr lang="en-US" sz="1500" dirty="0"/>
              <a:t>– </a:t>
            </a:r>
            <a:r>
              <a:rPr lang="en-US" sz="1500" i="1" dirty="0"/>
              <a:t>M.V. Esp</a:t>
            </a:r>
            <a:r>
              <a:rPr lang="en-US" sz="1500" dirty="0"/>
              <a:t>. Monica L. </a:t>
            </a:r>
            <a:r>
              <a:rPr lang="en-US" sz="1500" dirty="0" err="1"/>
              <a:t>Veras</a:t>
            </a:r>
            <a:r>
              <a:rPr lang="en-US" sz="1500" dirty="0"/>
              <a:t> (</a:t>
            </a:r>
            <a:r>
              <a:rPr lang="en-US" sz="1500" dirty="0" err="1"/>
              <a:t>Presidente</a:t>
            </a:r>
            <a:r>
              <a:rPr lang="en-US" sz="1500" dirty="0"/>
              <a:t> da ANFIVET / </a:t>
            </a:r>
            <a:r>
              <a:rPr lang="en-US" sz="1500" dirty="0" err="1"/>
              <a:t>Diretora</a:t>
            </a:r>
            <a:r>
              <a:rPr lang="en-US" sz="1500" dirty="0"/>
              <a:t> da </a:t>
            </a:r>
            <a:r>
              <a:rPr lang="en-US" sz="1500" dirty="0" err="1"/>
              <a:t>OrthoPETS</a:t>
            </a:r>
            <a:r>
              <a:rPr lang="en-US" sz="1500" dirty="0"/>
              <a:t> Brazil)</a:t>
            </a:r>
            <a:endParaRPr lang="pt-BR" sz="1500" dirty="0"/>
          </a:p>
          <a:p>
            <a:r>
              <a:rPr lang="en-US" sz="1500" dirty="0"/>
              <a:t>08h00-12h00 </a:t>
            </a:r>
            <a:r>
              <a:rPr lang="en-US" sz="1500" b="1" dirty="0"/>
              <a:t>Kinesio Taping </a:t>
            </a:r>
            <a:r>
              <a:rPr lang="en-US" sz="1500" b="1" dirty="0" err="1"/>
              <a:t>em</a:t>
            </a:r>
            <a:r>
              <a:rPr lang="en-US" sz="1500" b="1" dirty="0"/>
              <a:t> </a:t>
            </a:r>
            <a:r>
              <a:rPr lang="en-US" sz="1500" b="1" dirty="0" err="1"/>
              <a:t>pequenos</a:t>
            </a:r>
            <a:r>
              <a:rPr lang="en-US" sz="1500" b="1" dirty="0"/>
              <a:t> </a:t>
            </a:r>
            <a:r>
              <a:rPr lang="en-US" sz="1500" b="1" dirty="0" err="1"/>
              <a:t>animais</a:t>
            </a:r>
            <a:r>
              <a:rPr lang="en-US" sz="1500" b="1" dirty="0"/>
              <a:t> </a:t>
            </a:r>
            <a:r>
              <a:rPr lang="en-US" sz="1500" dirty="0"/>
              <a:t>– </a:t>
            </a:r>
            <a:r>
              <a:rPr lang="en-US" sz="1500" i="1" dirty="0"/>
              <a:t>Prof. Dr.</a:t>
            </a:r>
            <a:r>
              <a:rPr lang="en-US" sz="1500" dirty="0"/>
              <a:t> Luiz Henrique Mattos </a:t>
            </a:r>
            <a:endParaRPr lang="pt-BR" sz="1500" dirty="0"/>
          </a:p>
          <a:p>
            <a:r>
              <a:rPr lang="en-US" sz="1500" dirty="0"/>
              <a:t>14:00-16:00 </a:t>
            </a:r>
            <a:r>
              <a:rPr lang="en-US" sz="1500" b="1" dirty="0" err="1"/>
              <a:t>Associação</a:t>
            </a:r>
            <a:r>
              <a:rPr lang="en-US" sz="1500" b="1" dirty="0"/>
              <a:t> da </a:t>
            </a:r>
            <a:r>
              <a:rPr lang="en-US" sz="1500" b="1" dirty="0" err="1"/>
              <a:t>Ozonio</a:t>
            </a:r>
            <a:r>
              <a:rPr lang="en-US" sz="1500" b="1" dirty="0"/>
              <a:t>   </a:t>
            </a:r>
            <a:r>
              <a:rPr lang="en-US" sz="1500" b="1" dirty="0" err="1"/>
              <a:t>na</a:t>
            </a:r>
            <a:r>
              <a:rPr lang="en-US" sz="1500" b="1" dirty="0"/>
              <a:t> </a:t>
            </a:r>
            <a:r>
              <a:rPr lang="en-US" sz="1500" b="1" dirty="0" err="1"/>
              <a:t>reabilitação</a:t>
            </a:r>
            <a:r>
              <a:rPr lang="en-US" sz="1500" b="1" dirty="0"/>
              <a:t> –</a:t>
            </a:r>
            <a:r>
              <a:rPr lang="en-US" sz="1500" dirty="0"/>
              <a:t> </a:t>
            </a:r>
            <a:r>
              <a:rPr lang="en-US" sz="1500" i="1" dirty="0"/>
              <a:t>M.V. Esp</a:t>
            </a:r>
            <a:r>
              <a:rPr lang="en-US" sz="1500" dirty="0"/>
              <a:t>. Adriano </a:t>
            </a:r>
            <a:r>
              <a:rPr lang="en-US" sz="1500" dirty="0" err="1"/>
              <a:t>Caqueti</a:t>
            </a:r>
            <a:r>
              <a:rPr lang="en-US" sz="1500" dirty="0"/>
              <a:t> (</a:t>
            </a:r>
            <a:r>
              <a:rPr lang="en-US" sz="1500" dirty="0" err="1"/>
              <a:t>Ozoniovet</a:t>
            </a:r>
            <a:r>
              <a:rPr lang="en-US" sz="1500" dirty="0"/>
              <a:t> )</a:t>
            </a:r>
          </a:p>
          <a:p>
            <a:r>
              <a:rPr lang="en-US" sz="1500" dirty="0"/>
              <a:t>16:00-18:00 – </a:t>
            </a:r>
            <a:r>
              <a:rPr lang="en-US" sz="1500" b="1" dirty="0" err="1">
                <a:solidFill>
                  <a:srgbClr val="1A210D"/>
                </a:solidFill>
              </a:rPr>
              <a:t>Reabilitação</a:t>
            </a:r>
            <a:r>
              <a:rPr lang="en-US" sz="1500" b="1" dirty="0">
                <a:solidFill>
                  <a:srgbClr val="1A210D"/>
                </a:solidFill>
              </a:rPr>
              <a:t> de </a:t>
            </a:r>
            <a:r>
              <a:rPr lang="en-US" sz="1500" b="1" dirty="0" err="1">
                <a:solidFill>
                  <a:srgbClr val="1A210D"/>
                </a:solidFill>
              </a:rPr>
              <a:t>Animais</a:t>
            </a:r>
            <a:r>
              <a:rPr lang="en-US" sz="1500" b="1" dirty="0">
                <a:solidFill>
                  <a:srgbClr val="1A210D"/>
                </a:solidFill>
              </a:rPr>
              <a:t> </a:t>
            </a:r>
            <a:r>
              <a:rPr lang="en-US" sz="1500" b="1" dirty="0" err="1">
                <a:solidFill>
                  <a:srgbClr val="1A210D"/>
                </a:solidFill>
              </a:rPr>
              <a:t>Silvestres</a:t>
            </a:r>
            <a:r>
              <a:rPr lang="en-US" sz="1500" dirty="0">
                <a:solidFill>
                  <a:srgbClr val="1A210D"/>
                </a:solidFill>
              </a:rPr>
              <a:t>–  </a:t>
            </a:r>
            <a:r>
              <a:rPr lang="en-US" sz="1500" i="1" dirty="0">
                <a:solidFill>
                  <a:srgbClr val="1A210D"/>
                </a:solidFill>
              </a:rPr>
              <a:t>M.V  </a:t>
            </a:r>
            <a:r>
              <a:rPr lang="en-US" sz="1500" i="1" dirty="0" err="1">
                <a:solidFill>
                  <a:srgbClr val="1A210D"/>
                </a:solidFill>
              </a:rPr>
              <a:t>Ms</a:t>
            </a:r>
            <a:r>
              <a:rPr lang="en-US" sz="1500" i="1" dirty="0">
                <a:solidFill>
                  <a:srgbClr val="1A210D"/>
                </a:solidFill>
              </a:rPr>
              <a:t> Adriana M. </a:t>
            </a:r>
            <a:r>
              <a:rPr lang="en-US" sz="1500" i="1" dirty="0" err="1">
                <a:solidFill>
                  <a:srgbClr val="1A210D"/>
                </a:solidFill>
              </a:rPr>
              <a:t>Joppert</a:t>
            </a:r>
            <a:r>
              <a:rPr lang="en-US" sz="1500" i="1" dirty="0">
                <a:solidFill>
                  <a:srgbClr val="1A210D"/>
                </a:solidFill>
              </a:rPr>
              <a:t> da Silva ( DEPAV)</a:t>
            </a:r>
            <a:endParaRPr lang="pt-BR" sz="1500" dirty="0"/>
          </a:p>
          <a:p>
            <a:endParaRPr lang="en-US" sz="1500" dirty="0">
              <a:highlight>
                <a:srgbClr val="FFFF00"/>
              </a:highlight>
            </a:endParaRPr>
          </a:p>
          <a:p>
            <a:endParaRPr lang="pt-BR" sz="1500" dirty="0"/>
          </a:p>
        </p:txBody>
      </p:sp>
      <p:sp>
        <p:nvSpPr>
          <p:cNvPr id="10" name="CaixaDeTexto 9"/>
          <p:cNvSpPr txBox="1"/>
          <p:nvPr/>
        </p:nvSpPr>
        <p:spPr>
          <a:xfrm>
            <a:off x="23477" y="6258260"/>
            <a:ext cx="3405932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pt-BR" b="1" u="sng" dirty="0"/>
              <a:t>Data: 16 e 17 de Outubro de 2021</a:t>
            </a:r>
          </a:p>
        </p:txBody>
      </p:sp>
    </p:spTree>
    <p:extLst>
      <p:ext uri="{BB962C8B-B14F-4D97-AF65-F5344CB8AC3E}">
        <p14:creationId xmlns:p14="http://schemas.microsoft.com/office/powerpoint/2010/main" val="24807089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0" y="35496"/>
            <a:ext cx="6858000" cy="46166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t-BR" sz="2400" b="1" i="1" u="sng" dirty="0">
                <a:solidFill>
                  <a:schemeClr val="bg1"/>
                </a:solidFill>
              </a:rPr>
              <a:t>Módulo 7- Reabilitação Neurológica – Parte I</a:t>
            </a:r>
            <a:endParaRPr lang="pt-BR" sz="2400" dirty="0">
              <a:solidFill>
                <a:schemeClr val="bg1"/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0" y="539552"/>
            <a:ext cx="3608295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pt-BR" b="1" u="sng" dirty="0"/>
              <a:t>Data: 27 e 28 de Novembro de 2021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0" y="971600"/>
            <a:ext cx="68580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500" dirty="0"/>
              <a:t>08h00 – 12h00 - </a:t>
            </a:r>
            <a:r>
              <a:rPr lang="pt-BR" sz="1500" b="1" i="1" dirty="0"/>
              <a:t>Afecções da Coluna Vertebral (Parte I) –  DDIV, Espondilose, </a:t>
            </a:r>
            <a:r>
              <a:rPr lang="pt-BR" sz="1500" b="1" i="1" dirty="0" err="1"/>
              <a:t>Sub-luxação</a:t>
            </a:r>
            <a:r>
              <a:rPr lang="pt-BR" sz="1500" b="1" i="1" dirty="0"/>
              <a:t> </a:t>
            </a:r>
            <a:r>
              <a:rPr lang="pt-BR" sz="1500" i="1" dirty="0"/>
              <a:t> </a:t>
            </a:r>
            <a:r>
              <a:rPr lang="pt-BR" sz="1500" b="1" i="1" dirty="0" err="1"/>
              <a:t>Atlanto</a:t>
            </a:r>
            <a:r>
              <a:rPr lang="pt-BR" sz="1500" b="1" i="1" dirty="0"/>
              <a:t> Axial, Síndrome de </a:t>
            </a:r>
            <a:r>
              <a:rPr lang="pt-BR" sz="1500" b="1" i="1" dirty="0" err="1"/>
              <a:t>Woobler</a:t>
            </a:r>
            <a:r>
              <a:rPr lang="pt-BR" sz="1500" b="1" i="1" dirty="0"/>
              <a:t> e Luxação/Fratura Vertebral) </a:t>
            </a:r>
          </a:p>
          <a:p>
            <a:pPr algn="just"/>
            <a:r>
              <a:rPr lang="pt-BR" sz="1500" i="1" dirty="0"/>
              <a:t>MV </a:t>
            </a:r>
            <a:r>
              <a:rPr lang="pt-BR" sz="1500" i="1" dirty="0" err="1"/>
              <a:t>Msc</a:t>
            </a:r>
            <a:r>
              <a:rPr lang="pt-BR" sz="1500" i="1" dirty="0"/>
              <a:t>  Amanda Gomes (USP)</a:t>
            </a:r>
            <a:endParaRPr lang="pt-BR" sz="1500" i="1" dirty="0">
              <a:solidFill>
                <a:srgbClr val="FF0000"/>
              </a:solidFill>
            </a:endParaRPr>
          </a:p>
          <a:p>
            <a:pPr algn="just"/>
            <a:r>
              <a:rPr lang="pt-BR" sz="1500" dirty="0"/>
              <a:t>14h00 – 18h00 </a:t>
            </a:r>
            <a:r>
              <a:rPr lang="pt-BR" sz="1500" b="1" dirty="0"/>
              <a:t>– </a:t>
            </a:r>
            <a:r>
              <a:rPr lang="pt-BR" sz="1500" b="1" i="1" dirty="0"/>
              <a:t>Afecções da Coluna Vertebral  (Parte II)– Embolia Fibrocartilaginosa, Meningite, </a:t>
            </a:r>
            <a:r>
              <a:rPr lang="pt-BR" sz="1500" b="1" i="1" dirty="0" err="1"/>
              <a:t>Mielopatia</a:t>
            </a:r>
            <a:r>
              <a:rPr lang="pt-BR" sz="1500" b="1" i="1" dirty="0"/>
              <a:t> Degenerativa, Tumores Medulares e Síndrome da Cauda Equina</a:t>
            </a:r>
            <a:r>
              <a:rPr lang="pt-BR" sz="1500" i="1" dirty="0"/>
              <a:t>) MV  </a:t>
            </a:r>
            <a:r>
              <a:rPr lang="pt-BR" sz="1500" i="1" dirty="0" err="1"/>
              <a:t>Msc</a:t>
            </a:r>
            <a:r>
              <a:rPr lang="pt-BR" sz="1500" i="1" dirty="0"/>
              <a:t>. Raquel  </a:t>
            </a:r>
            <a:r>
              <a:rPr lang="pt-BR" sz="1500" i="1" dirty="0" err="1"/>
              <a:t>Cantarela</a:t>
            </a:r>
            <a:r>
              <a:rPr lang="pt-BR" sz="1500" i="1" dirty="0"/>
              <a:t> </a:t>
            </a:r>
            <a:endParaRPr lang="pt-BR" sz="1500" i="1" dirty="0">
              <a:highlight>
                <a:srgbClr val="FFFF00"/>
              </a:highlight>
            </a:endParaRPr>
          </a:p>
          <a:p>
            <a:r>
              <a:rPr lang="pt-BR" sz="1500" dirty="0"/>
              <a:t>08h00 – 18h00 – </a:t>
            </a:r>
            <a:r>
              <a:rPr lang="pt-BR" sz="1500" b="1" dirty="0"/>
              <a:t>Princípios da Reabilitação Neurológica – Teórica e Prática (Discussão de casos e protocolos Fisio </a:t>
            </a:r>
            <a:r>
              <a:rPr lang="pt-BR" sz="1500" b="1" dirty="0" err="1"/>
              <a:t>Care</a:t>
            </a:r>
            <a:r>
              <a:rPr lang="pt-BR" sz="1500" b="1" dirty="0"/>
              <a:t> Pet</a:t>
            </a:r>
            <a:r>
              <a:rPr lang="pt-BR" sz="1500" i="1" dirty="0"/>
              <a:t>) – M.V. Esp. Ricardo </a:t>
            </a:r>
            <a:r>
              <a:rPr lang="pt-BR" sz="1500" i="1" dirty="0" err="1"/>
              <a:t>S.Lopes</a:t>
            </a:r>
            <a:r>
              <a:rPr lang="pt-BR" sz="1500" i="1" dirty="0"/>
              <a:t> </a:t>
            </a:r>
            <a:r>
              <a:rPr lang="en-US" sz="1500" dirty="0"/>
              <a:t>(</a:t>
            </a:r>
            <a:r>
              <a:rPr lang="en-US" sz="1500" dirty="0" err="1"/>
              <a:t>Fisio</a:t>
            </a:r>
            <a:r>
              <a:rPr lang="en-US" sz="1500" dirty="0"/>
              <a:t> Care Pet e </a:t>
            </a:r>
            <a:r>
              <a:rPr lang="en-US" sz="1500" dirty="0" err="1"/>
              <a:t>Rede</a:t>
            </a:r>
            <a:r>
              <a:rPr lang="en-US" sz="1500" dirty="0"/>
              <a:t> Pet </a:t>
            </a:r>
            <a:r>
              <a:rPr lang="en-US" sz="1500" dirty="0" err="1"/>
              <a:t>Fisio</a:t>
            </a:r>
            <a:r>
              <a:rPr lang="en-US" sz="1500" dirty="0"/>
              <a:t>)</a:t>
            </a:r>
            <a:endParaRPr lang="pt-BR" sz="1500" dirty="0"/>
          </a:p>
          <a:p>
            <a:pPr algn="just"/>
            <a:endParaRPr lang="pt-BR" sz="1500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-27384" y="3635896"/>
            <a:ext cx="6858000" cy="46166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t-BR" sz="2400" b="1" i="1" u="sng" dirty="0">
                <a:solidFill>
                  <a:schemeClr val="bg1"/>
                </a:solidFill>
              </a:rPr>
              <a:t>Módulo 8- Reabilitação Neurológica – Parte II</a:t>
            </a:r>
            <a:endParaRPr lang="pt-BR" sz="2400" dirty="0">
              <a:solidFill>
                <a:schemeClr val="bg1"/>
              </a:solidFill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-27384" y="4499992"/>
            <a:ext cx="6858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</a:pPr>
            <a:r>
              <a:rPr lang="pt-BR" sz="1500" dirty="0">
                <a:solidFill>
                  <a:srgbClr val="1A210D"/>
                </a:solidFill>
              </a:rPr>
              <a:t>08h00 -12h00 </a:t>
            </a:r>
            <a:r>
              <a:rPr lang="pt-BR" sz="1500" b="1" dirty="0">
                <a:solidFill>
                  <a:srgbClr val="1A210D"/>
                </a:solidFill>
              </a:rPr>
              <a:t>Lesões de Nervos Periféricos e Paralisia Flácida </a:t>
            </a:r>
            <a:r>
              <a:rPr lang="pt-BR" sz="1500" i="1" dirty="0">
                <a:solidFill>
                  <a:srgbClr val="1A210D"/>
                </a:solidFill>
              </a:rPr>
              <a:t>M.V Ricardo </a:t>
            </a:r>
            <a:r>
              <a:rPr lang="pt-BR" sz="1500" i="1" dirty="0" err="1">
                <a:solidFill>
                  <a:srgbClr val="1A210D"/>
                </a:solidFill>
              </a:rPr>
              <a:t>Guglielm</a:t>
            </a:r>
            <a:r>
              <a:rPr lang="pt-BR" sz="1500" i="1" dirty="0">
                <a:solidFill>
                  <a:srgbClr val="1A210D"/>
                </a:solidFill>
              </a:rPr>
              <a:t> </a:t>
            </a:r>
            <a:endParaRPr lang="pt-BR" sz="1500" i="1" dirty="0">
              <a:solidFill>
                <a:srgbClr val="FF0000"/>
              </a:solidFill>
            </a:endParaRPr>
          </a:p>
          <a:p>
            <a:pPr algn="just">
              <a:spcBef>
                <a:spcPts val="600"/>
              </a:spcBef>
            </a:pPr>
            <a:r>
              <a:rPr lang="pt-BR" sz="1500" dirty="0">
                <a:solidFill>
                  <a:srgbClr val="1A210D"/>
                </a:solidFill>
              </a:rPr>
              <a:t>14h00 -18h00  </a:t>
            </a:r>
            <a:r>
              <a:rPr lang="pt-BR" sz="1500" b="1" i="1" dirty="0"/>
              <a:t>Reabilitação em Pacientes lesões encefálicas e de NMI </a:t>
            </a:r>
            <a:r>
              <a:rPr lang="pt-BR" sz="1500" b="1" i="1" dirty="0">
                <a:solidFill>
                  <a:srgbClr val="1A210D"/>
                </a:solidFill>
              </a:rPr>
              <a:t>(Teórica, Discussão de Casos e Aula Prática</a:t>
            </a:r>
            <a:r>
              <a:rPr lang="pt-BR" sz="1500" i="1" dirty="0"/>
              <a:t>) </a:t>
            </a:r>
            <a:r>
              <a:rPr lang="pt-BR" sz="1500" i="1" dirty="0">
                <a:solidFill>
                  <a:srgbClr val="1A210D"/>
                </a:solidFill>
              </a:rPr>
              <a:t>MV </a:t>
            </a:r>
            <a:r>
              <a:rPr lang="pt-BR" sz="1500" i="1" dirty="0" err="1">
                <a:solidFill>
                  <a:srgbClr val="1A210D"/>
                </a:solidFill>
              </a:rPr>
              <a:t>Esp</a:t>
            </a:r>
            <a:r>
              <a:rPr lang="pt-BR" sz="1500" i="1" dirty="0">
                <a:solidFill>
                  <a:srgbClr val="1A210D"/>
                </a:solidFill>
              </a:rPr>
              <a:t>  Maria Cecilia Teixeira ( a confirmar) </a:t>
            </a:r>
            <a:endParaRPr lang="pt-BR" sz="1500" i="1" dirty="0"/>
          </a:p>
          <a:p>
            <a:pPr algn="just">
              <a:spcBef>
                <a:spcPts val="600"/>
              </a:spcBef>
            </a:pPr>
            <a:r>
              <a:rPr lang="pt-BR" sz="1500" dirty="0">
                <a:solidFill>
                  <a:srgbClr val="1A210D"/>
                </a:solidFill>
              </a:rPr>
              <a:t>08h00 – 18h00 </a:t>
            </a:r>
            <a:r>
              <a:rPr lang="pt-BR" sz="1500" b="1" i="1" dirty="0">
                <a:solidFill>
                  <a:srgbClr val="1A210D"/>
                </a:solidFill>
              </a:rPr>
              <a:t>Reabilitação em Pacientes com afecções neurológicas (Teórica, Discussão de Casos e Aula Prática) </a:t>
            </a:r>
            <a:r>
              <a:rPr lang="pt-BR" sz="1500" i="1" dirty="0">
                <a:solidFill>
                  <a:srgbClr val="1A210D"/>
                </a:solidFill>
              </a:rPr>
              <a:t>M.V </a:t>
            </a:r>
            <a:r>
              <a:rPr lang="en-US" sz="1500" dirty="0">
                <a:solidFill>
                  <a:srgbClr val="1A210D"/>
                </a:solidFill>
              </a:rPr>
              <a:t> </a:t>
            </a:r>
            <a:r>
              <a:rPr lang="en-US" sz="1500" i="1" dirty="0">
                <a:solidFill>
                  <a:srgbClr val="1A210D"/>
                </a:solidFill>
              </a:rPr>
              <a:t>Stella H. Sakata  </a:t>
            </a:r>
            <a:r>
              <a:rPr lang="en-US" sz="1500" i="1" dirty="0"/>
              <a:t>(</a:t>
            </a:r>
            <a:r>
              <a:rPr lang="pt-BR" sz="1500" dirty="0"/>
              <a:t>Especialista em Terapia Física - CEMV - Buenos Aires</a:t>
            </a:r>
            <a:r>
              <a:rPr lang="en-US" sz="1500" i="1" dirty="0"/>
              <a:t>)</a:t>
            </a:r>
            <a:r>
              <a:rPr lang="pt-BR" sz="1500" i="1" dirty="0">
                <a:solidFill>
                  <a:srgbClr val="1A210D"/>
                </a:solidFill>
              </a:rPr>
              <a:t> </a:t>
            </a:r>
            <a:endParaRPr lang="en-US" sz="1500" dirty="0">
              <a:solidFill>
                <a:srgbClr val="1A210D"/>
              </a:solidFill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-27384" y="6261283"/>
            <a:ext cx="6858000" cy="830997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t-BR" sz="2400" b="1" i="1" u="sng" dirty="0">
                <a:solidFill>
                  <a:schemeClr val="bg1"/>
                </a:solidFill>
              </a:rPr>
              <a:t>Módulo 9- Reabilitação Ortopédica – Parte I – REABILITAÇÃO EM  OMBRO, COTOVELO E QUADRIL</a:t>
            </a:r>
            <a:endParaRPr lang="pt-BR" sz="2400" dirty="0">
              <a:solidFill>
                <a:schemeClr val="bg1"/>
              </a:solidFill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-27384" y="7154996"/>
            <a:ext cx="3542573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t-BR" b="1" u="sng" dirty="0"/>
              <a:t>Data:  19 e 20 de Fevereiro de 2022</a:t>
            </a:r>
          </a:p>
        </p:txBody>
      </p:sp>
      <p:sp>
        <p:nvSpPr>
          <p:cNvPr id="17" name="CaixaDeTexto 16"/>
          <p:cNvSpPr txBox="1"/>
          <p:nvPr/>
        </p:nvSpPr>
        <p:spPr>
          <a:xfrm>
            <a:off x="-27384" y="4139952"/>
            <a:ext cx="3170291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pt-BR" b="1" u="sng" dirty="0"/>
              <a:t>Data: 22 23  de Janeiro de 2022</a:t>
            </a:r>
          </a:p>
        </p:txBody>
      </p:sp>
      <p:sp>
        <p:nvSpPr>
          <p:cNvPr id="6" name="Retângulo 5"/>
          <p:cNvSpPr/>
          <p:nvPr/>
        </p:nvSpPr>
        <p:spPr>
          <a:xfrm>
            <a:off x="0" y="7616368"/>
            <a:ext cx="6741368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dirty="0"/>
              <a:t>08h00 -12h00 – </a:t>
            </a:r>
            <a:r>
              <a:rPr lang="pt-BR" sz="1400" b="1" i="1" dirty="0"/>
              <a:t>Afecções de Ombro e Cotovelo  </a:t>
            </a:r>
            <a:r>
              <a:rPr lang="pt-BR" sz="1400" i="1" dirty="0"/>
              <a:t> M.V. </a:t>
            </a:r>
            <a:r>
              <a:rPr lang="pt-BR" sz="1400" i="1" dirty="0" err="1"/>
              <a:t>Esp</a:t>
            </a:r>
            <a:r>
              <a:rPr lang="pt-BR" sz="1400" i="1" dirty="0"/>
              <a:t> Ivana Queiroz </a:t>
            </a:r>
            <a:r>
              <a:rPr lang="pt-BR" sz="1400" i="1" dirty="0" err="1"/>
              <a:t>Anclivepa</a:t>
            </a:r>
            <a:r>
              <a:rPr lang="pt-BR" sz="1400" i="1" dirty="0"/>
              <a:t>   </a:t>
            </a:r>
            <a:endParaRPr lang="pt-BR" sz="1400" dirty="0"/>
          </a:p>
          <a:p>
            <a:r>
              <a:rPr lang="pt-BR" sz="1400" dirty="0"/>
              <a:t>14h00 – 18h00 </a:t>
            </a:r>
            <a:r>
              <a:rPr lang="pt-BR" sz="1400" b="1" dirty="0"/>
              <a:t>Afecções na </a:t>
            </a:r>
            <a:r>
              <a:rPr lang="pt-BR" sz="1400" b="1" dirty="0" err="1"/>
              <a:t>Coxo-femoral</a:t>
            </a:r>
            <a:r>
              <a:rPr lang="pt-BR" sz="1400" dirty="0"/>
              <a:t>  </a:t>
            </a:r>
            <a:r>
              <a:rPr lang="pt-BR" sz="1400" i="1" dirty="0"/>
              <a:t>M.V Thales  </a:t>
            </a:r>
            <a:r>
              <a:rPr lang="pt-BR" sz="1400" i="1" dirty="0" err="1"/>
              <a:t>Bregadioli</a:t>
            </a:r>
            <a:r>
              <a:rPr lang="pt-BR" sz="1400" i="1" dirty="0"/>
              <a:t> ( LOCT)</a:t>
            </a:r>
            <a:endParaRPr lang="pt-BR" sz="1400" dirty="0"/>
          </a:p>
          <a:p>
            <a:r>
              <a:rPr lang="pt-BR" sz="1400" dirty="0"/>
              <a:t>8h00 – 12h00 </a:t>
            </a:r>
            <a:r>
              <a:rPr lang="pt-BR" sz="1400" b="1" i="1" dirty="0"/>
              <a:t>Reabilitação em afecções de quadril </a:t>
            </a:r>
            <a:r>
              <a:rPr lang="pt-BR" sz="1400" i="1" dirty="0"/>
              <a:t>M.V  Esp. Renata </a:t>
            </a:r>
            <a:r>
              <a:rPr lang="pt-BR" sz="1400" i="1" dirty="0" err="1"/>
              <a:t>Tesser</a:t>
            </a:r>
            <a:r>
              <a:rPr lang="pt-BR" sz="1400" i="1" dirty="0"/>
              <a:t> Anhembi Morumbi</a:t>
            </a:r>
          </a:p>
          <a:p>
            <a:r>
              <a:rPr lang="pt-BR" sz="1400" dirty="0"/>
              <a:t>14h00 – 18h00 </a:t>
            </a:r>
            <a:r>
              <a:rPr lang="pt-BR" sz="1400" b="1" i="1" dirty="0"/>
              <a:t>Reabilitação em afecções de ombro, cotovelo e controle da Osteoartrose  </a:t>
            </a:r>
            <a:r>
              <a:rPr lang="pt-BR" sz="1400" i="1" dirty="0" err="1"/>
              <a:t>Profa</a:t>
            </a:r>
            <a:r>
              <a:rPr lang="pt-BR" sz="1400" i="1" dirty="0"/>
              <a:t> </a:t>
            </a:r>
            <a:r>
              <a:rPr lang="pt-BR" sz="1400" i="1" dirty="0" err="1"/>
              <a:t>Msc</a:t>
            </a:r>
            <a:r>
              <a:rPr lang="pt-BR" sz="1400" dirty="0"/>
              <a:t> </a:t>
            </a:r>
            <a:r>
              <a:rPr lang="pt-BR" sz="1400" dirty="0" err="1"/>
              <a:t>Laryssa</a:t>
            </a:r>
            <a:r>
              <a:rPr lang="pt-BR" sz="1400" dirty="0"/>
              <a:t> </a:t>
            </a:r>
            <a:r>
              <a:rPr lang="pt-BR" sz="1400" dirty="0" err="1"/>
              <a:t>Rosseto</a:t>
            </a:r>
            <a:r>
              <a:rPr lang="pt-BR" sz="1400" dirty="0"/>
              <a:t> (</a:t>
            </a:r>
            <a:r>
              <a:rPr lang="pt-BR" sz="1400" dirty="0" err="1"/>
              <a:t>FisioPet</a:t>
            </a:r>
            <a:r>
              <a:rPr lang="pt-BR" sz="1400" dirty="0"/>
              <a:t> – Ribeirão Preto)</a:t>
            </a:r>
          </a:p>
          <a:p>
            <a:endParaRPr lang="pt-BR" sz="1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10328</TotalTime>
  <Words>2521</Words>
  <Application>Microsoft Office PowerPoint</Application>
  <PresentationFormat>Apresentação na tela (4:3)</PresentationFormat>
  <Paragraphs>208</Paragraphs>
  <Slides>11</Slides>
  <Notes>4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16" baseType="lpstr">
      <vt:lpstr>Arial</vt:lpstr>
      <vt:lpstr>Arial Unicode MS</vt:lpstr>
      <vt:lpstr>Calibri</vt:lpstr>
      <vt:lpstr>Wingdings</vt:lpstr>
      <vt:lpstr>1_Tema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INVESTIMENTO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Lopes</dc:creator>
  <cp:lastModifiedBy>miriam caramico</cp:lastModifiedBy>
  <cp:revision>392</cp:revision>
  <dcterms:created xsi:type="dcterms:W3CDTF">2012-12-02T14:33:16Z</dcterms:created>
  <dcterms:modified xsi:type="dcterms:W3CDTF">2020-11-12T10:43:02Z</dcterms:modified>
</cp:coreProperties>
</file>