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2" r:id="rId4"/>
    <p:sldMasterId id="2147483756" r:id="rId5"/>
  </p:sldMasterIdLst>
  <p:notesMasterIdLst>
    <p:notesMasterId r:id="rId16"/>
  </p:notesMasterIdLst>
  <p:handoutMasterIdLst>
    <p:handoutMasterId r:id="rId17"/>
  </p:handoutMasterIdLst>
  <p:sldIdLst>
    <p:sldId id="290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291" r:id="rId14"/>
    <p:sldId id="293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44" autoAdjust="0"/>
    <p:restoredTop sz="85602" autoAdjust="0"/>
  </p:normalViewPr>
  <p:slideViewPr>
    <p:cSldViewPr snapToGrid="0">
      <p:cViewPr varScale="1">
        <p:scale>
          <a:sx n="80" d="100"/>
          <a:sy n="80" d="100"/>
        </p:scale>
        <p:origin x="4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caramico" userId="da0de12c6b1402e2" providerId="LiveId" clId="{5DB803B0-1D48-4B4D-AA75-B3C199889674}"/>
    <pc:docChg chg="undo custSel addSld delSld">
      <pc:chgData name="miriam caramico" userId="da0de12c6b1402e2" providerId="LiveId" clId="{5DB803B0-1D48-4B4D-AA75-B3C199889674}" dt="2021-10-21T19:56:19.251" v="1" actId="47"/>
      <pc:docMkLst>
        <pc:docMk/>
      </pc:docMkLst>
      <pc:sldChg chg="add del">
        <pc:chgData name="miriam caramico" userId="da0de12c6b1402e2" providerId="LiveId" clId="{5DB803B0-1D48-4B4D-AA75-B3C199889674}" dt="2021-10-21T19:56:19.251" v="1" actId="47"/>
        <pc:sldMkLst>
          <pc:docMk/>
          <pc:sldMk cId="912618888" sldId="292"/>
        </pc:sldMkLst>
      </pc:sldChg>
      <pc:sldMasterChg chg="addSldLayout delSldLayout">
        <pc:chgData name="miriam caramico" userId="da0de12c6b1402e2" providerId="LiveId" clId="{5DB803B0-1D48-4B4D-AA75-B3C199889674}" dt="2021-10-21T19:56:19.251" v="1" actId="47"/>
        <pc:sldMasterMkLst>
          <pc:docMk/>
          <pc:sldMasterMk cId="3507784140" sldId="2147483742"/>
        </pc:sldMasterMkLst>
        <pc:sldLayoutChg chg="add del">
          <pc:chgData name="miriam caramico" userId="da0de12c6b1402e2" providerId="LiveId" clId="{5DB803B0-1D48-4B4D-AA75-B3C199889674}" dt="2021-10-21T19:56:19.251" v="1" actId="47"/>
          <pc:sldLayoutMkLst>
            <pc:docMk/>
            <pc:sldMasterMk cId="3507784140" sldId="2147483742"/>
            <pc:sldLayoutMk cId="2138546568" sldId="2147483755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rtl="0"/>
          <a:r>
            <a:rPr lang="pt-BR" sz="2100" b="1" noProof="0" dirty="0">
              <a:solidFill>
                <a:schemeClr val="accent1">
                  <a:lumMod val="75000"/>
                </a:schemeClr>
              </a:solidFill>
            </a:rPr>
            <a:t>Sábado </a:t>
          </a:r>
        </a:p>
        <a:p>
          <a:pPr rtl="0"/>
          <a:r>
            <a:rPr lang="pt-BR" sz="1800" noProof="0" dirty="0">
              <a:solidFill>
                <a:schemeClr val="bg2">
                  <a:lumMod val="50000"/>
                </a:schemeClr>
              </a:solidFill>
            </a:rPr>
            <a:t>8 -10h</a:t>
          </a:r>
        </a:p>
        <a:p>
          <a:pPr rtl="0"/>
          <a:r>
            <a:rPr lang="pt-BR" sz="1800" b="1" dirty="0">
              <a:solidFill>
                <a:schemeClr val="accent1">
                  <a:lumMod val="75000"/>
                </a:schemeClr>
              </a:solidFill>
            </a:rPr>
            <a:t>Introdução a fisioterapia veterinária </a:t>
          </a:r>
          <a:r>
            <a:rPr lang="pt-BR" sz="1800" noProof="0" dirty="0">
              <a:solidFill>
                <a:schemeClr val="accent1">
                  <a:lumMod val="75000"/>
                </a:schemeClr>
              </a:solidFill>
            </a:rPr>
            <a:t> </a:t>
          </a: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pt-BR" noProof="0" dirty="0"/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/>
        <a:p>
          <a:pPr rtl="0"/>
          <a:endParaRPr lang="pt-BR" noProof="0" dirty="0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Sábado 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10:20 – 12h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1">
                  <a:lumMod val="75000"/>
                </a:schemeClr>
              </a:solidFill>
            </a:rPr>
            <a:t>Exame ortopédico e neurológico em pequenos animais</a:t>
          </a:r>
          <a:endParaRPr lang="pt-BR" sz="1800" kern="1200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CD7328D6-9FAE-4506-9BDB-E06A571EC1D4}" type="parTrans" cxnId="{914FACD2-336A-4471-9E99-312B3F8EAB04}">
      <dgm:prSet/>
      <dgm:spPr/>
      <dgm:t>
        <a:bodyPr rtlCol="0"/>
        <a:lstStyle/>
        <a:p>
          <a:pPr rtl="0"/>
          <a:endParaRPr lang="pt-BR" noProof="0" dirty="0"/>
        </a:p>
      </dgm:t>
    </dgm:pt>
    <dgm:pt modelId="{6BD5265A-8333-420D-BDB2-65F10B3EBD76}" type="sibTrans" cxnId="{914FACD2-336A-4471-9E99-312B3F8EAB04}">
      <dgm:prSet phldrT="2" phldr="0"/>
      <dgm:spPr/>
      <dgm:t>
        <a:bodyPr rtlCol="0"/>
        <a:lstStyle/>
        <a:p>
          <a:pPr rtl="0"/>
          <a:endParaRPr lang="pt-BR" noProof="0" dirty="0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Sábado 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14 -16:20h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pt-BR" sz="1800" b="1" kern="1200" dirty="0">
              <a:solidFill>
                <a:schemeClr val="accent1">
                  <a:lumMod val="75000"/>
                </a:schemeClr>
              </a:solidFill>
            </a:rPr>
            <a:t>Principais patologias ortopédicas e neurológicas na rotina fisiátrica</a:t>
          </a:r>
          <a:endParaRPr lang="pt-BR" sz="1800" kern="1200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F549A0EB-6BE9-4749-8336-B02A279AE302}" type="parTrans" cxnId="{FC7721F0-429B-4CE7-BE98-C2F3C41FE9C7}">
      <dgm:prSet/>
      <dgm:spPr/>
      <dgm:t>
        <a:bodyPr rtlCol="0"/>
        <a:lstStyle/>
        <a:p>
          <a:pPr rtl="0"/>
          <a:endParaRPr lang="pt-BR" noProof="0" dirty="0"/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/>
        <a:p>
          <a:pPr rtl="0"/>
          <a:endParaRPr lang="pt-BR" noProof="0" dirty="0"/>
        </a:p>
      </dgm:t>
    </dgm:pt>
    <dgm:pt modelId="{140952D0-0E1D-4F48-9F16-53581487CFA0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Sábado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16:30-18h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1">
                  <a:lumMod val="75000"/>
                </a:schemeClr>
              </a:solidFill>
            </a:rPr>
            <a:t>Obesidade </a:t>
          </a:r>
          <a:endParaRPr lang="pt-BR" sz="1800" kern="1200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790C446F-6917-41E7-BE01-7AFE2676D505}" type="parTrans" cxnId="{B07163E8-ADEC-492A-8F07-7E5786AB23AE}">
      <dgm:prSet/>
      <dgm:spPr/>
      <dgm:t>
        <a:bodyPr rtlCol="0"/>
        <a:lstStyle/>
        <a:p>
          <a:pPr rtl="0"/>
          <a:endParaRPr lang="pt-BR" noProof="0" dirty="0"/>
        </a:p>
      </dgm:t>
    </dgm:pt>
    <dgm:pt modelId="{2804F27C-9BA9-4D07-AB02-74BE7DFA2C0E}" type="sibTrans" cxnId="{B07163E8-ADEC-492A-8F07-7E5786AB23AE}">
      <dgm:prSet phldrT="4" phldr="0"/>
      <dgm:spPr/>
      <dgm:t>
        <a:bodyPr rtlCol="0"/>
        <a:lstStyle/>
        <a:p>
          <a:pPr rtl="0"/>
          <a:endParaRPr lang="pt-BR" noProof="0" dirty="0"/>
        </a:p>
      </dgm:t>
    </dgm:pt>
    <dgm:pt modelId="{C2F8C7F7-44C4-414A-BCCD-56E91DD0A77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Domingo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noProof="0" dirty="0">
              <a:solidFill>
                <a:schemeClr val="bg2">
                  <a:lumMod val="50000"/>
                </a:schemeClr>
              </a:solidFill>
              <a:latin typeface="Garamond" panose="02020404030301010803"/>
              <a:ea typeface="+mn-ea"/>
              <a:cs typeface="+mn-cs"/>
            </a:rPr>
            <a:t>8-18h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1">
                  <a:lumMod val="75000"/>
                </a:schemeClr>
              </a:solidFill>
            </a:rPr>
            <a:t>Principais modalidades  fisioterapêuticas </a:t>
          </a:r>
          <a:endParaRPr lang="pt-BR" sz="1800" kern="1200" noProof="0" dirty="0">
            <a:solidFill>
              <a:schemeClr val="accent1">
                <a:lumMod val="75000"/>
              </a:schemeClr>
            </a:solidFill>
          </a:endParaRPr>
        </a:p>
      </dgm:t>
    </dgm:pt>
    <dgm:pt modelId="{E6C6DF88-9436-40D7-BA84-18FE896A6151}" type="parTrans" cxnId="{14D43B81-F92D-4CD8-9D1E-78CBF092C750}">
      <dgm:prSet/>
      <dgm:spPr/>
      <dgm:t>
        <a:bodyPr rtlCol="0"/>
        <a:lstStyle/>
        <a:p>
          <a:pPr rtl="0"/>
          <a:endParaRPr lang="pt-BR" noProof="0" dirty="0"/>
        </a:p>
      </dgm:t>
    </dgm:pt>
    <dgm:pt modelId="{4E39967D-43EF-4F15-814A-2F491D900D43}" type="sibTrans" cxnId="{14D43B81-F92D-4CD8-9D1E-78CBF092C750}">
      <dgm:prSet phldrT="5" phldr="0"/>
      <dgm:spPr/>
      <dgm:t>
        <a:bodyPr rtlCol="0"/>
        <a:lstStyle/>
        <a:p>
          <a:pPr rtl="0"/>
          <a:endParaRPr lang="pt-BR" noProof="0" dirty="0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5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5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5" custScaleX="115064" custLinFactNeighborX="976">
        <dgm:presLayoutVars>
          <dgm:bulletEnabled val="1"/>
        </dgm:presLayoutVars>
      </dgm:prSet>
      <dgm:spPr/>
    </dgm:pt>
    <dgm:pt modelId="{A8EBA167-82EB-4D7C-98F7-2AB66BCE8A90}" type="pres">
      <dgm:prSet presAssocID="{A8E2FA08-4DD4-4654-A85D-9A99162D6201}" presName="sibTrans" presStyleCnt="0"/>
      <dgm:spPr/>
    </dgm:pt>
    <dgm:pt modelId="{18405FE4-7B27-4C69-B6FE-12C8B84249EF}" type="pres">
      <dgm:prSet presAssocID="{140952D0-0E1D-4F48-9F16-53581487CFA0}" presName="node" presStyleLbl="node1" presStyleIdx="3" presStyleCnt="5" custScaleX="115064" custLinFactNeighborX="976">
        <dgm:presLayoutVars>
          <dgm:bulletEnabled val="1"/>
        </dgm:presLayoutVars>
      </dgm:prSet>
      <dgm:spPr/>
    </dgm:pt>
    <dgm:pt modelId="{4F5C547E-E40F-424A-82FA-BB8EDB1515B0}" type="pres">
      <dgm:prSet presAssocID="{2804F27C-9BA9-4D07-AB02-74BE7DFA2C0E}" presName="sibTrans" presStyleCnt="0"/>
      <dgm:spPr/>
    </dgm:pt>
    <dgm:pt modelId="{435C0E89-FD70-4DD9-A771-832DBFC9ACBC}" type="pres">
      <dgm:prSet presAssocID="{C2F8C7F7-44C4-414A-BCCD-56E91DD0A777}" presName="node" presStyleLbl="node1" presStyleIdx="4" presStyleCnt="5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D6CBE33F-90E3-4C8D-B80F-821ED7205D90}" type="presOf" srcId="{140952D0-0E1D-4F48-9F16-53581487CFA0}" destId="{18405FE4-7B27-4C69-B6FE-12C8B84249EF}" srcOrd="0" destOrd="0" presId="urn:microsoft.com/office/officeart/2005/8/layout/default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F765DD9-BF93-49A8-A6EA-AB13464D24B0}" type="presOf" srcId="{C2F8C7F7-44C4-414A-BCCD-56E91DD0A777}" destId="{435C0E89-FD70-4DD9-A771-832DBFC9ACBC}" srcOrd="0" destOrd="0" presId="urn:microsoft.com/office/officeart/2005/8/layout/default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  <dgm:cxn modelId="{CC1DEFB1-6415-405C-B19F-8F58824BC103}" type="presParOf" srcId="{40FE0EB9-B287-43F6-ABB4-527CB1B94B4A}" destId="{A8EBA167-82EB-4D7C-98F7-2AB66BCE8A90}" srcOrd="5" destOrd="0" presId="urn:microsoft.com/office/officeart/2005/8/layout/default"/>
    <dgm:cxn modelId="{EF92A80F-281E-414F-A2E2-B426E7254CC3}" type="presParOf" srcId="{40FE0EB9-B287-43F6-ABB4-527CB1B94B4A}" destId="{18405FE4-7B27-4C69-B6FE-12C8B84249EF}" srcOrd="6" destOrd="0" presId="urn:microsoft.com/office/officeart/2005/8/layout/default"/>
    <dgm:cxn modelId="{92AFC3EA-4297-4063-94E0-C5A1BE863E54}" type="presParOf" srcId="{40FE0EB9-B287-43F6-ABB4-527CB1B94B4A}" destId="{4F5C547E-E40F-424A-82FA-BB8EDB1515B0}" srcOrd="7" destOrd="0" presId="urn:microsoft.com/office/officeart/2005/8/layout/default"/>
    <dgm:cxn modelId="{CBB0F55F-5C58-443F-989A-EC667A9C4731}" type="presParOf" srcId="{40FE0EB9-B287-43F6-ABB4-527CB1B94B4A}" destId="{435C0E89-FD70-4DD9-A771-832DBFC9ACB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2EE95FC5-CD6B-4A50-9262-DC414E16C3EA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rtl="0"/>
          <a:r>
            <a:rPr lang="pt-BR" sz="2100" b="1" noProof="0" dirty="0">
              <a:solidFill>
                <a:schemeClr val="accent1">
                  <a:lumMod val="75000"/>
                </a:schemeClr>
              </a:solidFill>
            </a:rPr>
            <a:t>Domingo</a:t>
          </a:r>
        </a:p>
        <a:p>
          <a:pPr rtl="0"/>
          <a:r>
            <a:rPr lang="pt-BR" sz="1800" noProof="0" dirty="0">
              <a:solidFill>
                <a:schemeClr val="bg2">
                  <a:lumMod val="50000"/>
                </a:schemeClr>
              </a:solidFill>
            </a:rPr>
            <a:t>Eletroterapia, Termoterapia, Alongamento </a:t>
          </a:r>
        </a:p>
      </dgm:t>
    </dgm:pt>
    <dgm:pt modelId="{75374347-884B-4721-8CFF-DF080F5B1C79}" type="parTrans" cxnId="{B3F19EC2-A372-4EC3-BFE0-C62FFDFE3DF6}">
      <dgm:prSet/>
      <dgm:spPr/>
      <dgm:t>
        <a:bodyPr rtlCol="0"/>
        <a:lstStyle/>
        <a:p>
          <a:pPr rtl="0"/>
          <a:endParaRPr lang="pt-BR" noProof="0" dirty="0"/>
        </a:p>
      </dgm:t>
    </dgm:pt>
    <dgm:pt modelId="{C99EBBB1-E916-471C-83C9-ABE85B42AC26}" type="sibTrans" cxnId="{B3F19EC2-A372-4EC3-BFE0-C62FFDFE3DF6}">
      <dgm:prSet phldrT="1" phldr="0"/>
      <dgm:spPr/>
      <dgm:t>
        <a:bodyPr rtlCol="0"/>
        <a:lstStyle/>
        <a:p>
          <a:pPr rtl="0"/>
          <a:endParaRPr lang="pt-BR" noProof="0" dirty="0"/>
        </a:p>
      </dgm:t>
    </dgm:pt>
    <dgm:pt modelId="{F05611F0-8256-4954-B6CB-ED6B4F2DD397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Domingo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Cinesioterapia, Hidroterapia, Campo Magnético</a:t>
          </a:r>
        </a:p>
      </dgm:t>
    </dgm:pt>
    <dgm:pt modelId="{CD7328D6-9FAE-4506-9BDB-E06A571EC1D4}" type="parTrans" cxnId="{914FACD2-336A-4471-9E99-312B3F8EAB04}">
      <dgm:prSet/>
      <dgm:spPr/>
      <dgm:t>
        <a:bodyPr rtlCol="0"/>
        <a:lstStyle/>
        <a:p>
          <a:pPr rtl="0"/>
          <a:endParaRPr lang="pt-BR" noProof="0" dirty="0"/>
        </a:p>
      </dgm:t>
    </dgm:pt>
    <dgm:pt modelId="{6BD5265A-8333-420D-BDB2-65F10B3EBD76}" type="sibTrans" cxnId="{914FACD2-336A-4471-9E99-312B3F8EAB04}">
      <dgm:prSet phldrT="2" phldr="0"/>
      <dgm:spPr/>
      <dgm:t>
        <a:bodyPr rtlCol="0"/>
        <a:lstStyle/>
        <a:p>
          <a:pPr rtl="0"/>
          <a:endParaRPr lang="pt-BR" noProof="0" dirty="0"/>
        </a:p>
      </dgm:t>
    </dgm:pt>
    <dgm:pt modelId="{22625139-F93A-4F3F-A7AA-4923A01AEDF3}">
      <dgm:prSet custT="1"/>
      <dgm:spPr>
        <a:solidFill>
          <a:schemeClr val="bg1"/>
        </a:solidFill>
        <a:ln>
          <a:solidFill>
            <a:schemeClr val="bg2">
              <a:lumMod val="75000"/>
            </a:schemeClr>
          </a:solidFill>
        </a:ln>
      </dgm:spPr>
      <dgm:t>
        <a:bodyPr lIns="72000" rIns="72000" rtlCol="0"/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Domingo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Laser, Ultra som </a:t>
          </a:r>
        </a:p>
      </dgm:t>
    </dgm:pt>
    <dgm:pt modelId="{F549A0EB-6BE9-4749-8336-B02A279AE302}" type="parTrans" cxnId="{FC7721F0-429B-4CE7-BE98-C2F3C41FE9C7}">
      <dgm:prSet/>
      <dgm:spPr/>
      <dgm:t>
        <a:bodyPr rtlCol="0"/>
        <a:lstStyle/>
        <a:p>
          <a:pPr rtl="0"/>
          <a:endParaRPr lang="pt-BR" noProof="0" dirty="0"/>
        </a:p>
      </dgm:t>
    </dgm:pt>
    <dgm:pt modelId="{A8E2FA08-4DD4-4654-A85D-9A99162D6201}" type="sibTrans" cxnId="{FC7721F0-429B-4CE7-BE98-C2F3C41FE9C7}">
      <dgm:prSet phldrT="3" phldr="0"/>
      <dgm:spPr/>
      <dgm:t>
        <a:bodyPr rtlCol="0"/>
        <a:lstStyle/>
        <a:p>
          <a:pPr rtl="0"/>
          <a:endParaRPr lang="pt-BR" noProof="0" dirty="0"/>
        </a:p>
      </dgm:t>
    </dgm:pt>
    <dgm:pt modelId="{40FE0EB9-B287-43F6-ABB4-527CB1B94B4A}" type="pres">
      <dgm:prSet presAssocID="{D0F07F19-1F50-4B42-A7A0-278DF9D25BB1}" presName="diagram" presStyleCnt="0">
        <dgm:presLayoutVars>
          <dgm:dir/>
          <dgm:resizeHandles val="exact"/>
        </dgm:presLayoutVars>
      </dgm:prSet>
      <dgm:spPr/>
    </dgm:pt>
    <dgm:pt modelId="{8B70BCB8-2CA8-4281-8C3E-9646AA407DE2}" type="pres">
      <dgm:prSet presAssocID="{2EE95FC5-CD6B-4A50-9262-DC414E16C3EA}" presName="node" presStyleLbl="node1" presStyleIdx="0" presStyleCnt="3" custScaleX="115064" custLinFactNeighborX="976">
        <dgm:presLayoutVars>
          <dgm:bulletEnabled val="1"/>
        </dgm:presLayoutVars>
      </dgm:prSet>
      <dgm:spPr/>
    </dgm:pt>
    <dgm:pt modelId="{E02BC8AD-DDC2-43A7-BB43-F6F8D8BD6340}" type="pres">
      <dgm:prSet presAssocID="{C99EBBB1-E916-471C-83C9-ABE85B42AC26}" presName="sibTrans" presStyleCnt="0"/>
      <dgm:spPr/>
    </dgm:pt>
    <dgm:pt modelId="{B86E23A3-742D-4587-88CF-2D56A8442149}" type="pres">
      <dgm:prSet presAssocID="{F05611F0-8256-4954-B6CB-ED6B4F2DD397}" presName="node" presStyleLbl="node1" presStyleIdx="1" presStyleCnt="3" custScaleX="115064" custLinFactNeighborX="976">
        <dgm:presLayoutVars>
          <dgm:bulletEnabled val="1"/>
        </dgm:presLayoutVars>
      </dgm:prSet>
      <dgm:spPr/>
    </dgm:pt>
    <dgm:pt modelId="{87C885F5-93E2-4D86-AAEA-8BD12E68F9BB}" type="pres">
      <dgm:prSet presAssocID="{6BD5265A-8333-420D-BDB2-65F10B3EBD76}" presName="sibTrans" presStyleCnt="0"/>
      <dgm:spPr/>
    </dgm:pt>
    <dgm:pt modelId="{D64973A5-4E87-44F1-B369-B0D5E0C2A462}" type="pres">
      <dgm:prSet presAssocID="{22625139-F93A-4F3F-A7AA-4923A01AEDF3}" presName="node" presStyleLbl="node1" presStyleIdx="2" presStyleCnt="3" custScaleX="115064" custLinFactNeighborX="976">
        <dgm:presLayoutVars>
          <dgm:bulletEnabled val="1"/>
        </dgm:presLayoutVars>
      </dgm:prSet>
      <dgm:spPr/>
    </dgm:pt>
  </dgm:ptLst>
  <dgm:cxnLst>
    <dgm:cxn modelId="{C3C9D92A-4F8E-4228-8DF6-5BC8FFC105E0}" type="presOf" srcId="{2EE95FC5-CD6B-4A50-9262-DC414E16C3EA}" destId="{8B70BCB8-2CA8-4281-8C3E-9646AA407DE2}" srcOrd="0" destOrd="0" presId="urn:microsoft.com/office/officeart/2005/8/layout/default"/>
    <dgm:cxn modelId="{E9B19438-D9F1-42E9-B97B-ECEA234AED50}" type="presOf" srcId="{F05611F0-8256-4954-B6CB-ED6B4F2DD397}" destId="{B86E23A3-742D-4587-88CF-2D56A8442149}" srcOrd="0" destOrd="0" presId="urn:microsoft.com/office/officeart/2005/8/layout/default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6D195AE4-39B4-45CF-9D82-CF1593D393F6}" type="presOf" srcId="{22625139-F93A-4F3F-A7AA-4923A01AEDF3}" destId="{D64973A5-4E87-44F1-B369-B0D5E0C2A462}" srcOrd="0" destOrd="0" presId="urn:microsoft.com/office/officeart/2005/8/layout/default"/>
    <dgm:cxn modelId="{38B196E4-A718-4E5E-8B33-DFB2B77FDE42}" type="presOf" srcId="{D0F07F19-1F50-4B42-A7A0-278DF9D25BB1}" destId="{40FE0EB9-B287-43F6-ABB4-527CB1B94B4A}" srcOrd="0" destOrd="0" presId="urn:microsoft.com/office/officeart/2005/8/layout/default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D17F6962-6CF2-4448-8F2E-27A7CB5CAB16}" type="presParOf" srcId="{40FE0EB9-B287-43F6-ABB4-527CB1B94B4A}" destId="{8B70BCB8-2CA8-4281-8C3E-9646AA407DE2}" srcOrd="0" destOrd="0" presId="urn:microsoft.com/office/officeart/2005/8/layout/default"/>
    <dgm:cxn modelId="{6873F57A-5B91-48FC-9B1A-61BEA27CBE90}" type="presParOf" srcId="{40FE0EB9-B287-43F6-ABB4-527CB1B94B4A}" destId="{E02BC8AD-DDC2-43A7-BB43-F6F8D8BD6340}" srcOrd="1" destOrd="0" presId="urn:microsoft.com/office/officeart/2005/8/layout/default"/>
    <dgm:cxn modelId="{FC4588CA-0BEE-4DE6-9726-93F413184C3C}" type="presParOf" srcId="{40FE0EB9-B287-43F6-ABB4-527CB1B94B4A}" destId="{B86E23A3-742D-4587-88CF-2D56A8442149}" srcOrd="2" destOrd="0" presId="urn:microsoft.com/office/officeart/2005/8/layout/default"/>
    <dgm:cxn modelId="{4178A0A8-8F80-4691-AE60-A912EF83DE0A}" type="presParOf" srcId="{40FE0EB9-B287-43F6-ABB4-527CB1B94B4A}" destId="{87C885F5-93E2-4D86-AAEA-8BD12E68F9BB}" srcOrd="3" destOrd="0" presId="urn:microsoft.com/office/officeart/2005/8/layout/default"/>
    <dgm:cxn modelId="{48A25CA2-D3C2-4FFF-9454-ED9B5A503F99}" type="presParOf" srcId="{40FE0EB9-B287-43F6-ABB4-527CB1B94B4A}" destId="{D64973A5-4E87-44F1-B369-B0D5E0C2A46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477859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</a:rPr>
            <a:t>Sábado 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8 -10h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1">
                  <a:lumMod val="75000"/>
                </a:schemeClr>
              </a:solidFill>
            </a:rPr>
            <a:t>Introdução a fisioterapia veterinária </a:t>
          </a:r>
          <a:r>
            <a:rPr lang="pt-BR" sz="1800" kern="1200" noProof="0" dirty="0">
              <a:solidFill>
                <a:schemeClr val="accent1">
                  <a:lumMod val="75000"/>
                </a:schemeClr>
              </a:solidFill>
            </a:rPr>
            <a:t> </a:t>
          </a:r>
        </a:p>
      </dsp:txBody>
      <dsp:txXfrm>
        <a:off x="477859" y="656"/>
        <a:ext cx="3123798" cy="1628901"/>
      </dsp:txXfrm>
    </dsp:sp>
    <dsp:sp modelId="{B86E23A3-742D-4587-88CF-2D56A8442149}">
      <dsp:nvSpPr>
        <dsp:cNvPr id="0" name=""/>
        <dsp:cNvSpPr/>
      </dsp:nvSpPr>
      <dsp:spPr>
        <a:xfrm>
          <a:off x="3873141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Sábado 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10:20 – 12h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1">
                  <a:lumMod val="75000"/>
                </a:schemeClr>
              </a:solidFill>
            </a:rPr>
            <a:t>Exame ortopédico e neurológico em pequenos animais</a:t>
          </a:r>
          <a:endParaRPr lang="pt-BR" sz="1800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3873141" y="656"/>
        <a:ext cx="3123798" cy="1628901"/>
      </dsp:txXfrm>
    </dsp:sp>
    <dsp:sp modelId="{D64973A5-4E87-44F1-B369-B0D5E0C2A462}">
      <dsp:nvSpPr>
        <dsp:cNvPr id="0" name=""/>
        <dsp:cNvSpPr/>
      </dsp:nvSpPr>
      <dsp:spPr>
        <a:xfrm>
          <a:off x="7268423" y="656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Sábado 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14 -16:20h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pt-BR" sz="1800" b="1" kern="1200" dirty="0">
              <a:solidFill>
                <a:schemeClr val="accent1">
                  <a:lumMod val="75000"/>
                </a:schemeClr>
              </a:solidFill>
            </a:rPr>
            <a:t>Principais patologias ortopédicas e neurológicas na rotina fisiátrica</a:t>
          </a:r>
          <a:endParaRPr lang="pt-BR" sz="1800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7268423" y="656"/>
        <a:ext cx="3123798" cy="1628901"/>
      </dsp:txXfrm>
    </dsp:sp>
    <dsp:sp modelId="{18405FE4-7B27-4C69-B6FE-12C8B84249EF}">
      <dsp:nvSpPr>
        <dsp:cNvPr id="0" name=""/>
        <dsp:cNvSpPr/>
      </dsp:nvSpPr>
      <dsp:spPr>
        <a:xfrm>
          <a:off x="2175500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Sábado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16:30-18h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1">
                  <a:lumMod val="75000"/>
                </a:schemeClr>
              </a:solidFill>
            </a:rPr>
            <a:t>Obesidade </a:t>
          </a:r>
          <a:endParaRPr lang="pt-BR" sz="1800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2175500" y="1901041"/>
        <a:ext cx="3123798" cy="1628901"/>
      </dsp:txXfrm>
    </dsp:sp>
    <dsp:sp modelId="{435C0E89-FD70-4DD9-A771-832DBFC9ACBC}">
      <dsp:nvSpPr>
        <dsp:cNvPr id="0" name=""/>
        <dsp:cNvSpPr/>
      </dsp:nvSpPr>
      <dsp:spPr>
        <a:xfrm>
          <a:off x="5570782" y="1901041"/>
          <a:ext cx="3123798" cy="1628901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Domingo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kern="1200" noProof="0" dirty="0">
              <a:solidFill>
                <a:schemeClr val="bg2">
                  <a:lumMod val="50000"/>
                </a:schemeClr>
              </a:solidFill>
              <a:latin typeface="Garamond" panose="02020404030301010803"/>
              <a:ea typeface="+mn-ea"/>
              <a:cs typeface="+mn-cs"/>
            </a:rPr>
            <a:t>8-18h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accent1">
                  <a:lumMod val="75000"/>
                </a:schemeClr>
              </a:solidFill>
            </a:rPr>
            <a:t>Principais modalidades  fisioterapêuticas </a:t>
          </a:r>
          <a:endParaRPr lang="pt-BR" sz="1800" kern="1200" noProof="0" dirty="0">
            <a:solidFill>
              <a:schemeClr val="accent1">
                <a:lumMod val="75000"/>
              </a:schemeClr>
            </a:solidFill>
          </a:endParaRPr>
        </a:p>
      </dsp:txBody>
      <dsp:txXfrm>
        <a:off x="5570782" y="1901041"/>
        <a:ext cx="3123798" cy="1628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0BCB8-2CA8-4281-8C3E-9646AA407DE2}">
      <dsp:nvSpPr>
        <dsp:cNvPr id="0" name=""/>
        <dsp:cNvSpPr/>
      </dsp:nvSpPr>
      <dsp:spPr>
        <a:xfrm>
          <a:off x="36592" y="877960"/>
          <a:ext cx="3403360" cy="177467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</a:rPr>
            <a:t>Domingo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Eletroterapia, Termoterapia, Alongamento </a:t>
          </a:r>
        </a:p>
      </dsp:txBody>
      <dsp:txXfrm>
        <a:off x="36592" y="877960"/>
        <a:ext cx="3403360" cy="1774678"/>
      </dsp:txXfrm>
    </dsp:sp>
    <dsp:sp modelId="{B86E23A3-742D-4587-88CF-2D56A8442149}">
      <dsp:nvSpPr>
        <dsp:cNvPr id="0" name=""/>
        <dsp:cNvSpPr/>
      </dsp:nvSpPr>
      <dsp:spPr>
        <a:xfrm>
          <a:off x="3735732" y="877960"/>
          <a:ext cx="3403360" cy="177467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Domingo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Cinesioterapia, Hidroterapia, Campo Magnético</a:t>
          </a:r>
        </a:p>
      </dsp:txBody>
      <dsp:txXfrm>
        <a:off x="3735732" y="877960"/>
        <a:ext cx="3403360" cy="1774678"/>
      </dsp:txXfrm>
    </dsp:sp>
    <dsp:sp modelId="{D64973A5-4E87-44F1-B369-B0D5E0C2A462}">
      <dsp:nvSpPr>
        <dsp:cNvPr id="0" name=""/>
        <dsp:cNvSpPr/>
      </dsp:nvSpPr>
      <dsp:spPr>
        <a:xfrm>
          <a:off x="7413727" y="877960"/>
          <a:ext cx="3403360" cy="1774678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bg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0" tIns="80010" rIns="72000" bIns="80010" numCol="1" spcCol="1270" rtlCol="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 noProof="0" dirty="0">
              <a:solidFill>
                <a:schemeClr val="accent1">
                  <a:lumMod val="75000"/>
                </a:schemeClr>
              </a:solidFill>
              <a:latin typeface="Garamond" panose="02020404030301010803"/>
              <a:ea typeface="+mn-ea"/>
              <a:cs typeface="+mn-cs"/>
            </a:rPr>
            <a:t>Domingo</a:t>
          </a:r>
        </a:p>
        <a:p>
          <a:pPr marL="0"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>
              <a:solidFill>
                <a:schemeClr val="bg2">
                  <a:lumMod val="50000"/>
                </a:schemeClr>
              </a:solidFill>
            </a:rPr>
            <a:t>Laser, Ultra som </a:t>
          </a:r>
        </a:p>
      </dsp:txBody>
      <dsp:txXfrm>
        <a:off x="7413727" y="877960"/>
        <a:ext cx="3403360" cy="1774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D9CB4F3C-75A8-4BB8-A18E-B730DDD68B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AE10D8-98A5-4E68-A41F-7AA79FF696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EEDED0-A3FE-40BF-A93E-3482F7F76957}" type="datetime1">
              <a:rPr lang="pt-BR" smtClean="0"/>
              <a:t>21/10/2021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7EF411-0DAB-4BCE-94A8-E903E2054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3A11237F-7CCA-4423-B624-29C06FF2E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8CD4AB-B9A2-4248-B31F-8EBC71546D8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9779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0DA7071-46AD-48B3-BE86-2C0AE295449D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BE9C73-6CDE-45E2-97F8-E3C5308FA23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3496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747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E9C73-6CDE-45E2-97F8-E3C5308FA23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805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E9C73-6CDE-45E2-97F8-E3C5308FA23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758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E9C73-6CDE-45E2-97F8-E3C5308FA23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1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E9C73-6CDE-45E2-97F8-E3C5308FA23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296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BE9C73-6CDE-45E2-97F8-E3C5308FA23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60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9780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1812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BE9C73-6CDE-45E2-97F8-E3C5308FA232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8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9D7C1-62C1-4C86-A469-FD8C68915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07C900-6F07-4ABF-9113-0CC74B927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4BF34E1-F180-4946-9E2A-A19864D4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B10977-A7CB-4FA8-83DF-6F8E7BA097B6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E10DF9-A0F7-4480-9746-42B8DA96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D75EE8-B7F5-473F-8E46-2AB37810E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0719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3E7CF-276F-4CD7-B1FA-52C988BB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B5765B-24E8-4AB7-AEDD-7793B9DC8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E3AD38-D55B-45AD-8502-3D9B6927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ED0D0-2083-4027-9D17-87C58718603B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59B405-25BA-48A1-AD9D-AFBAACF3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3CEC22-6689-4507-916A-762AB186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667207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32DB67-E668-4F81-9737-B7BEF2CD8B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CB51F9-AD95-4F95-8900-48582331F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7B7B91-CF91-4F9D-BF93-E86632DC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ED0D0-2083-4027-9D17-87C58718603B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8AE4A3-7306-4B33-A319-ECDE36E8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74F072-F494-429A-8090-8A93A6BF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0511457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F3B7142-3FE7-44D2-B124-E1B0C36FB614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pt-BR" noProof="0" dirty="0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5390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 useBgFill="1">
        <p:nvSpPr>
          <p:cNvPr id="10" name="Retângulo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tângulo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tângulo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46B10977-A7CB-4FA8-83DF-6F8E7BA097B6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22" name="Espaço reservado para o número do slid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13243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58AF0-6E13-4091-A6F0-A066F11158A3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4194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 useBgFill="1">
        <p:nvSpPr>
          <p:cNvPr id="23" name="Retângulo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tângulo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tângulo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58B9BDE-E3BF-4432-854C-900C65CB2A09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1343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B4085-ACA6-4830-94F3-461F7E78EBD3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77452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Imagem 11">
            <a:extLst>
              <a:ext uri="{FF2B5EF4-FFF2-40B4-BE49-F238E27FC236}">
                <a16:creationId xmlns:a16="http://schemas.microsoft.com/office/drawing/2014/main" id="{2F2F0876-DA34-44C2-B05E-66533803FE6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33400" y="246600"/>
            <a:ext cx="11725200" cy="6364800"/>
          </a:xfrm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6E352C7E-BCE1-47CD-872E-2935DD89FC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2488" y="2103438"/>
            <a:ext cx="5243512" cy="3748087"/>
          </a:xfrm>
        </p:spPr>
        <p:txBody>
          <a:bodyPr rtlCol="0" anchor="ctr" anchorCtr="0"/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18B3D3-7A7C-4E42-B714-711C188178B0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52550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B432E9-F24C-4AE6-A0CF-42AAB3100C53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325800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FC16A-87BB-465E-9BA3-C150BFC394FD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7256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3D93DE-FEFA-436B-AC24-85D5EF9D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7EEF19-0745-44C5-9C8D-CF785F38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9A066D-839F-41FC-B844-6C7DAE9DF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5258AF0-6E13-4091-A6F0-A066F11158A3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2AAC52-96C3-419D-821F-FFA90366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172804-6CDD-4294-B5F2-AF352530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76894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9BB883-EA3F-49B5-9B2B-4366354FF7F5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39802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9AF1C03-4E7F-471B-A4EE-2E3995EA6107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pt-BR" noProof="0" dirty="0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87219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60C2AD3-82FD-462A-AFA4-BF722EF8F35A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pt-BR" noProof="0" dirty="0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84082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>
            <a:extLst>
              <a:ext uri="{FF2B5EF4-FFF2-40B4-BE49-F238E27FC236}">
                <a16:creationId xmlns:a16="http://schemas.microsoft.com/office/drawing/2014/main" id="{CD7A40E7-331A-409D-8385-D6893D1EA86A}"/>
              </a:ext>
            </a:extLst>
          </p:cNvPr>
          <p:cNvSpPr/>
          <p:nvPr userDrawn="1"/>
        </p:nvSpPr>
        <p:spPr>
          <a:xfrm>
            <a:off x="948394" y="941695"/>
            <a:ext cx="5452526" cy="497461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4" name="Espaço Reservado para Imagem 23">
            <a:extLst>
              <a:ext uri="{FF2B5EF4-FFF2-40B4-BE49-F238E27FC236}">
                <a16:creationId xmlns:a16="http://schemas.microsoft.com/office/drawing/2014/main" id="{75561E95-1FD2-4358-9E4C-3D2E929E48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48394 w 12192000"/>
              <a:gd name="connsiteY0" fmla="*/ 941695 h 6858000"/>
              <a:gd name="connsiteX1" fmla="*/ 948394 w 12192000"/>
              <a:gd name="connsiteY1" fmla="*/ 5916305 h 6858000"/>
              <a:gd name="connsiteX2" fmla="*/ 6400920 w 12192000"/>
              <a:gd name="connsiteY2" fmla="*/ 5916305 h 6858000"/>
              <a:gd name="connsiteX3" fmla="*/ 6400920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48394" y="941695"/>
                </a:moveTo>
                <a:lnTo>
                  <a:pt x="948394" y="5916305"/>
                </a:lnTo>
                <a:lnTo>
                  <a:pt x="6400920" y="5916305"/>
                </a:lnTo>
                <a:lnTo>
                  <a:pt x="6400920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7F3B7142-3FE7-44D2-B124-E1B0C36FB614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pt-BR" noProof="0" dirty="0"/>
          </a:p>
        </p:txBody>
      </p:sp>
      <p:sp>
        <p:nvSpPr>
          <p:cNvPr id="11" name="Espaço Reservado para o Número do Slid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22" name="Espaço reservado para conteúdo 3">
            <a:extLst>
              <a:ext uri="{FF2B5EF4-FFF2-40B4-BE49-F238E27FC236}">
                <a16:creationId xmlns:a16="http://schemas.microsoft.com/office/drawing/2014/main" id="{6E7077FF-6FAE-4A98-862F-3A2F931B958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50" y="2852792"/>
            <a:ext cx="4633415" cy="257219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351E07B6-8D69-4F8A-9729-400511B37F8B}"/>
              </a:ext>
            </a:extLst>
          </p:cNvPr>
          <p:cNvSpPr/>
          <p:nvPr userDrawn="1"/>
        </p:nvSpPr>
        <p:spPr>
          <a:xfrm>
            <a:off x="1101715" y="1106424"/>
            <a:ext cx="5120640" cy="4645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333641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31426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69EE9F15-9CAA-47B3-8361-5953737D4ED1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2412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59CBF3-CA43-48D0-9BB8-1B2C4515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2CF03E-E7E3-4607-8F60-B3A4B28E6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973CDB-C3D5-4EAE-889E-CF63696E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ED0D0-2083-4027-9D17-87C58718603B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5033DA-F26A-4208-A7C9-0574C0785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D3A1D5-CE08-44E5-9C87-71527FF5B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830517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D0D27-D759-4DC4-87AC-8349E9F31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B1D3A-D0C6-4852-A6CA-AC5B4C912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42451-4499-40E2-A626-B70BCA9C0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18CCC0-BC21-48A4-90F1-1297D85F2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ED0D0-2083-4027-9D17-87C58718603B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F92430-A763-40EC-A90D-88DFFC85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9C6557-88CD-4A23-BF79-DCCFB12E1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3907505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E794C-65A4-4C1D-A672-95BA8DEDB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AFFEBD-BE32-4F97-A113-B434CE1B1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ACA0ECE-F674-4897-A4E6-AAC33F90A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239975-9B00-4516-86FA-C2E25A4E3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E0022CB-3E92-4B46-A3C2-B18D3449D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1E8055F-DB9D-41C5-AA82-787E62637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9B432E9-F24C-4AE6-A0CF-42AAB3100C53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01697F2-4F21-4ED7-86D3-0CB50711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896D2A-351A-414A-AA06-559D4437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9752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C0042-D2F8-4A23-B1F4-C8A5B2251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936F6FF-33BD-48D2-9209-A26174E7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ED0D0-2083-4027-9D17-87C58718603B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B592E4-E88C-47CE-9089-2905EC53F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5A7C321-AFE6-4B1F-8742-02FA15AD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8959663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A55B2FD-8043-4F2B-A3BC-9524BFD6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F4ED0D0-2083-4027-9D17-87C58718603B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CF9A61-916A-4F32-876E-60397F1A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3718C09-ADA4-4A01-8FCF-063F3ECC2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504458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6A0989-615B-4AB9-A5B2-C304DDB23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4F90F9-DFB3-4FA2-87E8-EA71637C1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9FD549-AD1B-46CF-A830-1C03F003F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B4D54E-690B-4310-ABD8-FE1A5643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AF1C03-4E7F-471B-A4EE-2E3995EA6107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A2D9C3-399B-4ABE-90EB-8C61FEB7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99E71A-BF9A-4F4B-8FF6-5C310B02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585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65E0E-EC96-4F7C-9DEE-B2D006FD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099E435-90D7-4391-B8D9-381769FF4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75BEBA-12D4-4491-834D-D19758033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41C355-12B8-4552-B2C3-00D74BC3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EE9F15-9CAA-47B3-8361-5953737D4ED1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4FD8D7-A35D-4434-A85B-26409710C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pt-BR" noProof="0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CF4FC8-DDAE-4501-99C0-AF06D7A6E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0647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A62C135-024D-4A95-892F-A410D6DA1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B57FCE5-902F-4EC6-8141-561E8AA8C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E966F8-851D-445A-91BF-F4523262D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F4ED0D0-2083-4027-9D17-87C58718603B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9C380C-E0A8-45D9-AFCD-BE10C6C6FA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D0ADD5-4425-485D-B1F4-24D0A8A6B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0778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noProof="0" dirty="0"/>
          </a:p>
        </p:txBody>
      </p:sp>
      <p:sp>
        <p:nvSpPr>
          <p:cNvPr id="7" name="Retângulo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tângulo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9F4ED0D0-2083-4027-9D17-87C58718603B}" type="datetime1">
              <a:rPr lang="pt-BR" noProof="0" smtClean="0"/>
              <a:t>21/10/2021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50563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3000"/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53F3E-E6E8-4DEE-A6F6-D6A88FD3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9302" y="832050"/>
            <a:ext cx="3690600" cy="1156861"/>
          </a:xfrm>
          <a:solidFill>
            <a:schemeClr val="bg1"/>
          </a:solidFill>
        </p:spPr>
        <p:txBody>
          <a:bodyPr rtlCol="0" anchor="b">
            <a:normAutofit/>
          </a:bodyPr>
          <a:lstStyle/>
          <a:p>
            <a:pPr algn="ctr" rtl="0"/>
            <a:r>
              <a:rPr lang="pt-BR" dirty="0"/>
              <a:t>38º Curso Intensivo de Fisioterapia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954176-1A2D-47B9-B195-FB21407C04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9043" y="4380030"/>
            <a:ext cx="3578145" cy="1645920"/>
          </a:xfrm>
        </p:spPr>
        <p:txBody>
          <a:bodyPr rtlCol="0">
            <a:normAutofit fontScale="92500"/>
          </a:bodyPr>
          <a:lstStyle/>
          <a:p>
            <a:pPr algn="ctr" rtl="0">
              <a:spcAft>
                <a:spcPts val="600"/>
              </a:spcAft>
            </a:pPr>
            <a:r>
              <a:rPr lang="pt-BR" sz="2400" dirty="0"/>
              <a:t>29 e 30 de Outubro de 2022 </a:t>
            </a:r>
          </a:p>
          <a:p>
            <a:pPr algn="ctr" rtl="0">
              <a:spcAft>
                <a:spcPts val="600"/>
              </a:spcAft>
            </a:pPr>
            <a:r>
              <a:rPr lang="pt-BR" sz="2400" b="1" i="1" dirty="0" err="1"/>
              <a:t>On</a:t>
            </a:r>
            <a:r>
              <a:rPr lang="pt-BR" sz="2400" b="1" i="1" dirty="0"/>
              <a:t> </a:t>
            </a:r>
            <a:r>
              <a:rPr lang="pt-BR" sz="2400" b="1" i="1" dirty="0" err="1"/>
              <a:t>line</a:t>
            </a:r>
            <a:r>
              <a:rPr lang="pt-BR" sz="2400" b="1" i="1" dirty="0"/>
              <a:t> </a:t>
            </a:r>
          </a:p>
          <a:p>
            <a:pPr algn="ctr" rtl="0">
              <a:spcAft>
                <a:spcPts val="600"/>
              </a:spcAft>
            </a:pPr>
            <a:r>
              <a:rPr lang="pt-BR" sz="2400" b="1" i="1" dirty="0">
                <a:solidFill>
                  <a:srgbClr val="FF0000"/>
                </a:solidFill>
              </a:rPr>
              <a:t>Prática presencial </a:t>
            </a:r>
          </a:p>
        </p:txBody>
      </p:sp>
      <p:pic>
        <p:nvPicPr>
          <p:cNvPr id="14" name="Imagem 1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DCFCC118-BF78-477D-B5FA-B242BF0D1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590" y="3195954"/>
            <a:ext cx="1322025" cy="833548"/>
          </a:xfrm>
          <a:prstGeom prst="rect">
            <a:avLst/>
          </a:prstGeom>
        </p:spPr>
      </p:pic>
      <p:pic>
        <p:nvPicPr>
          <p:cNvPr id="16" name="Imagem 15" descr="Grupo de pessoas em pé posando para foto&#10;&#10;Descrição gerada automaticamente">
            <a:extLst>
              <a:ext uri="{FF2B5EF4-FFF2-40B4-BE49-F238E27FC236}">
                <a16:creationId xmlns:a16="http://schemas.microsoft.com/office/drawing/2014/main" id="{21D638B9-0CE8-4A7B-80AA-0C8D16382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837" y="869147"/>
            <a:ext cx="6988753" cy="523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35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3151105C-339B-4ABC-9ED2-EEBA8537C8C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4647" b="14647"/>
          <a:stretch>
            <a:fillRect/>
          </a:stretch>
        </p:blipFill>
        <p:spPr/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1352804"/>
            <a:ext cx="4633415" cy="1923342"/>
          </a:xfrm>
        </p:spPr>
        <p:txBody>
          <a:bodyPr rtlCol="0">
            <a:normAutofit/>
          </a:bodyPr>
          <a:lstStyle/>
          <a:p>
            <a:pPr algn="ctr" rtl="0"/>
            <a:r>
              <a:rPr lang="pt-BR" sz="4800" cap="all" spc="-100" dirty="0">
                <a:solidFill>
                  <a:schemeClr val="tx1"/>
                </a:solidFill>
              </a:rPr>
              <a:t>Aula prática presencial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7" name="Espaço Reservado para Conteúdo 15">
            <a:extLst>
              <a:ext uri="{FF2B5EF4-FFF2-40B4-BE49-F238E27FC236}">
                <a16:creationId xmlns:a16="http://schemas.microsoft.com/office/drawing/2014/main" id="{C0A01B52-2EFB-42D2-A291-B00A6B66FE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57949" y="3619727"/>
            <a:ext cx="4633415" cy="1447345"/>
          </a:xfrm>
        </p:spPr>
        <p:txBody>
          <a:bodyPr rtlCol="0">
            <a:normAutofit fontScale="32500" lnSpcReduction="20000"/>
          </a:bodyPr>
          <a:lstStyle/>
          <a:p>
            <a:pPr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8000" b="1" spc="80" dirty="0">
                <a:solidFill>
                  <a:schemeClr val="tx1">
                    <a:lumMod val="75000"/>
                  </a:schemeClr>
                </a:solidFill>
              </a:rPr>
              <a:t>Dia 16 de dezembro </a:t>
            </a:r>
          </a:p>
          <a:p>
            <a:pPr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8000" b="1" spc="80" dirty="0">
                <a:solidFill>
                  <a:schemeClr val="tx1">
                    <a:lumMod val="75000"/>
                  </a:schemeClr>
                </a:solidFill>
              </a:rPr>
              <a:t>Local Sede Fisio Care Pet</a:t>
            </a:r>
          </a:p>
          <a:p>
            <a:pPr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8000" b="1" spc="80" dirty="0">
                <a:solidFill>
                  <a:schemeClr val="tx1">
                    <a:lumMod val="75000"/>
                  </a:schemeClr>
                </a:solidFill>
              </a:rPr>
              <a:t>Av. dos Bandeirantes 4555 São Paulo - S.P.</a:t>
            </a:r>
          </a:p>
          <a:p>
            <a:pPr rt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81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3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3">
            <a:extLst>
              <a:ext uri="{FF2B5EF4-FFF2-40B4-BE49-F238E27FC236}">
                <a16:creationId xmlns:a16="http://schemas.microsoft.com/office/drawing/2014/main" id="{E8EB8DD7-6AA0-46F7-AFFA-2BD6B885E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516064"/>
            <a:ext cx="10701338" cy="2527300"/>
          </a:xfr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eaLnBrk="0" hangingPunct="0">
              <a:buNone/>
              <a:tabLst>
                <a:tab pos="450850" algn="l"/>
              </a:tabLst>
              <a:defRPr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Candara" pitchFamily="34" charset="0"/>
                <a:cs typeface="Arial" pitchFamily="34" charset="0"/>
              </a:rPr>
              <a:t>Nosso curso será divido em 3 Módulos complementares com  4 palestrantes experientes, atualizados, com graduações internacionais e atuantes na área de Ortopedia e Reabilitação Animal. </a:t>
            </a:r>
          </a:p>
          <a:p>
            <a:pPr indent="0" algn="ctr" eaLnBrk="0" hangingPunct="0">
              <a:buNone/>
              <a:tabLst>
                <a:tab pos="450850" algn="l"/>
              </a:tabLst>
              <a:defRPr/>
            </a:pPr>
            <a:r>
              <a:rPr lang="pt-BR" b="1" dirty="0">
                <a:solidFill>
                  <a:srgbClr val="FF0000"/>
                </a:solidFill>
                <a:latin typeface="Comic Sans MS" panose="030F0702030302020204" pitchFamily="66" charset="0"/>
                <a:ea typeface="Candara" pitchFamily="34" charset="0"/>
                <a:cs typeface="Arial" pitchFamily="34" charset="0"/>
              </a:rPr>
              <a:t>VAGAS LIMITADAS </a:t>
            </a:r>
          </a:p>
        </p:txBody>
      </p:sp>
    </p:spTree>
    <p:extLst>
      <p:ext uri="{BB962C8B-B14F-4D97-AF65-F5344CB8AC3E}">
        <p14:creationId xmlns:p14="http://schemas.microsoft.com/office/powerpoint/2010/main" val="1039011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Um homem mostra algo no laptop">
            <a:extLst>
              <a:ext uri="{FF2B5EF4-FFF2-40B4-BE49-F238E27FC236}">
                <a16:creationId xmlns:a16="http://schemas.microsoft.com/office/drawing/2014/main" id="{CCB0035C-155F-4A5B-87BE-89762733C8E1}"/>
              </a:ext>
            </a:extLst>
          </p:cNvPr>
          <p:cNvPicPr>
            <a:picLocks noGrp="1"/>
          </p:cNvPicPr>
          <p:nvPr>
            <p:ph type="pic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599" y="180975"/>
            <a:ext cx="7696201" cy="638175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6002F139-264F-4B41-B39A-9E8B2901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sz="4800" dirty="0">
                <a:solidFill>
                  <a:schemeClr val="bg2">
                    <a:lumMod val="50000"/>
                  </a:schemeClr>
                </a:solidFill>
              </a:rPr>
              <a:t>Público alvo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CC3DCE-4CD8-4370-8B3F-47DEAB635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9613" y="2386583"/>
            <a:ext cx="3500437" cy="3759383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ea typeface="Candara" pitchFamily="34" charset="0"/>
                <a:cs typeface="Verdana" pitchFamily="34" charset="0"/>
              </a:rPr>
              <a:t>Somente veterinários e estudantes de veterinária que estiverem cursando pelo menos o 2º semestre (primeiro ano) poderão realizar o curso.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pt-BR" dirty="0">
              <a:solidFill>
                <a:schemeClr val="accent1">
                  <a:lumMod val="50000"/>
                </a:schemeClr>
              </a:solidFill>
              <a:ea typeface="Candara" pitchFamily="34" charset="0"/>
              <a:cs typeface="Verdana" pitchFamily="34" charset="0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pt-BR" sz="3300" dirty="0">
                <a:solidFill>
                  <a:schemeClr val="bg2">
                    <a:lumMod val="50000"/>
                  </a:schemeClr>
                </a:solidFill>
                <a:latin typeface="+mj-lt"/>
                <a:ea typeface="Candara" pitchFamily="34" charset="0"/>
                <a:cs typeface="Verdana" pitchFamily="34" charset="0"/>
              </a:rPr>
              <a:t>Acompanhamento prático</a:t>
            </a: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pt-BR" sz="1800" dirty="0">
                <a:solidFill>
                  <a:schemeClr val="accent1">
                    <a:lumMod val="50000"/>
                  </a:schemeClr>
                </a:solidFill>
                <a:cs typeface="Verdana" pitchFamily="34" charset="0"/>
              </a:rPr>
              <a:t>Nossos alunos poderão acompanhar por 200 horas a rotina das 21 UNIDADES da Fisio Care Pet. Totalizando quase 200 horas de aprendizado</a:t>
            </a:r>
            <a:endParaRPr lang="pt-BR" sz="1800" b="1" dirty="0">
              <a:solidFill>
                <a:schemeClr val="accent1">
                  <a:lumMod val="50000"/>
                </a:schemeClr>
              </a:solidFill>
              <a:cs typeface="Verdana" pitchFamily="34" charset="0"/>
            </a:endParaRPr>
          </a:p>
          <a:p>
            <a:pPr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</a:pPr>
            <a:endParaRPr lang="pt-BR" sz="18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Candara" pitchFamily="34" charset="0"/>
              <a:cs typeface="Verdana" pitchFamily="34" charset="0"/>
            </a:endParaRPr>
          </a:p>
          <a:p>
            <a:pPr marL="216000" indent="-216000" rtl="0">
              <a:lnSpc>
                <a:spcPct val="100000"/>
              </a:lnSpc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99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backup\Documentos\adm fisio care pet\ricardo foto.jpg">
            <a:extLst>
              <a:ext uri="{FF2B5EF4-FFF2-40B4-BE49-F238E27FC236}">
                <a16:creationId xmlns:a16="http://schemas.microsoft.com/office/drawing/2014/main" id="{B594FC1E-5136-4C14-A303-6BE01DA5D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2" r="2" b="1239"/>
          <a:stretch/>
        </p:blipFill>
        <p:spPr bwMode="auto">
          <a:xfrm>
            <a:off x="228599" y="237744"/>
            <a:ext cx="7696201" cy="638251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7939" y="-585216"/>
            <a:ext cx="3144774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sz="3500" dirty="0"/>
              <a:t>Palestrantes 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06563" y="1172147"/>
            <a:ext cx="3486150" cy="5257228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marR="34290" indent="0">
              <a:spcBef>
                <a:spcPct val="20000"/>
              </a:spcBef>
              <a:buClr>
                <a:srgbClr val="374A5E"/>
              </a:buClr>
              <a:buSzPct val="95000"/>
              <a:buNone/>
              <a:defRPr/>
            </a:pPr>
            <a:r>
              <a:rPr lang="pt-BR" sz="63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Prof. Ricardo S. Lopes</a:t>
            </a:r>
          </a:p>
          <a:p>
            <a:pPr marL="0" marR="34290" indent="0">
              <a:spcBef>
                <a:spcPct val="20000"/>
              </a:spcBef>
              <a:buClr>
                <a:srgbClr val="374A5E"/>
              </a:buClr>
              <a:buSzPct val="95000"/>
              <a:buNone/>
              <a:defRPr/>
            </a:pPr>
            <a:endParaRPr lang="pt-BR" sz="3800" b="1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Autor do Livro Fisiatria em Pequenos Animais 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Presidente da ANFIVET ( Associação Nacional de fisioterapia veterinária)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Professor de Fisiatria Veterinária Convidado na Universidade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Anhanguera e Pós-graduação de Ortopedia Veterinária da </a:t>
            </a:r>
            <a:r>
              <a:rPr lang="pt-BR" sz="3500" b="1" dirty="0" err="1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Anclivepa</a:t>
            </a: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-SP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Pós-Graduado em Ortopedia e Traumatologia Veterinária pela USP 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3500" b="1" dirty="0" err="1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AOVet</a:t>
            </a: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Certified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Formação em Neurologia pelo Curso Extensivo teórico e prático do Prof. Ronaldo Casimiro da Costa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 Curso da Canine Certified Rehabilitation Practice – UNIVERSITY OF  TENNESSEE– USA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Proprietário e Diretor da Fisio Care Pet e Rede Pet Fisio</a:t>
            </a:r>
          </a:p>
          <a:p>
            <a:pPr marR="34290">
              <a:spcBef>
                <a:spcPct val="20000"/>
              </a:spcBef>
              <a:buClr>
                <a:srgbClr val="374A5E"/>
              </a:buClr>
              <a:buSzPct val="95000"/>
              <a:defRPr/>
            </a:pPr>
            <a:r>
              <a:rPr lang="pt-BR" sz="3500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</a:rPr>
              <a:t>Atua há 11  anos na Fisiatria Veterinária</a:t>
            </a:r>
          </a:p>
        </p:txBody>
      </p:sp>
    </p:spTree>
    <p:extLst>
      <p:ext uri="{BB962C8B-B14F-4D97-AF65-F5344CB8AC3E}">
        <p14:creationId xmlns:p14="http://schemas.microsoft.com/office/powerpoint/2010/main" val="503008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769BAC94-6EE6-4C8D-8140-D4B8F6CFD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237" y="466170"/>
            <a:ext cx="3161963" cy="8964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sz="3500" dirty="0"/>
              <a:t>Palestrantes</a:t>
            </a:r>
          </a:p>
        </p:txBody>
      </p:sp>
      <p:pic>
        <p:nvPicPr>
          <p:cNvPr id="5" name="Imagem 4" descr="Mulher com cabelos longos&#10;&#10;Descrição gerada automaticamente">
            <a:extLst>
              <a:ext uri="{FF2B5EF4-FFF2-40B4-BE49-F238E27FC236}">
                <a16:creationId xmlns:a16="http://schemas.microsoft.com/office/drawing/2014/main" id="{0A7EF50F-19A9-4BAC-9715-E1F4B3BFE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61" b="16361"/>
          <a:stretch/>
        </p:blipFill>
        <p:spPr>
          <a:xfrm>
            <a:off x="685800" y="609600"/>
            <a:ext cx="6858000" cy="5334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2352AEF0-6B6A-4BB0-A115-57B4A698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44236" y="1362630"/>
            <a:ext cx="3161963" cy="4783693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rtl="0">
              <a:lnSpc>
                <a:spcPct val="100000"/>
              </a:lnSpc>
              <a:buClr>
                <a:schemeClr val="accent1"/>
              </a:buClr>
            </a:pPr>
            <a:endParaRPr lang="pt-BR" sz="3400" dirty="0"/>
          </a:p>
          <a:p>
            <a:pPr algn="ctr" rtl="0">
              <a:lnSpc>
                <a:spcPct val="100000"/>
              </a:lnSpc>
              <a:buClr>
                <a:schemeClr val="accent1"/>
              </a:buClr>
            </a:pPr>
            <a:r>
              <a:rPr lang="pt-BR" sz="10000" dirty="0">
                <a:solidFill>
                  <a:schemeClr val="accent1">
                    <a:lumMod val="75000"/>
                  </a:schemeClr>
                </a:solidFill>
              </a:rPr>
              <a:t>Profa. Miriam Caramico </a:t>
            </a:r>
          </a:p>
          <a:p>
            <a:pPr rtl="0">
              <a:lnSpc>
                <a:spcPct val="100000"/>
              </a:lnSpc>
              <a:buClr>
                <a:schemeClr val="accent1"/>
              </a:buClr>
            </a:pPr>
            <a:r>
              <a:rPr lang="pt-BR" sz="5600" dirty="0"/>
              <a:t>Pós-Graduada em Fisioterapia e Ortopedia Veterinária</a:t>
            </a:r>
          </a:p>
          <a:p>
            <a:pPr rtl="0">
              <a:lnSpc>
                <a:spcPct val="100000"/>
              </a:lnSpc>
              <a:buClr>
                <a:schemeClr val="accent1"/>
              </a:buClr>
            </a:pPr>
            <a:r>
              <a:rPr lang="pt-BR" sz="5600" dirty="0"/>
              <a:t>Veterinária Responsável pela Unidade Zona Leste da </a:t>
            </a:r>
            <a:r>
              <a:rPr lang="pt-BR" sz="5600" dirty="0" err="1"/>
              <a:t>da</a:t>
            </a:r>
            <a:r>
              <a:rPr lang="pt-BR" sz="5600" dirty="0"/>
              <a:t> Fisio Care Pet</a:t>
            </a:r>
          </a:p>
          <a:p>
            <a:pPr rtl="0">
              <a:lnSpc>
                <a:spcPct val="100000"/>
              </a:lnSpc>
              <a:buClr>
                <a:schemeClr val="accent1"/>
              </a:buClr>
            </a:pPr>
            <a:r>
              <a:rPr lang="pt-BR" sz="5600" dirty="0"/>
              <a:t>Professora de Fisioterapia Veterinária convidada na UNG e Anhembi-Morumbi (2013-2015)</a:t>
            </a:r>
          </a:p>
          <a:p>
            <a:pPr rtl="0">
              <a:lnSpc>
                <a:spcPct val="100000"/>
              </a:lnSpc>
              <a:buClr>
                <a:schemeClr val="accent1"/>
              </a:buClr>
            </a:pPr>
            <a:r>
              <a:rPr lang="pt-BR" sz="5600" dirty="0"/>
              <a:t>Diretora do Departamento de Cursos da Fisio Care Pet</a:t>
            </a:r>
          </a:p>
          <a:p>
            <a:pPr rtl="0">
              <a:lnSpc>
                <a:spcPct val="100000"/>
              </a:lnSpc>
              <a:buClr>
                <a:schemeClr val="accent1"/>
              </a:buClr>
            </a:pPr>
            <a:r>
              <a:rPr lang="pt-BR" sz="5600" dirty="0"/>
              <a:t>Formação em Neurologia pelo Curso Extensivo teórico e prático do Prof. Ronaldo Casimiro da Costa</a:t>
            </a:r>
          </a:p>
          <a:p>
            <a:pPr rtl="0">
              <a:lnSpc>
                <a:spcPct val="100000"/>
              </a:lnSpc>
              <a:buClr>
                <a:schemeClr val="accent1"/>
              </a:buClr>
            </a:pPr>
            <a:r>
              <a:rPr lang="pt-BR" sz="5600" dirty="0"/>
              <a:t>Curso da Canine Certified Rehabilitation Practice – UNIVERSITY OF  TENNESSEE– USA</a:t>
            </a:r>
          </a:p>
          <a:p>
            <a:pPr rtl="0">
              <a:lnSpc>
                <a:spcPct val="100000"/>
              </a:lnSpc>
              <a:buClr>
                <a:schemeClr val="accent1"/>
              </a:buClr>
            </a:pPr>
            <a:r>
              <a:rPr lang="pt-BR" sz="5600" dirty="0"/>
              <a:t>Co autora do livro Fisiatria em Pequenos animais </a:t>
            </a:r>
          </a:p>
          <a:p>
            <a:pPr rtl="0">
              <a:lnSpc>
                <a:spcPct val="100000"/>
              </a:lnSpc>
              <a:buClr>
                <a:schemeClr val="accent1"/>
              </a:buClr>
            </a:pPr>
            <a:r>
              <a:rPr lang="pt-BR" sz="5600" dirty="0"/>
              <a:t>Mestre pelo Departamento de Anatomia da FMVZ-USP</a:t>
            </a:r>
          </a:p>
          <a:p>
            <a:pPr rtl="0">
              <a:lnSpc>
                <a:spcPct val="100000"/>
              </a:lnSpc>
              <a:buClr>
                <a:schemeClr val="accent1"/>
              </a:buClr>
            </a:pPr>
            <a:r>
              <a:rPr lang="pt-BR" sz="5600" dirty="0"/>
              <a:t>Atua há 12 anos na Fisiatria Veterinária</a:t>
            </a:r>
          </a:p>
          <a:p>
            <a:pPr marL="216000" indent="-216000" rtl="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5600" dirty="0"/>
          </a:p>
          <a:p>
            <a:pPr marL="216000" indent="-216000" rtl="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br>
              <a:rPr lang="pt-BR" sz="5600" dirty="0"/>
            </a:br>
            <a:endParaRPr lang="pt-BR" sz="5600" dirty="0"/>
          </a:p>
          <a:p>
            <a:pPr marL="216000" indent="-216000" rtl="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1500" dirty="0"/>
          </a:p>
        </p:txBody>
      </p:sp>
    </p:spTree>
    <p:extLst>
      <p:ext uri="{BB962C8B-B14F-4D97-AF65-F5344CB8AC3E}">
        <p14:creationId xmlns:p14="http://schemas.microsoft.com/office/powerpoint/2010/main" val="97675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83E2C1F-EB54-4759-9549-7E9D3F4353D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3" b="16864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35C2D8AE-2A51-43C9-93E8-4B377C69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088" y="-396621"/>
            <a:ext cx="3144774" cy="1645920"/>
          </a:xfrm>
        </p:spPr>
        <p:txBody>
          <a:bodyPr rtlCol="0" anchor="b">
            <a:normAutofit/>
          </a:bodyPr>
          <a:lstStyle/>
          <a:p>
            <a:pPr rtl="0"/>
            <a:r>
              <a:rPr lang="pt-BR" sz="3500" dirty="0"/>
              <a:t>Palestrantes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5A1B00F9-CC1D-4C2D-B987-607685F3D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0087" y="2386584"/>
            <a:ext cx="3481387" cy="3511296"/>
          </a:xfrm>
        </p:spPr>
        <p:txBody>
          <a:bodyPr rtlCol="0">
            <a:normAutofit fontScale="62500" lnSpcReduction="20000"/>
          </a:bodyPr>
          <a:lstStyle/>
          <a:p>
            <a:pPr algn="ctr" rtl="0">
              <a:spcBef>
                <a:spcPts val="900"/>
              </a:spcBef>
              <a:buClr>
                <a:schemeClr val="accent1"/>
              </a:buClr>
            </a:pPr>
            <a:r>
              <a:rPr lang="pt-BR" sz="4000" dirty="0" err="1"/>
              <a:t>Profa.Beatriz</a:t>
            </a:r>
            <a:r>
              <a:rPr lang="pt-BR" sz="4000" dirty="0"/>
              <a:t> Fonseca Fava</a:t>
            </a:r>
          </a:p>
          <a:p>
            <a:pPr rtl="0">
              <a:spcBef>
                <a:spcPts val="900"/>
              </a:spcBef>
              <a:buClr>
                <a:schemeClr val="accent1"/>
              </a:buClr>
            </a:pPr>
            <a:endParaRPr lang="pt-BR" dirty="0"/>
          </a:p>
          <a:p>
            <a:r>
              <a:rPr lang="pt-BR" sz="2200" b="1" dirty="0">
                <a:cs typeface="Calibri" panose="020F0502020204030204" pitchFamily="34" charset="0"/>
              </a:rPr>
              <a:t>Formada em Medicina Veterinária pela  Universidade Anhembi Morumbi</a:t>
            </a:r>
          </a:p>
          <a:p>
            <a:r>
              <a:rPr lang="pt-BR" sz="2200" b="1" dirty="0">
                <a:cs typeface="Calibri" panose="020F0502020204030204" pitchFamily="34" charset="0"/>
              </a:rPr>
              <a:t>Curso Extensivo de Fisiatria Fisio Care Pet</a:t>
            </a:r>
          </a:p>
          <a:p>
            <a:pPr eaLnBrk="0" hangingPunct="0"/>
            <a:r>
              <a:rPr lang="pt-BR" sz="2200" b="1" dirty="0">
                <a:cs typeface="Calibri" panose="020F0502020204030204" pitchFamily="34" charset="0"/>
              </a:rPr>
              <a:t>Curso de Especialização em Ozonioterapia Fisio Care Pet</a:t>
            </a:r>
          </a:p>
          <a:p>
            <a:pPr eaLnBrk="0" hangingPunct="0"/>
            <a:r>
              <a:rPr lang="pt-BR" sz="2200" b="1" dirty="0">
                <a:cs typeface="Calibri" panose="020F0502020204030204" pitchFamily="34" charset="0"/>
              </a:rPr>
              <a:t>Curso de Neurologia </a:t>
            </a:r>
            <a:r>
              <a:rPr lang="pt-BR" sz="2200" b="1" dirty="0" err="1">
                <a:cs typeface="Calibri" panose="020F0502020204030204" pitchFamily="34" charset="0"/>
              </a:rPr>
              <a:t>Dr</a:t>
            </a:r>
            <a:r>
              <a:rPr lang="pt-BR" sz="2200" b="1" dirty="0">
                <a:cs typeface="Calibri" panose="020F0502020204030204" pitchFamily="34" charset="0"/>
              </a:rPr>
              <a:t> Ronaldo Casemiro </a:t>
            </a:r>
          </a:p>
          <a:p>
            <a:pPr eaLnBrk="0" hangingPunct="0"/>
            <a:r>
              <a:rPr lang="pt-BR" sz="2200" b="1" dirty="0">
                <a:cs typeface="Calibri" panose="020F0502020204030204" pitchFamily="34" charset="0"/>
              </a:rPr>
              <a:t>Curso de Especialização em Ozonioterapia instituto brasileiro de recursos avançados </a:t>
            </a:r>
          </a:p>
          <a:p>
            <a:pPr eaLnBrk="0" hangingPunct="0"/>
            <a:r>
              <a:rPr lang="pt-BR" sz="2200" b="1" dirty="0">
                <a:cs typeface="Calibri" panose="020F0502020204030204" pitchFamily="34" charset="0"/>
              </a:rPr>
              <a:t>Palestrante em semana acadêmica </a:t>
            </a:r>
            <a:r>
              <a:rPr lang="pt-BR" sz="2200" b="1" dirty="0" err="1">
                <a:cs typeface="Calibri" panose="020F0502020204030204" pitchFamily="34" charset="0"/>
              </a:rPr>
              <a:t>Unifaj</a:t>
            </a:r>
            <a:r>
              <a:rPr lang="pt-BR" sz="2200" b="1" dirty="0">
                <a:cs typeface="Calibri" panose="020F0502020204030204" pitchFamily="34" charset="0"/>
              </a:rPr>
              <a:t>, </a:t>
            </a:r>
          </a:p>
          <a:p>
            <a:pPr rtl="0">
              <a:spcBef>
                <a:spcPts val="900"/>
              </a:spcBef>
              <a:buClr>
                <a:schemeClr val="accent1"/>
              </a:buClr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985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966FF25-E702-42D9-95B8-8648CAA5F42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3" b="17071"/>
          <a:stretch/>
        </p:blipFill>
        <p:spPr>
          <a:xfrm>
            <a:off x="228599" y="237744"/>
            <a:ext cx="7696201" cy="6382512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E88500-3CF8-4097-8DEC-19D4A816C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889" y="-399478"/>
            <a:ext cx="3144774" cy="16459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sz="3500" dirty="0"/>
              <a:t> Palestrantes</a:t>
            </a:r>
            <a:r>
              <a:rPr lang="pt-BR" dirty="0"/>
              <a:t> 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D2A7D9C9-44A9-4426-88FF-AAD1CA851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43889" y="2200847"/>
            <a:ext cx="3571874" cy="3511296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 rtl="0">
              <a:spcBef>
                <a:spcPts val="900"/>
              </a:spcBef>
              <a:buClr>
                <a:schemeClr val="accent1"/>
              </a:buClr>
            </a:pPr>
            <a:r>
              <a:rPr lang="pt-BR" sz="2900" dirty="0" err="1"/>
              <a:t>Profa.Camila</a:t>
            </a:r>
            <a:r>
              <a:rPr lang="pt-BR" sz="2900" dirty="0"/>
              <a:t> </a:t>
            </a:r>
            <a:r>
              <a:rPr lang="pt-BR" sz="2900" dirty="0" err="1"/>
              <a:t>Rugeri</a:t>
            </a:r>
            <a:r>
              <a:rPr lang="pt-BR" sz="2900" dirty="0"/>
              <a:t> </a:t>
            </a:r>
            <a:r>
              <a:rPr lang="pt-BR" sz="2900" dirty="0" err="1"/>
              <a:t>Chinelatto</a:t>
            </a:r>
            <a:endParaRPr lang="pt-BR" sz="2900" dirty="0"/>
          </a:p>
          <a:p>
            <a:pPr marL="216000" indent="-216000" rtl="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1700" dirty="0"/>
          </a:p>
          <a:p>
            <a:r>
              <a:rPr lang="pt-BR" sz="1600" b="1" dirty="0">
                <a:cs typeface="Calibri" panose="020F0502020204030204" pitchFamily="34" charset="0"/>
              </a:rPr>
              <a:t>Formada em Medicina Veterinária pela  Universidade  </a:t>
            </a:r>
            <a:r>
              <a:rPr lang="pt-BR" sz="1600" b="1" dirty="0" err="1">
                <a:cs typeface="Calibri" panose="020F0502020204030204" pitchFamily="34" charset="0"/>
              </a:rPr>
              <a:t>Uniscul</a:t>
            </a:r>
            <a:endParaRPr lang="pt-BR" sz="1600" b="1" dirty="0">
              <a:cs typeface="Calibri" panose="020F0502020204030204" pitchFamily="34" charset="0"/>
            </a:endParaRPr>
          </a:p>
          <a:p>
            <a:r>
              <a:rPr lang="pt-BR" sz="1600" b="1" dirty="0">
                <a:cs typeface="Calibri" panose="020F0502020204030204" pitchFamily="34" charset="0"/>
              </a:rPr>
              <a:t>Curso Extensivo de Fisiatria Fisio Care Pet</a:t>
            </a:r>
          </a:p>
          <a:p>
            <a:pPr eaLnBrk="0" hangingPunct="0"/>
            <a:r>
              <a:rPr lang="pt-BR" sz="1600" b="1" dirty="0">
                <a:cs typeface="Calibri" panose="020F0502020204030204" pitchFamily="34" charset="0"/>
              </a:rPr>
              <a:t>Curso de Especialização em Ozonioterapia Fisio Care Pet</a:t>
            </a:r>
          </a:p>
          <a:p>
            <a:pPr eaLnBrk="0" hangingPunct="0"/>
            <a:r>
              <a:rPr lang="pt-BR" sz="1600" b="1" dirty="0">
                <a:cs typeface="Calibri" panose="020F0502020204030204" pitchFamily="34" charset="0"/>
              </a:rPr>
              <a:t>Responsável pela unidade Guarulhos da Fisio Care Pet</a:t>
            </a:r>
          </a:p>
          <a:p>
            <a:pPr eaLnBrk="0" hangingPunct="0"/>
            <a:r>
              <a:rPr lang="pt-BR" sz="1600" b="1" dirty="0">
                <a:cs typeface="Calibri" panose="020F0502020204030204" pitchFamily="34" charset="0"/>
              </a:rPr>
              <a:t>Palestrante em semana acadêmica UNG, </a:t>
            </a:r>
            <a:r>
              <a:rPr lang="pt-BR" sz="1600" b="1" dirty="0" err="1">
                <a:cs typeface="Calibri" panose="020F0502020204030204" pitchFamily="34" charset="0"/>
              </a:rPr>
              <a:t>Unicsul</a:t>
            </a:r>
            <a:endParaRPr lang="pt-BR" sz="1600" b="1" dirty="0">
              <a:cs typeface="Calibri" panose="020F0502020204030204" pitchFamily="34" charset="0"/>
            </a:endParaRPr>
          </a:p>
          <a:p>
            <a:pPr eaLnBrk="0" hangingPunct="0"/>
            <a:endParaRPr 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hangingPunct="0"/>
            <a:endParaRPr 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0" hangingPunct="0">
              <a:buFont typeface="Arial" panose="020B0604020202020204" pitchFamily="34" charset="0"/>
              <a:buNone/>
            </a:pPr>
            <a:endParaRPr lang="pt-BR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00" indent="-216000" rtl="0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70803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Grupo de pessoas trabalhando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743" y="247670"/>
            <a:ext cx="11725200" cy="6362659"/>
          </a:xfrm>
          <a:prstGeom prst="rect">
            <a:avLst/>
          </a:prstGeom>
        </p:spPr>
      </p:pic>
      <p:graphicFrame>
        <p:nvGraphicFramePr>
          <p:cNvPr id="7" name="Espaço Reservado para Conteúdo 2" descr="Objeto SmartArt">
            <a:extLst>
              <a:ext uri="{FF2B5EF4-FFF2-40B4-BE49-F238E27FC236}">
                <a16:creationId xmlns:a16="http://schemas.microsoft.com/office/drawing/2014/main" id="{91748AFD-D12A-406E-A4FB-279B1022D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6403626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85DF9E1C-1405-4EAB-9866-A622840D46AD}"/>
              </a:ext>
            </a:extLst>
          </p:cNvPr>
          <p:cNvSpPr txBox="1">
            <a:spLocks/>
          </p:cNvSpPr>
          <p:nvPr/>
        </p:nvSpPr>
        <p:spPr>
          <a:xfrm>
            <a:off x="685799" y="442869"/>
            <a:ext cx="5434013" cy="1104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93904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C97B1-F677-4C82-9865-227A9B7D2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dirty="0">
                <a:solidFill>
                  <a:schemeClr val="bg2">
                    <a:lumMod val="50000"/>
                  </a:schemeClr>
                </a:solidFill>
              </a:rPr>
              <a:t>Principais modalidades </a:t>
            </a:r>
          </a:p>
        </p:txBody>
      </p:sp>
      <p:pic>
        <p:nvPicPr>
          <p:cNvPr id="6" name="Espaço Reservado para Conteúdo 5" descr="Grupo de pessoas trabalhando">
            <a:extLst>
              <a:ext uri="{FF2B5EF4-FFF2-40B4-BE49-F238E27FC236}">
                <a16:creationId xmlns:a16="http://schemas.microsoft.com/office/drawing/2014/main" id="{FDC0A5F4-FE96-4D3A-A9D6-A76F32BA642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743" y="247670"/>
            <a:ext cx="11725200" cy="6362659"/>
          </a:xfrm>
          <a:prstGeom prst="rect">
            <a:avLst/>
          </a:prstGeom>
        </p:spPr>
      </p:pic>
      <p:graphicFrame>
        <p:nvGraphicFramePr>
          <p:cNvPr id="5" name="Espaço Reservado para Conteúdo 2" descr="Objeto SmartArt">
            <a:extLst>
              <a:ext uri="{FF2B5EF4-FFF2-40B4-BE49-F238E27FC236}">
                <a16:creationId xmlns:a16="http://schemas.microsoft.com/office/drawing/2014/main" id="{A1342CC9-B5BC-4EE6-A03F-6501ED7CC4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485492"/>
              </p:ext>
            </p:extLst>
          </p:nvPr>
        </p:nvGraphicFramePr>
        <p:xfrm>
          <a:off x="685799" y="2037524"/>
          <a:ext cx="10817088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730056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D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D71B0"/>
      </a:hlink>
      <a:folHlink>
        <a:srgbClr val="7F7F7F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397_TF89747358.potx" id="{D3384AA8-E3F5-4297-82B0-5359B8750E48}" vid="{D0BE020A-ADEB-4628-B596-B22376A26E54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1243E30-12F4-4BE3-B27D-23AB115E9D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96A612-58F4-4E9A-9665-3987CC3AC4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F5E4A76-0180-4CD0-B081-82F74A336136}">
  <ds:schemaRefs>
    <ds:schemaRef ds:uri="http://purl.org/dc/dcmitype/"/>
    <ds:schemaRef ds:uri="http://schemas.microsoft.com/office/2006/documentManagement/types"/>
    <ds:schemaRef ds:uri="http://purl.org/dc/elements/1.1/"/>
    <ds:schemaRef ds:uri="71af3243-3dd4-4a8d-8c0d-dd76da1f02a5"/>
    <ds:schemaRef ds:uri="http://schemas.microsoft.com/office/infopath/2007/PartnerControls"/>
    <ds:schemaRef ds:uri="16c05727-aa75-4e4a-9b5f-8a80a1165891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477</Words>
  <Application>Microsoft Office PowerPoint</Application>
  <PresentationFormat>Widescreen</PresentationFormat>
  <Paragraphs>93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Garamond</vt:lpstr>
      <vt:lpstr>Tema do Office</vt:lpstr>
      <vt:lpstr>SavonVTI</vt:lpstr>
      <vt:lpstr>38º Curso Intensivo de Fisioterapia</vt:lpstr>
      <vt:lpstr>Apresentação do PowerPoint</vt:lpstr>
      <vt:lpstr>Público alvo</vt:lpstr>
      <vt:lpstr>Palestrantes </vt:lpstr>
      <vt:lpstr>Palestrantes</vt:lpstr>
      <vt:lpstr>Palestrantes</vt:lpstr>
      <vt:lpstr> Palestrantes </vt:lpstr>
      <vt:lpstr>Apresentação do PowerPoint</vt:lpstr>
      <vt:lpstr>Principais modalidades </vt:lpstr>
      <vt:lpstr>Aula prática presencial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35º Curso Intensivo de Fisioterapia</dc:title>
  <dc:creator>miriam caramico</dc:creator>
  <cp:lastModifiedBy>miriam caramico</cp:lastModifiedBy>
  <cp:revision>4</cp:revision>
  <dcterms:created xsi:type="dcterms:W3CDTF">2021-09-18T19:27:33Z</dcterms:created>
  <dcterms:modified xsi:type="dcterms:W3CDTF">2021-10-21T19:56:22Z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