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0" r:id="rId12"/>
    <p:sldId id="267" r:id="rId13"/>
    <p:sldId id="268" r:id="rId14"/>
  </p:sldIdLst>
  <p:sldSz cx="12192000" cy="6858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Garamond" panose="02020404030301010803" pitchFamily="18" charset="0"/>
      <p:regular r:id="rId20"/>
      <p:bold r:id="rId21"/>
      <p:italic r:id="rId22"/>
      <p:boldItalic r:id="rId23"/>
    </p:embeddedFont>
    <p:embeddedFont>
      <p:font typeface="Helvetica Neue" panose="020B060402020202020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8" roundtripDataSignature="AMtx7mjchhoJ1l97+ouvmxzB+oPFd5Hrl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111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192278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2" name="Google Shape;262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9" name="Google Shape;269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13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1" name="Google Shape;18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Google Shape;18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8" name="Google Shape;19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7" name="Google Shape;20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6" name="Google Shape;21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ítulo e Conteúdo com Imagem">
  <p:cSld name="Título e Conteúdo com Imagem">
    <p:bg>
      <p:bgPr>
        <a:solidFill>
          <a:schemeClr val="lt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5"/>
          <p:cNvSpPr/>
          <p:nvPr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rgbClr val="49134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8" name="Google Shape;18;p15"/>
          <p:cNvSpPr/>
          <p:nvPr/>
        </p:nvSpPr>
        <p:spPr>
          <a:xfrm>
            <a:off x="1080000" y="0"/>
            <a:ext cx="2520000" cy="2304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9" name="Google Shape;19;p15"/>
          <p:cNvSpPr/>
          <p:nvPr/>
        </p:nvSpPr>
        <p:spPr>
          <a:xfrm>
            <a:off x="1080000" y="5760000"/>
            <a:ext cx="2520000" cy="1098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0" name="Google Shape;20;p15"/>
          <p:cNvSpPr txBox="1">
            <a:spLocks noGrp="1"/>
          </p:cNvSpPr>
          <p:nvPr>
            <p:ph type="title"/>
          </p:nvPr>
        </p:nvSpPr>
        <p:spPr>
          <a:xfrm>
            <a:off x="1172817" y="213691"/>
            <a:ext cx="2279373" cy="1858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aramond"/>
              <a:buNone/>
              <a:defRPr sz="3200" i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5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5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23" name="Google Shape;23;p15"/>
          <p:cNvSpPr>
            <a:spLocks noGrp="1"/>
          </p:cNvSpPr>
          <p:nvPr>
            <p:ph type="pic" idx="2"/>
          </p:nvPr>
        </p:nvSpPr>
        <p:spPr>
          <a:xfrm>
            <a:off x="1080000" y="2304000"/>
            <a:ext cx="2520000" cy="3454357"/>
          </a:xfrm>
          <a:prstGeom prst="rect">
            <a:avLst/>
          </a:prstGeom>
          <a:noFill/>
          <a:ln>
            <a:noFill/>
          </a:ln>
        </p:spPr>
      </p:sp>
      <p:sp>
        <p:nvSpPr>
          <p:cNvPr id="24" name="Google Shape;24;p15"/>
          <p:cNvSpPr txBox="1">
            <a:spLocks noGrp="1"/>
          </p:cNvSpPr>
          <p:nvPr>
            <p:ph type="body" idx="1"/>
          </p:nvPr>
        </p:nvSpPr>
        <p:spPr>
          <a:xfrm>
            <a:off x="4373563" y="2674144"/>
            <a:ext cx="6529387" cy="1509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80"/>
              <a:buNone/>
              <a:defRPr sz="3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15"/>
          <p:cNvSpPr/>
          <p:nvPr/>
        </p:nvSpPr>
        <p:spPr>
          <a:xfrm flipH="1">
            <a:off x="10768500" y="5395300"/>
            <a:ext cx="360000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6" name="Google Shape;26;p15"/>
          <p:cNvSpPr/>
          <p:nvPr/>
        </p:nvSpPr>
        <p:spPr>
          <a:xfrm>
            <a:off x="704386" y="713698"/>
            <a:ext cx="10767616" cy="5418000"/>
          </a:xfrm>
          <a:custGeom>
            <a:avLst/>
            <a:gdLst/>
            <a:ahLst/>
            <a:cxnLst/>
            <a:rect l="l" t="t" r="r" b="b"/>
            <a:pathLst>
              <a:path w="10783231" h="5418000" extrusionOk="0">
                <a:moveTo>
                  <a:pt x="3148264" y="0"/>
                </a:moveTo>
                <a:lnTo>
                  <a:pt x="10783231" y="0"/>
                </a:lnTo>
                <a:lnTo>
                  <a:pt x="10783231" y="5418000"/>
                </a:lnTo>
                <a:lnTo>
                  <a:pt x="0" y="5418000"/>
                </a:ln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chemeClr val="lt1"/>
            </a:solidFill>
            <a:prstDash val="solid"/>
            <a:miter lim="800000"/>
            <a:headEnd type="diamond" w="med" len="med"/>
            <a:tailEnd type="diamond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>
  <p:cSld name="Comparação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4"/>
          <p:cNvSpPr txBox="1">
            <a:spLocks noGrp="1"/>
          </p:cNvSpPr>
          <p:nvPr>
            <p:ph type="body" idx="1"/>
          </p:nvPr>
        </p:nvSpPr>
        <p:spPr>
          <a:xfrm>
            <a:off x="839788" y="1737873"/>
            <a:ext cx="5157787" cy="767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2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4" name="Google Shape;104;p2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Char char="°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" name="Google Shape;105;p24"/>
          <p:cNvSpPr txBox="1">
            <a:spLocks noGrp="1"/>
          </p:cNvSpPr>
          <p:nvPr>
            <p:ph type="body" idx="3"/>
          </p:nvPr>
        </p:nvSpPr>
        <p:spPr>
          <a:xfrm>
            <a:off x="6172200" y="1737873"/>
            <a:ext cx="5183188" cy="767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2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6" name="Google Shape;106;p2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Char char="°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24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4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09" name="Google Shape;109;p24"/>
          <p:cNvSpPr txBox="1">
            <a:spLocks noGrp="1"/>
          </p:cNvSpPr>
          <p:nvPr>
            <p:ph type="title"/>
          </p:nvPr>
        </p:nvSpPr>
        <p:spPr>
          <a:xfrm>
            <a:off x="838200" y="894522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>
  <p:cSld name="Somente Título">
    <p:bg>
      <p:bgPr>
        <a:solidFill>
          <a:schemeClr val="lt1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5"/>
          <p:cNvSpPr/>
          <p:nvPr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rgbClr val="1B3A7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2" name="Google Shape;112;p25"/>
          <p:cNvSpPr/>
          <p:nvPr/>
        </p:nvSpPr>
        <p:spPr>
          <a:xfrm>
            <a:off x="4065847" y="0"/>
            <a:ext cx="4060307" cy="1836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3" name="Google Shape;113;p25"/>
          <p:cNvSpPr/>
          <p:nvPr/>
        </p:nvSpPr>
        <p:spPr>
          <a:xfrm>
            <a:off x="4250406" y="5778000"/>
            <a:ext cx="3691188" cy="1080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4" name="Google Shape;114;p25"/>
          <p:cNvSpPr txBox="1">
            <a:spLocks noGrp="1"/>
          </p:cNvSpPr>
          <p:nvPr>
            <p:ph type="title"/>
          </p:nvPr>
        </p:nvSpPr>
        <p:spPr>
          <a:xfrm>
            <a:off x="4104860" y="360000"/>
            <a:ext cx="4015409" cy="1330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aramond"/>
              <a:buNone/>
              <a:defRPr i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5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5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17" name="Google Shape;117;p25"/>
          <p:cNvSpPr/>
          <p:nvPr/>
        </p:nvSpPr>
        <p:spPr>
          <a:xfrm>
            <a:off x="720000" y="720000"/>
            <a:ext cx="10753200" cy="5382000"/>
          </a:xfrm>
          <a:custGeom>
            <a:avLst/>
            <a:gdLst/>
            <a:ahLst/>
            <a:cxnLst/>
            <a:rect l="l" t="t" r="r" b="b"/>
            <a:pathLst>
              <a:path w="10753200" h="5382000" extrusionOk="0">
                <a:moveTo>
                  <a:pt x="7806000" y="0"/>
                </a:moveTo>
                <a:lnTo>
                  <a:pt x="10753200" y="0"/>
                </a:lnTo>
                <a:lnTo>
                  <a:pt x="10753200" y="5382000"/>
                </a:lnTo>
                <a:lnTo>
                  <a:pt x="0" y="5382000"/>
                </a:lnTo>
                <a:lnTo>
                  <a:pt x="0" y="0"/>
                </a:lnTo>
                <a:lnTo>
                  <a:pt x="2946000" y="0"/>
                </a:lnTo>
              </a:path>
            </a:pathLst>
          </a:custGeom>
          <a:noFill/>
          <a:ln w="12700" cap="flat" cmpd="sng">
            <a:solidFill>
              <a:schemeClr val="lt1"/>
            </a:solidFill>
            <a:prstDash val="solid"/>
            <a:miter lim="800000"/>
            <a:headEnd type="diamond" w="med" len="med"/>
            <a:tailEnd type="diamond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Somente na Parte Superior – Claro">
  <p:cSld name="Título Somente na Parte Superior – Claro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6"/>
          <p:cNvSpPr/>
          <p:nvPr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20" name="Google Shape;120;p26"/>
          <p:cNvSpPr/>
          <p:nvPr/>
        </p:nvSpPr>
        <p:spPr>
          <a:xfrm>
            <a:off x="4065847" y="0"/>
            <a:ext cx="4060307" cy="1836000"/>
          </a:xfrm>
          <a:prstGeom prst="rect">
            <a:avLst/>
          </a:prstGeom>
          <a:solidFill>
            <a:srgbClr val="0D558B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21" name="Google Shape;121;p26"/>
          <p:cNvSpPr/>
          <p:nvPr/>
        </p:nvSpPr>
        <p:spPr>
          <a:xfrm>
            <a:off x="4250406" y="5778000"/>
            <a:ext cx="3691188" cy="1080000"/>
          </a:xfrm>
          <a:prstGeom prst="rect">
            <a:avLst/>
          </a:prstGeom>
          <a:solidFill>
            <a:srgbClr val="0D558B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22" name="Google Shape;122;p26"/>
          <p:cNvSpPr txBox="1">
            <a:spLocks noGrp="1"/>
          </p:cNvSpPr>
          <p:nvPr>
            <p:ph type="title"/>
          </p:nvPr>
        </p:nvSpPr>
        <p:spPr>
          <a:xfrm>
            <a:off x="4104860" y="360000"/>
            <a:ext cx="4015409" cy="1330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aramond"/>
              <a:buNone/>
              <a:defRPr i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6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6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25" name="Google Shape;125;p26"/>
          <p:cNvSpPr/>
          <p:nvPr/>
        </p:nvSpPr>
        <p:spPr>
          <a:xfrm>
            <a:off x="720000" y="720000"/>
            <a:ext cx="10753200" cy="5382000"/>
          </a:xfrm>
          <a:custGeom>
            <a:avLst/>
            <a:gdLst/>
            <a:ahLst/>
            <a:cxnLst/>
            <a:rect l="l" t="t" r="r" b="b"/>
            <a:pathLst>
              <a:path w="10753200" h="5382000" extrusionOk="0">
                <a:moveTo>
                  <a:pt x="7806000" y="0"/>
                </a:moveTo>
                <a:lnTo>
                  <a:pt x="10753200" y="0"/>
                </a:lnTo>
                <a:lnTo>
                  <a:pt x="10753200" y="5382000"/>
                </a:lnTo>
                <a:lnTo>
                  <a:pt x="0" y="5382000"/>
                </a:lnTo>
                <a:lnTo>
                  <a:pt x="0" y="0"/>
                </a:lnTo>
                <a:lnTo>
                  <a:pt x="2946000" y="0"/>
                </a:lnTo>
              </a:path>
            </a:pathLst>
          </a:custGeom>
          <a:noFill/>
          <a:ln w="12700" cap="flat" cmpd="sng">
            <a:solidFill>
              <a:schemeClr val="accent3"/>
            </a:solidFill>
            <a:prstDash val="solid"/>
            <a:miter lim="800000"/>
            <a:headEnd type="diamond" w="med" len="med"/>
            <a:tailEnd type="diamond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ítulo Somente à Esquerda – Claro">
  <p:cSld name="Título Somente à Esquerda – Claro">
    <p:bg>
      <p:bgPr>
        <a:solidFill>
          <a:srgbClr val="1B3A7E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7"/>
          <p:cNvSpPr/>
          <p:nvPr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28" name="Google Shape;128;p27"/>
          <p:cNvSpPr/>
          <p:nvPr/>
        </p:nvSpPr>
        <p:spPr>
          <a:xfrm>
            <a:off x="0" y="2385000"/>
            <a:ext cx="720000" cy="2088000"/>
          </a:xfrm>
          <a:prstGeom prst="rect">
            <a:avLst/>
          </a:prstGeom>
          <a:solidFill>
            <a:schemeClr val="accent3"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29" name="Google Shape;129;p27"/>
          <p:cNvSpPr txBox="1">
            <a:spLocks noGrp="1"/>
          </p:cNvSpPr>
          <p:nvPr>
            <p:ph type="title"/>
          </p:nvPr>
        </p:nvSpPr>
        <p:spPr>
          <a:xfrm>
            <a:off x="1003851" y="2453081"/>
            <a:ext cx="4015409" cy="1330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82CBC"/>
              </a:buClr>
              <a:buSzPts val="4400"/>
              <a:buFont typeface="Garamond"/>
              <a:buNone/>
              <a:defRPr i="0">
                <a:solidFill>
                  <a:srgbClr val="482CB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7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7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32" name="Google Shape;132;p27"/>
          <p:cNvSpPr/>
          <p:nvPr/>
        </p:nvSpPr>
        <p:spPr>
          <a:xfrm>
            <a:off x="11112000" y="2385000"/>
            <a:ext cx="1080000" cy="2088000"/>
          </a:xfrm>
          <a:prstGeom prst="rect">
            <a:avLst/>
          </a:prstGeom>
          <a:solidFill>
            <a:schemeClr val="accent3"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33" name="Google Shape;133;p27"/>
          <p:cNvSpPr/>
          <p:nvPr/>
        </p:nvSpPr>
        <p:spPr>
          <a:xfrm rot="-5400000">
            <a:off x="3387001" y="-1960199"/>
            <a:ext cx="5418000" cy="10778400"/>
          </a:xfrm>
          <a:custGeom>
            <a:avLst/>
            <a:gdLst/>
            <a:ahLst/>
            <a:cxnLst/>
            <a:rect l="l" t="t" r="r" b="b"/>
            <a:pathLst>
              <a:path w="10767616" h="5418000" extrusionOk="0">
                <a:moveTo>
                  <a:pt x="7861969" y="0"/>
                </a:moveTo>
                <a:lnTo>
                  <a:pt x="10767616" y="0"/>
                </a:lnTo>
                <a:lnTo>
                  <a:pt x="10767616" y="5418000"/>
                </a:lnTo>
                <a:lnTo>
                  <a:pt x="0" y="5418000"/>
                </a:lnTo>
                <a:lnTo>
                  <a:pt x="0" y="0"/>
                </a:lnTo>
                <a:lnTo>
                  <a:pt x="2921260" y="0"/>
                </a:lnTo>
              </a:path>
            </a:pathLst>
          </a:custGeom>
          <a:noFill/>
          <a:ln w="12700" cap="flat" cmpd="sng">
            <a:solidFill>
              <a:schemeClr val="accent4"/>
            </a:solidFill>
            <a:prstDash val="solid"/>
            <a:miter lim="800000"/>
            <a:headEnd type="diamond" w="med" len="med"/>
            <a:tailEnd type="diamond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34" name="Google Shape;134;p27"/>
          <p:cNvSpPr/>
          <p:nvPr/>
        </p:nvSpPr>
        <p:spPr>
          <a:xfrm flipH="1">
            <a:off x="706800" y="5778001"/>
            <a:ext cx="360000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ítulo Somente à Direita – Claro">
  <p:cSld name="Título Somente à Direita – Claro">
    <p:bg>
      <p:bgPr>
        <a:solidFill>
          <a:schemeClr val="accent1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8"/>
          <p:cNvSpPr/>
          <p:nvPr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37" name="Google Shape;137;p28"/>
          <p:cNvSpPr/>
          <p:nvPr/>
        </p:nvSpPr>
        <p:spPr>
          <a:xfrm>
            <a:off x="0" y="2385000"/>
            <a:ext cx="360000" cy="2088000"/>
          </a:xfrm>
          <a:prstGeom prst="rect">
            <a:avLst/>
          </a:prstGeom>
          <a:solidFill>
            <a:schemeClr val="accent3"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38" name="Google Shape;138;p28"/>
          <p:cNvSpPr txBox="1">
            <a:spLocks noGrp="1"/>
          </p:cNvSpPr>
          <p:nvPr>
            <p:ph type="title"/>
          </p:nvPr>
        </p:nvSpPr>
        <p:spPr>
          <a:xfrm>
            <a:off x="7108590" y="2453081"/>
            <a:ext cx="4015409" cy="1330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82CBC"/>
              </a:buClr>
              <a:buSzPts val="4400"/>
              <a:buFont typeface="Garamond"/>
              <a:buNone/>
              <a:defRPr i="0">
                <a:solidFill>
                  <a:srgbClr val="482CB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8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8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41" name="Google Shape;141;p28"/>
          <p:cNvSpPr/>
          <p:nvPr/>
        </p:nvSpPr>
        <p:spPr>
          <a:xfrm>
            <a:off x="11471998" y="2385000"/>
            <a:ext cx="720001" cy="2088000"/>
          </a:xfrm>
          <a:prstGeom prst="rect">
            <a:avLst/>
          </a:prstGeom>
          <a:solidFill>
            <a:schemeClr val="accent3"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42" name="Google Shape;142;p28"/>
          <p:cNvSpPr/>
          <p:nvPr/>
        </p:nvSpPr>
        <p:spPr>
          <a:xfrm rot="5400000" flipH="1">
            <a:off x="3387001" y="-1960199"/>
            <a:ext cx="5418000" cy="10778400"/>
          </a:xfrm>
          <a:custGeom>
            <a:avLst/>
            <a:gdLst/>
            <a:ahLst/>
            <a:cxnLst/>
            <a:rect l="l" t="t" r="r" b="b"/>
            <a:pathLst>
              <a:path w="10767616" h="5418000" extrusionOk="0">
                <a:moveTo>
                  <a:pt x="7861969" y="0"/>
                </a:moveTo>
                <a:lnTo>
                  <a:pt x="10767616" y="0"/>
                </a:lnTo>
                <a:lnTo>
                  <a:pt x="10767616" y="5418000"/>
                </a:lnTo>
                <a:lnTo>
                  <a:pt x="0" y="5418000"/>
                </a:lnTo>
                <a:lnTo>
                  <a:pt x="0" y="0"/>
                </a:lnTo>
                <a:lnTo>
                  <a:pt x="2921260" y="0"/>
                </a:lnTo>
              </a:path>
            </a:pathLst>
          </a:custGeom>
          <a:noFill/>
          <a:ln w="12700" cap="flat" cmpd="sng">
            <a:solidFill>
              <a:schemeClr val="accent4"/>
            </a:solidFill>
            <a:prstDash val="solid"/>
            <a:miter lim="800000"/>
            <a:headEnd type="diamond" w="med" len="med"/>
            <a:tailEnd type="diamond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43" name="Google Shape;143;p28"/>
          <p:cNvSpPr/>
          <p:nvPr/>
        </p:nvSpPr>
        <p:spPr>
          <a:xfrm flipH="1">
            <a:off x="11125201" y="720000"/>
            <a:ext cx="360000" cy="36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m branco" type="blank">
  <p:cSld name="BLANK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9"/>
          <p:cNvSpPr/>
          <p:nvPr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46" name="Google Shape;146;p29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9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m branco com Borda">
  <p:cSld name="Em branco com Borda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0"/>
          <p:cNvSpPr/>
          <p:nvPr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0" name="Google Shape;150;p30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0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52" name="Google Shape;152;p30"/>
          <p:cNvSpPr/>
          <p:nvPr/>
        </p:nvSpPr>
        <p:spPr>
          <a:xfrm>
            <a:off x="720000" y="720000"/>
            <a:ext cx="10753200" cy="5382000"/>
          </a:xfrm>
          <a:prstGeom prst="rect">
            <a:avLst/>
          </a:prstGeom>
          <a:noFill/>
          <a:ln w="127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1"/>
          <p:cNvSpPr txBox="1"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Garamond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116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60"/>
              <a:buChar char="°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56" name="Google Shape;156;p3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57" name="Google Shape;157;p31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31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is conteúdos" type="twoObj">
  <p:cSld name="TWO_OBJECT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6"/>
          <p:cNvSpPr txBox="1">
            <a:spLocks noGrp="1"/>
          </p:cNvSpPr>
          <p:nvPr>
            <p:ph type="title"/>
          </p:nvPr>
        </p:nvSpPr>
        <p:spPr>
          <a:xfrm>
            <a:off x="838200" y="894522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Char char="°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Char char="°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7"/>
          <p:cNvSpPr txBox="1">
            <a:spLocks noGrp="1"/>
          </p:cNvSpPr>
          <p:nvPr>
            <p:ph type="title"/>
          </p:nvPr>
        </p:nvSpPr>
        <p:spPr>
          <a:xfrm>
            <a:off x="838200" y="894522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Font typeface="Garamond"/>
              <a:buNone/>
              <a:defRPr i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137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Char char="°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7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7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38" name="Google Shape;38;p17"/>
          <p:cNvSpPr/>
          <p:nvPr/>
        </p:nvSpPr>
        <p:spPr>
          <a:xfrm>
            <a:off x="4386000" y="0"/>
            <a:ext cx="3420000" cy="720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9" name="Google Shape;39;p17"/>
          <p:cNvSpPr/>
          <p:nvPr/>
        </p:nvSpPr>
        <p:spPr>
          <a:xfrm flipH="1">
            <a:off x="4026000" y="359999"/>
            <a:ext cx="360000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0" name="Google Shape;40;p17"/>
          <p:cNvSpPr/>
          <p:nvPr/>
        </p:nvSpPr>
        <p:spPr>
          <a:xfrm flipH="1">
            <a:off x="7806000" y="359999"/>
            <a:ext cx="360000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1" name="Google Shape;41;p17"/>
          <p:cNvSpPr/>
          <p:nvPr/>
        </p:nvSpPr>
        <p:spPr>
          <a:xfrm>
            <a:off x="4386000" y="6498000"/>
            <a:ext cx="3420000" cy="360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ítulo Somente à Esquerda - Escuro" type="titleOnly">
  <p:cSld name="TITLE_ONLY">
    <p:bg>
      <p:bgPr>
        <a:solidFill>
          <a:schemeClr val="lt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8"/>
          <p:cNvSpPr/>
          <p:nvPr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rgbClr val="49134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4" name="Google Shape;44;p18"/>
          <p:cNvSpPr/>
          <p:nvPr/>
        </p:nvSpPr>
        <p:spPr>
          <a:xfrm>
            <a:off x="0" y="2385000"/>
            <a:ext cx="720000" cy="2088000"/>
          </a:xfrm>
          <a:prstGeom prst="rect">
            <a:avLst/>
          </a:prstGeom>
          <a:solidFill>
            <a:schemeClr val="accent3"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5" name="Google Shape;45;p18"/>
          <p:cNvSpPr txBox="1">
            <a:spLocks noGrp="1"/>
          </p:cNvSpPr>
          <p:nvPr>
            <p:ph type="title"/>
          </p:nvPr>
        </p:nvSpPr>
        <p:spPr>
          <a:xfrm>
            <a:off x="1003851" y="2453081"/>
            <a:ext cx="4015409" cy="1330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aramond"/>
              <a:buNone/>
              <a:defRPr i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8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48" name="Google Shape;48;p18"/>
          <p:cNvSpPr/>
          <p:nvPr/>
        </p:nvSpPr>
        <p:spPr>
          <a:xfrm>
            <a:off x="11112000" y="2385000"/>
            <a:ext cx="1080000" cy="2088000"/>
          </a:xfrm>
          <a:prstGeom prst="rect">
            <a:avLst/>
          </a:prstGeom>
          <a:solidFill>
            <a:schemeClr val="accent3"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9" name="Google Shape;49;p18"/>
          <p:cNvSpPr/>
          <p:nvPr/>
        </p:nvSpPr>
        <p:spPr>
          <a:xfrm rot="-5400000">
            <a:off x="3387001" y="-1960199"/>
            <a:ext cx="5418000" cy="10778400"/>
          </a:xfrm>
          <a:custGeom>
            <a:avLst/>
            <a:gdLst/>
            <a:ahLst/>
            <a:cxnLst/>
            <a:rect l="l" t="t" r="r" b="b"/>
            <a:pathLst>
              <a:path w="10767616" h="5418000" extrusionOk="0">
                <a:moveTo>
                  <a:pt x="7861969" y="0"/>
                </a:moveTo>
                <a:lnTo>
                  <a:pt x="10767616" y="0"/>
                </a:lnTo>
                <a:lnTo>
                  <a:pt x="10767616" y="5418000"/>
                </a:lnTo>
                <a:lnTo>
                  <a:pt x="0" y="5418000"/>
                </a:lnTo>
                <a:lnTo>
                  <a:pt x="0" y="0"/>
                </a:lnTo>
                <a:lnTo>
                  <a:pt x="2921260" y="0"/>
                </a:lnTo>
              </a:path>
            </a:pathLst>
          </a:custGeom>
          <a:noFill/>
          <a:ln w="12700" cap="flat" cmpd="sng">
            <a:solidFill>
              <a:schemeClr val="lt1"/>
            </a:solidFill>
            <a:prstDash val="solid"/>
            <a:miter lim="800000"/>
            <a:headEnd type="diamond" w="med" len="med"/>
            <a:tailEnd type="diamond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0" name="Google Shape;50;p18"/>
          <p:cNvSpPr/>
          <p:nvPr/>
        </p:nvSpPr>
        <p:spPr>
          <a:xfrm flipH="1">
            <a:off x="706800" y="5778001"/>
            <a:ext cx="360000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lide de Título" type="title">
  <p:cSld name="TITLE">
    <p:bg>
      <p:bgPr>
        <a:solidFill>
          <a:schemeClr val="lt1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9"/>
          <p:cNvSpPr/>
          <p:nvPr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3" name="Google Shape;53;p19"/>
          <p:cNvSpPr/>
          <p:nvPr/>
        </p:nvSpPr>
        <p:spPr>
          <a:xfrm>
            <a:off x="7538301" y="359999"/>
            <a:ext cx="4294899" cy="6138000"/>
          </a:xfrm>
          <a:prstGeom prst="rect">
            <a:avLst/>
          </a:prstGeom>
          <a:solidFill>
            <a:srgbClr val="1B3A7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4" name="Google Shape;54;p19"/>
          <p:cNvSpPr/>
          <p:nvPr/>
        </p:nvSpPr>
        <p:spPr>
          <a:xfrm>
            <a:off x="7180411" y="711624"/>
            <a:ext cx="4294899" cy="5382000"/>
          </a:xfrm>
          <a:prstGeom prst="rect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5" name="Google Shape;55;p19"/>
          <p:cNvSpPr/>
          <p:nvPr/>
        </p:nvSpPr>
        <p:spPr>
          <a:xfrm flipH="1">
            <a:off x="7538301" y="724153"/>
            <a:ext cx="357889" cy="357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6" name="Google Shape;56;p19"/>
          <p:cNvSpPr/>
          <p:nvPr/>
        </p:nvSpPr>
        <p:spPr>
          <a:xfrm flipH="1">
            <a:off x="7538301" y="5739959"/>
            <a:ext cx="357889" cy="3578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7" name="Google Shape;57;p19"/>
          <p:cNvSpPr txBox="1">
            <a:spLocks noGrp="1"/>
          </p:cNvSpPr>
          <p:nvPr>
            <p:ph type="ctrTitle"/>
          </p:nvPr>
        </p:nvSpPr>
        <p:spPr>
          <a:xfrm>
            <a:off x="7871790" y="2042319"/>
            <a:ext cx="316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Garamond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9"/>
          <p:cNvSpPr txBox="1">
            <a:spLocks noGrp="1"/>
          </p:cNvSpPr>
          <p:nvPr>
            <p:ph type="subTitle" idx="1"/>
          </p:nvPr>
        </p:nvSpPr>
        <p:spPr>
          <a:xfrm>
            <a:off x="7871790" y="5166704"/>
            <a:ext cx="3168000" cy="766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000" i="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9" name="Google Shape;59;p19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61" name="Google Shape;61;p19"/>
          <p:cNvSpPr/>
          <p:nvPr/>
        </p:nvSpPr>
        <p:spPr>
          <a:xfrm>
            <a:off x="6817676" y="4469671"/>
            <a:ext cx="720624" cy="2028329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magem com Legenda">
  <p:cSld name="Imagem com Legenda">
    <p:bg>
      <p:bgPr>
        <a:solidFill>
          <a:schemeClr val="lt1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0"/>
          <p:cNvSpPr/>
          <p:nvPr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4" name="Google Shape;64;p20"/>
          <p:cNvSpPr/>
          <p:nvPr/>
        </p:nvSpPr>
        <p:spPr>
          <a:xfrm>
            <a:off x="7538301" y="359999"/>
            <a:ext cx="4294899" cy="6138000"/>
          </a:xfrm>
          <a:prstGeom prst="rect">
            <a:avLst/>
          </a:prstGeom>
          <a:solidFill>
            <a:srgbClr val="1B3A7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5" name="Google Shape;65;p20"/>
          <p:cNvSpPr/>
          <p:nvPr/>
        </p:nvSpPr>
        <p:spPr>
          <a:xfrm>
            <a:off x="7180411" y="711624"/>
            <a:ext cx="4294899" cy="5382000"/>
          </a:xfrm>
          <a:prstGeom prst="rect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6" name="Google Shape;66;p20"/>
          <p:cNvSpPr/>
          <p:nvPr/>
        </p:nvSpPr>
        <p:spPr>
          <a:xfrm flipH="1">
            <a:off x="7538301" y="724153"/>
            <a:ext cx="357889" cy="357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7" name="Google Shape;67;p20"/>
          <p:cNvSpPr/>
          <p:nvPr/>
        </p:nvSpPr>
        <p:spPr>
          <a:xfrm flipH="1">
            <a:off x="7538301" y="5739959"/>
            <a:ext cx="357889" cy="3578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8" name="Google Shape;68;p20"/>
          <p:cNvSpPr/>
          <p:nvPr/>
        </p:nvSpPr>
        <p:spPr>
          <a:xfrm>
            <a:off x="6817676" y="4469671"/>
            <a:ext cx="720624" cy="2028329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9" name="Google Shape;69;p20"/>
          <p:cNvSpPr txBox="1">
            <a:spLocks noGrp="1"/>
          </p:cNvSpPr>
          <p:nvPr>
            <p:ph type="ctrTitle"/>
          </p:nvPr>
        </p:nvSpPr>
        <p:spPr>
          <a:xfrm>
            <a:off x="7871790" y="2042319"/>
            <a:ext cx="316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Garamond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subTitle" idx="1"/>
          </p:nvPr>
        </p:nvSpPr>
        <p:spPr>
          <a:xfrm>
            <a:off x="7871790" y="5166704"/>
            <a:ext cx="3168000" cy="766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000" i="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73" name="Google Shape;73;p20"/>
          <p:cNvSpPr>
            <a:spLocks noGrp="1"/>
          </p:cNvSpPr>
          <p:nvPr>
            <p:ph type="pic" idx="2"/>
          </p:nvPr>
        </p:nvSpPr>
        <p:spPr>
          <a:xfrm>
            <a:off x="720000" y="720000"/>
            <a:ext cx="6818300" cy="5382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ítulo e conteúdo estreitos com imagem">
  <p:cSld name="Título e conteúdo estreitos com imagem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/>
          <p:nvPr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76" name="Google Shape;76;p21"/>
          <p:cNvSpPr/>
          <p:nvPr/>
        </p:nvSpPr>
        <p:spPr>
          <a:xfrm flipH="1">
            <a:off x="11473200" y="6138000"/>
            <a:ext cx="360000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77" name="Google Shape;77;p21"/>
          <p:cNvSpPr txBox="1">
            <a:spLocks noGrp="1"/>
          </p:cNvSpPr>
          <p:nvPr>
            <p:ph type="title"/>
          </p:nvPr>
        </p:nvSpPr>
        <p:spPr>
          <a:xfrm>
            <a:off x="8776250" y="894521"/>
            <a:ext cx="2577549" cy="1858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Garamond"/>
              <a:buNone/>
              <a:defRPr sz="3200" i="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1"/>
          <p:cNvSpPr txBox="1">
            <a:spLocks noGrp="1"/>
          </p:cNvSpPr>
          <p:nvPr>
            <p:ph type="body" idx="1"/>
          </p:nvPr>
        </p:nvSpPr>
        <p:spPr>
          <a:xfrm>
            <a:off x="8776252" y="3856383"/>
            <a:ext cx="2577548" cy="2107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Char char="°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21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1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81" name="Google Shape;81;p21"/>
          <p:cNvSpPr/>
          <p:nvPr/>
        </p:nvSpPr>
        <p:spPr>
          <a:xfrm>
            <a:off x="8584635" y="713698"/>
            <a:ext cx="2879560" cy="5418000"/>
          </a:xfrm>
          <a:custGeom>
            <a:avLst/>
            <a:gdLst/>
            <a:ahLst/>
            <a:cxnLst/>
            <a:rect l="l" t="t" r="r" b="b"/>
            <a:pathLst>
              <a:path w="2879560" h="5418000" extrusionOk="0">
                <a:moveTo>
                  <a:pt x="2700346" y="0"/>
                </a:moveTo>
                <a:lnTo>
                  <a:pt x="2879560" y="0"/>
                </a:lnTo>
                <a:lnTo>
                  <a:pt x="2879560" y="5418000"/>
                </a:lnTo>
                <a:lnTo>
                  <a:pt x="0" y="5418000"/>
                </a:lnTo>
                <a:lnTo>
                  <a:pt x="0" y="0"/>
                </a:lnTo>
                <a:lnTo>
                  <a:pt x="179215" y="0"/>
                </a:lnTo>
              </a:path>
            </a:pathLst>
          </a:custGeom>
          <a:noFill/>
          <a:ln w="12700" cap="flat" cmpd="sng">
            <a:solidFill>
              <a:schemeClr val="accent6"/>
            </a:solidFill>
            <a:prstDash val="solid"/>
            <a:miter lim="800000"/>
            <a:headEnd type="diamond" w="med" len="med"/>
            <a:tailEnd type="diamond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2" name="Google Shape;82;p21"/>
          <p:cNvSpPr/>
          <p:nvPr/>
        </p:nvSpPr>
        <p:spPr>
          <a:xfrm>
            <a:off x="8918534" y="0"/>
            <a:ext cx="2211762" cy="1080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3" name="Google Shape;83;p21"/>
          <p:cNvSpPr>
            <a:spLocks noGrp="1"/>
          </p:cNvSpPr>
          <p:nvPr>
            <p:ph type="pic" idx="2"/>
          </p:nvPr>
        </p:nvSpPr>
        <p:spPr>
          <a:xfrm>
            <a:off x="720000" y="720000"/>
            <a:ext cx="7498800" cy="5382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itação com Imagem e Nome do Autor">
  <p:cSld name="Citação com Imagem e Nome do Autor"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2"/>
          <p:cNvSpPr/>
          <p:nvPr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6" name="Google Shape;86;p22"/>
          <p:cNvSpPr>
            <a:spLocks noGrp="1"/>
          </p:cNvSpPr>
          <p:nvPr>
            <p:ph type="pic" idx="2"/>
          </p:nvPr>
        </p:nvSpPr>
        <p:spPr>
          <a:xfrm>
            <a:off x="720000" y="720000"/>
            <a:ext cx="10753200" cy="5382000"/>
          </a:xfrm>
          <a:prstGeom prst="rect">
            <a:avLst/>
          </a:prstGeom>
          <a:noFill/>
          <a:ln>
            <a:noFill/>
          </a:ln>
        </p:spPr>
      </p:sp>
      <p:sp>
        <p:nvSpPr>
          <p:cNvPr id="87" name="Google Shape;87;p22"/>
          <p:cNvSpPr/>
          <p:nvPr/>
        </p:nvSpPr>
        <p:spPr>
          <a:xfrm>
            <a:off x="3720000" y="359999"/>
            <a:ext cx="4752000" cy="6138000"/>
          </a:xfrm>
          <a:prstGeom prst="rect">
            <a:avLst/>
          </a:prstGeom>
          <a:solidFill>
            <a:srgbClr val="1B3A7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8" name="Google Shape;88;p22"/>
          <p:cNvSpPr/>
          <p:nvPr/>
        </p:nvSpPr>
        <p:spPr>
          <a:xfrm>
            <a:off x="4080000" y="711624"/>
            <a:ext cx="4032000" cy="5382000"/>
          </a:xfrm>
          <a:prstGeom prst="rect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9" name="Google Shape;89;p22"/>
          <p:cNvSpPr/>
          <p:nvPr/>
        </p:nvSpPr>
        <p:spPr>
          <a:xfrm flipH="1">
            <a:off x="11475311" y="360000"/>
            <a:ext cx="357889" cy="357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0" name="Google Shape;90;p22"/>
          <p:cNvSpPr/>
          <p:nvPr/>
        </p:nvSpPr>
        <p:spPr>
          <a:xfrm>
            <a:off x="5735688" y="5778000"/>
            <a:ext cx="720624" cy="1080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1" name="Google Shape;91;p22"/>
          <p:cNvSpPr txBox="1">
            <a:spLocks noGrp="1"/>
          </p:cNvSpPr>
          <p:nvPr>
            <p:ph type="ctrTitle"/>
          </p:nvPr>
        </p:nvSpPr>
        <p:spPr>
          <a:xfrm>
            <a:off x="4512000" y="924339"/>
            <a:ext cx="3168000" cy="3505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Garamond"/>
              <a:buNone/>
              <a:defRPr sz="4000" i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2"/>
          <p:cNvSpPr txBox="1">
            <a:spLocks noGrp="1"/>
          </p:cNvSpPr>
          <p:nvPr>
            <p:ph type="subTitle" idx="1"/>
          </p:nvPr>
        </p:nvSpPr>
        <p:spPr>
          <a:xfrm>
            <a:off x="4512000" y="5166704"/>
            <a:ext cx="3168000" cy="766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000" i="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3" name="Google Shape;93;p22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2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3"/>
          <p:cNvSpPr txBox="1">
            <a:spLocks noGrp="1"/>
          </p:cNvSpPr>
          <p:nvPr>
            <p:ph type="title"/>
          </p:nvPr>
        </p:nvSpPr>
        <p:spPr>
          <a:xfrm>
            <a:off x="831850" y="9858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Garamond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3"/>
          <p:cNvSpPr txBox="1">
            <a:spLocks noGrp="1"/>
          </p:cNvSpPr>
          <p:nvPr>
            <p:ph type="body" idx="1"/>
          </p:nvPr>
        </p:nvSpPr>
        <p:spPr>
          <a:xfrm>
            <a:off x="831850" y="40052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92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23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3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00" name="Google Shape;100;p23"/>
          <p:cNvSpPr/>
          <p:nvPr/>
        </p:nvSpPr>
        <p:spPr>
          <a:xfrm>
            <a:off x="5735687" y="5778000"/>
            <a:ext cx="720625" cy="1080000"/>
          </a:xfrm>
          <a:prstGeom prst="rect">
            <a:avLst/>
          </a:prstGeom>
          <a:solidFill>
            <a:srgbClr val="1B3A7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1" name="Google Shape;101;p23"/>
          <p:cNvSpPr/>
          <p:nvPr/>
        </p:nvSpPr>
        <p:spPr>
          <a:xfrm>
            <a:off x="5735688" y="0"/>
            <a:ext cx="720624" cy="1080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1D7D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/>
          <p:nvPr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" name="Google Shape;11;p14"/>
          <p:cNvSpPr txBox="1">
            <a:spLocks noGrp="1"/>
          </p:cNvSpPr>
          <p:nvPr>
            <p:ph type="title"/>
          </p:nvPr>
        </p:nvSpPr>
        <p:spPr>
          <a:xfrm>
            <a:off x="838200" y="894522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Font typeface="Garamond"/>
              <a:buNone/>
              <a:defRPr sz="4400" b="0" i="0" u="none" strike="noStrike" cap="none">
                <a:solidFill>
                  <a:schemeClr val="accent3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137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004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Garamond"/>
              <a:buChar char="°"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1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5" name="Google Shape;15;p14"/>
          <p:cNvSpPr/>
          <p:nvPr/>
        </p:nvSpPr>
        <p:spPr>
          <a:xfrm>
            <a:off x="720000" y="720000"/>
            <a:ext cx="10753200" cy="5382000"/>
          </a:xfrm>
          <a:custGeom>
            <a:avLst/>
            <a:gdLst/>
            <a:ahLst/>
            <a:cxnLst/>
            <a:rect l="l" t="t" r="r" b="b"/>
            <a:pathLst>
              <a:path w="10753200" h="5382000" extrusionOk="0">
                <a:moveTo>
                  <a:pt x="7806000" y="0"/>
                </a:moveTo>
                <a:lnTo>
                  <a:pt x="10753200" y="0"/>
                </a:lnTo>
                <a:lnTo>
                  <a:pt x="10753200" y="5382000"/>
                </a:lnTo>
                <a:lnTo>
                  <a:pt x="0" y="5382000"/>
                </a:lnTo>
                <a:lnTo>
                  <a:pt x="0" y="0"/>
                </a:lnTo>
                <a:lnTo>
                  <a:pt x="2946000" y="0"/>
                </a:lnTo>
              </a:path>
            </a:pathLst>
          </a:custGeom>
          <a:noFill/>
          <a:ln w="12700" cap="flat" cmpd="sng">
            <a:solidFill>
              <a:schemeClr val="accent3"/>
            </a:solidFill>
            <a:prstDash val="solid"/>
            <a:miter lim="800000"/>
            <a:headEnd type="diamond" w="med" len="med"/>
            <a:tailEnd type="diamond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sQZ4KINKKS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"/>
          <p:cNvSpPr txBox="1">
            <a:spLocks noGrp="1"/>
          </p:cNvSpPr>
          <p:nvPr>
            <p:ph type="title"/>
          </p:nvPr>
        </p:nvSpPr>
        <p:spPr>
          <a:xfrm>
            <a:off x="1080000" y="170334"/>
            <a:ext cx="2513431" cy="1858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aramond"/>
              <a:buNone/>
            </a:pPr>
            <a:r>
              <a:rPr lang="pt-BR" sz="4400" dirty="0"/>
              <a:t> Híbrido</a:t>
            </a:r>
            <a:br>
              <a:rPr lang="pt-BR" sz="4400" dirty="0"/>
            </a:br>
            <a:r>
              <a:rPr lang="pt-BR" sz="4400" dirty="0"/>
              <a:t>Turma RJ</a:t>
            </a:r>
            <a:endParaRPr dirty="0"/>
          </a:p>
        </p:txBody>
      </p:sp>
      <p:sp>
        <p:nvSpPr>
          <p:cNvPr id="165" name="Google Shape;165;p1"/>
          <p:cNvSpPr txBox="1">
            <a:spLocks noGrp="1"/>
          </p:cNvSpPr>
          <p:nvPr>
            <p:ph type="body" idx="1"/>
          </p:nvPr>
        </p:nvSpPr>
        <p:spPr>
          <a:xfrm>
            <a:off x="4122295" y="1602668"/>
            <a:ext cx="6989705" cy="1509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pt-BR" sz="4000" b="1"/>
              <a:t>39º Curso Intensivo de Fisioterapia Veterinária 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endParaRPr sz="4000" b="1"/>
          </a:p>
        </p:txBody>
      </p:sp>
      <p:pic>
        <p:nvPicPr>
          <p:cNvPr id="166" name="Google Shape;166;p1" descr="Uma imagem contendo Forma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62975" y="3429000"/>
            <a:ext cx="1939688" cy="2329357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1"/>
          <p:cNvSpPr>
            <a:spLocks noGrp="1"/>
          </p:cNvSpPr>
          <p:nvPr>
            <p:ph type="pic" idx="2"/>
          </p:nvPr>
        </p:nvSpPr>
        <p:spPr>
          <a:xfrm>
            <a:off x="1080000" y="2304000"/>
            <a:ext cx="2520000" cy="3454357"/>
          </a:xfrm>
          <a:prstGeom prst="rect">
            <a:avLst/>
          </a:prstGeom>
          <a:noFill/>
          <a:ln>
            <a:noFill/>
          </a:ln>
        </p:spPr>
      </p:sp>
      <p:pic>
        <p:nvPicPr>
          <p:cNvPr id="168" name="Google Shape;168;p1" descr="Imagines| •Why don't we• - Lugar da Lua de mel | Imagens rio de janeiro,  Rio de janeiro wallpaper, Favela rio de janeir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0000" y="2289010"/>
            <a:ext cx="2519999" cy="35430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0"/>
          <p:cNvSpPr txBox="1"/>
          <p:nvPr/>
        </p:nvSpPr>
        <p:spPr>
          <a:xfrm flipH="1">
            <a:off x="4470196" y="2006956"/>
            <a:ext cx="6502603" cy="5632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solidFill>
                  <a:srgbClr val="491347"/>
                </a:solidFill>
                <a:latin typeface="Arial"/>
                <a:ea typeface="Arial"/>
                <a:cs typeface="Arial"/>
                <a:sym typeface="Arial"/>
              </a:rPr>
              <a:t>Palestrante: Prof. Esp. Ariele </a:t>
            </a:r>
            <a:r>
              <a:rPr lang="pt-BR" sz="2000" b="1" dirty="0" err="1">
                <a:solidFill>
                  <a:srgbClr val="491347"/>
                </a:solidFill>
                <a:latin typeface="Arial"/>
                <a:ea typeface="Arial"/>
                <a:cs typeface="Arial"/>
                <a:sym typeface="Arial"/>
              </a:rPr>
              <a:t>Schreiner</a:t>
            </a:r>
            <a:endParaRPr sz="2000" b="1" dirty="0">
              <a:solidFill>
                <a:srgbClr val="49134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rgbClr val="491347"/>
                </a:solidFill>
                <a:latin typeface="Arial"/>
                <a:ea typeface="Arial"/>
                <a:cs typeface="Arial"/>
                <a:sym typeface="Arial"/>
              </a:rPr>
              <a:t>Formação em Fisioterapia, Ortopedia e </a:t>
            </a:r>
            <a:r>
              <a:rPr lang="pt-BR" sz="2000" dirty="0" err="1">
                <a:solidFill>
                  <a:srgbClr val="491347"/>
                </a:solidFill>
                <a:latin typeface="Arial"/>
                <a:ea typeface="Arial"/>
                <a:cs typeface="Arial"/>
                <a:sym typeface="Arial"/>
              </a:rPr>
              <a:t>Ozonioterapia</a:t>
            </a:r>
            <a:endParaRPr sz="2000" dirty="0">
              <a:solidFill>
                <a:srgbClr val="49134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rgbClr val="491347"/>
                </a:solidFill>
                <a:latin typeface="Arial"/>
                <a:ea typeface="Arial"/>
                <a:cs typeface="Arial"/>
                <a:sym typeface="Arial"/>
              </a:rPr>
              <a:t>Pós-graduada em Acupuntura Veterinária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u="none" strike="noStrike" dirty="0">
                <a:solidFill>
                  <a:srgbClr val="491347"/>
                </a:solidFill>
                <a:latin typeface="Arial"/>
                <a:ea typeface="Arial"/>
                <a:cs typeface="Arial"/>
                <a:sym typeface="Arial"/>
              </a:rPr>
              <a:t>Pós-graduanda em Neurologia Veteriná</a:t>
            </a:r>
            <a:r>
              <a:rPr lang="pt-BR" sz="2000" dirty="0">
                <a:solidFill>
                  <a:srgbClr val="491347"/>
                </a:solidFill>
                <a:latin typeface="Arial"/>
                <a:ea typeface="Arial"/>
                <a:cs typeface="Arial"/>
                <a:sym typeface="Arial"/>
              </a:rPr>
              <a:t>ria UFAPE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rgbClr val="491347"/>
                </a:solidFill>
                <a:latin typeface="Arial"/>
                <a:ea typeface="Arial"/>
                <a:cs typeface="Arial"/>
                <a:sym typeface="Arial"/>
              </a:rPr>
              <a:t>Certificada em </a:t>
            </a:r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Fisioterapia</a:t>
            </a:r>
            <a:r>
              <a:rPr lang="pt-BR" sz="2000" dirty="0">
                <a:solidFill>
                  <a:srgbClr val="491347"/>
                </a:solidFill>
                <a:latin typeface="Arial"/>
                <a:ea typeface="Arial"/>
                <a:cs typeface="Arial"/>
                <a:sym typeface="Arial"/>
              </a:rPr>
              <a:t> Veterinária pela Fisio Care Pet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u="none" strike="noStrike" dirty="0">
                <a:solidFill>
                  <a:srgbClr val="491347"/>
                </a:solidFill>
                <a:latin typeface="Arial"/>
                <a:ea typeface="Arial"/>
                <a:cs typeface="Arial"/>
                <a:sym typeface="Arial"/>
              </a:rPr>
              <a:t>Responsável pelo treinamento técnico dos franqueados Fisio Care Pet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rgbClr val="491347"/>
                </a:solidFill>
                <a:latin typeface="Arial"/>
                <a:ea typeface="Arial"/>
                <a:cs typeface="Arial"/>
                <a:sym typeface="Arial"/>
              </a:rPr>
              <a:t>Responsável pelas unidades Sede e Jardins</a:t>
            </a:r>
            <a:endParaRPr sz="2000" u="none" strike="noStrike" dirty="0">
              <a:solidFill>
                <a:srgbClr val="49134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49134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1" u="none" strike="noStrike" dirty="0">
              <a:solidFill>
                <a:srgbClr val="49134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dirty="0">
              <a:solidFill>
                <a:srgbClr val="49134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8" name="Google Shape;248;p10" descr="Logotipo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62735" y="4572001"/>
            <a:ext cx="1991280" cy="1991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10" descr="Pessoa em pé sorrindo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0209" y="1777086"/>
            <a:ext cx="3124373" cy="41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10" descr="Mulher com cachorro no colo&#10;&#10;Descrição gerada automaticament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1126264" y="1794885"/>
            <a:ext cx="3103959" cy="4138613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10"/>
          <p:cNvSpPr txBox="1"/>
          <p:nvPr/>
        </p:nvSpPr>
        <p:spPr>
          <a:xfrm>
            <a:off x="838200" y="892376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1347"/>
              </a:buClr>
              <a:buSzPts val="4400"/>
              <a:buFont typeface="Garamond"/>
              <a:buNone/>
            </a:pPr>
            <a:r>
              <a:rPr lang="pt-BR" sz="4400" i="0">
                <a:solidFill>
                  <a:srgbClr val="491347"/>
                </a:solidFill>
                <a:latin typeface="Garamond"/>
                <a:ea typeface="Garamond"/>
                <a:cs typeface="Garamond"/>
                <a:sym typeface="Garamond"/>
              </a:rPr>
              <a:t>Professores do Curso Intensivo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p12" descr="Mulher com cabelos longos&#10;&#10;Descrição gerada automaticament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92564" y="1825624"/>
            <a:ext cx="3135712" cy="41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12"/>
          <p:cNvSpPr txBox="1"/>
          <p:nvPr/>
        </p:nvSpPr>
        <p:spPr>
          <a:xfrm flipH="1">
            <a:off x="4470196" y="2006956"/>
            <a:ext cx="6502603" cy="4431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Palestrante: Prof. Esp. </a:t>
            </a:r>
            <a:r>
              <a:rPr lang="pt-BR" sz="2400" b="1" dirty="0">
                <a:solidFill>
                  <a:schemeClr val="accent1">
                    <a:lumMod val="50000"/>
                  </a:schemeClr>
                </a:solidFill>
              </a:rPr>
              <a:t>Camila </a:t>
            </a:r>
            <a:r>
              <a:rPr lang="pt-BR" sz="2400" b="1" dirty="0" err="1">
                <a:solidFill>
                  <a:schemeClr val="accent1">
                    <a:lumMod val="50000"/>
                  </a:schemeClr>
                </a:solidFill>
              </a:rPr>
              <a:t>Rugeri</a:t>
            </a:r>
            <a:r>
              <a:rPr lang="pt-BR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BR" sz="2400" b="1" dirty="0" err="1">
                <a:solidFill>
                  <a:schemeClr val="accent1">
                    <a:lumMod val="50000"/>
                  </a:schemeClr>
                </a:solidFill>
              </a:rPr>
              <a:t>Chinelatto</a:t>
            </a:r>
            <a:endParaRPr sz="2400" b="1" dirty="0">
              <a:solidFill>
                <a:schemeClr val="accent1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0" i="0" dirty="0">
                <a:solidFill>
                  <a:schemeClr val="accent1">
                    <a:lumMod val="50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Certificada em Fisiatria Veterinária pela Fisio Care Pet Cursos </a:t>
            </a:r>
            <a:endParaRPr dirty="0">
              <a:solidFill>
                <a:schemeClr val="accent1">
                  <a:lumMod val="50000"/>
                </a:schemeClr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0" i="0" dirty="0">
                <a:solidFill>
                  <a:schemeClr val="accent1">
                    <a:lumMod val="50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Pós Graduação em </a:t>
            </a:r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Fisioterapia Veterinária</a:t>
            </a:r>
            <a:endParaRPr sz="2000" b="0" i="0" dirty="0">
              <a:solidFill>
                <a:schemeClr val="accent1">
                  <a:lumMod val="50000"/>
                </a:schemeClr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Responsável pela Unidade</a:t>
            </a:r>
            <a:r>
              <a:rPr lang="pt-BR" sz="2000" b="0" i="0" dirty="0">
                <a:solidFill>
                  <a:schemeClr val="accent1">
                    <a:lumMod val="50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Fisio Care Pet </a:t>
            </a:r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Guarulhos</a:t>
            </a:r>
            <a:endParaRPr sz="2000" u="none" strike="noStrike" dirty="0">
              <a:solidFill>
                <a:schemeClr val="accent1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accent1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u="none" strike="noStrike" dirty="0">
              <a:solidFill>
                <a:schemeClr val="accent1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dirty="0">
              <a:solidFill>
                <a:schemeClr val="accent1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7" name="Google Shape;267;p12" descr="Logotipo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62735" y="4572001"/>
            <a:ext cx="1991280" cy="1991280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12"/>
          <p:cNvSpPr txBox="1">
            <a:spLocks noGrp="1"/>
          </p:cNvSpPr>
          <p:nvPr>
            <p:ph type="title"/>
          </p:nvPr>
        </p:nvSpPr>
        <p:spPr>
          <a:xfrm>
            <a:off x="838200" y="892376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4400"/>
              <a:buFont typeface="Garamond"/>
              <a:buNone/>
            </a:pPr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Professores do Curso Intensivo</a:t>
            </a:r>
            <a:endParaRPr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Imagem 2" descr="Mulher de blusa branca&#10;&#10;Descrição gerada automaticamente com confiança média">
            <a:extLst>
              <a:ext uri="{FF2B5EF4-FFF2-40B4-BE49-F238E27FC236}">
                <a16:creationId xmlns:a16="http://schemas.microsoft.com/office/drawing/2014/main" id="{3811E99D-EFD7-53DE-F795-8308E23A8B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2564" y="1822363"/>
            <a:ext cx="3135712" cy="4143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217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2"/>
          <p:cNvSpPr txBox="1">
            <a:spLocks noGrp="1"/>
          </p:cNvSpPr>
          <p:nvPr>
            <p:ph type="title"/>
          </p:nvPr>
        </p:nvSpPr>
        <p:spPr>
          <a:xfrm>
            <a:off x="1089040" y="611848"/>
            <a:ext cx="10013919" cy="1330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Garamond"/>
              <a:buNone/>
            </a:pPr>
            <a:r>
              <a:rPr lang="pt-BR" sz="6600"/>
              <a:t>Realização</a:t>
            </a:r>
            <a:endParaRPr/>
          </a:p>
        </p:txBody>
      </p:sp>
      <p:pic>
        <p:nvPicPr>
          <p:cNvPr id="266" name="Google Shape;266;p12" descr="Uma imagem contendo Forma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47148" y="1966680"/>
            <a:ext cx="3286045" cy="3946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3"/>
          <p:cNvSpPr txBox="1">
            <a:spLocks noGrp="1"/>
          </p:cNvSpPr>
          <p:nvPr>
            <p:ph type="title"/>
          </p:nvPr>
        </p:nvSpPr>
        <p:spPr>
          <a:xfrm>
            <a:off x="1108354" y="2272937"/>
            <a:ext cx="4015409" cy="2098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Garamond"/>
              <a:buNone/>
            </a:pPr>
            <a:r>
              <a:rPr lang="pt-BR" sz="4800"/>
              <a:t>Dúvidas?</a:t>
            </a:r>
            <a:br>
              <a:rPr lang="pt-BR" sz="4800"/>
            </a:br>
            <a:r>
              <a:rPr lang="pt-BR" sz="4800"/>
              <a:t>Estamos aqui para te ajudar.</a:t>
            </a:r>
            <a:endParaRPr/>
          </a:p>
        </p:txBody>
      </p:sp>
      <p:grpSp>
        <p:nvGrpSpPr>
          <p:cNvPr id="273" name="Google Shape;273;p13"/>
          <p:cNvGrpSpPr/>
          <p:nvPr/>
        </p:nvGrpSpPr>
        <p:grpSpPr>
          <a:xfrm>
            <a:off x="6318051" y="1274634"/>
            <a:ext cx="4491257" cy="4401727"/>
            <a:chOff x="0" y="537"/>
            <a:chExt cx="4491257" cy="4401727"/>
          </a:xfrm>
        </p:grpSpPr>
        <p:sp>
          <p:nvSpPr>
            <p:cNvPr id="274" name="Google Shape;274;p13"/>
            <p:cNvSpPr/>
            <p:nvPr/>
          </p:nvSpPr>
          <p:spPr>
            <a:xfrm>
              <a:off x="0" y="537"/>
              <a:ext cx="4491257" cy="8755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3"/>
            <p:cNvSpPr/>
            <p:nvPr/>
          </p:nvSpPr>
          <p:spPr>
            <a:xfrm>
              <a:off x="264856" y="197537"/>
              <a:ext cx="481556" cy="481556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3"/>
            <p:cNvSpPr/>
            <p:nvPr/>
          </p:nvSpPr>
          <p:spPr>
            <a:xfrm>
              <a:off x="1011268" y="537"/>
              <a:ext cx="3212380" cy="9311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3"/>
            <p:cNvSpPr txBox="1"/>
            <p:nvPr/>
          </p:nvSpPr>
          <p:spPr>
            <a:xfrm>
              <a:off x="1011268" y="537"/>
              <a:ext cx="3212380" cy="9311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8525" tIns="98525" rIns="98525" bIns="985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Garamond"/>
                <a:buNone/>
              </a:pPr>
              <a:r>
                <a:rPr lang="pt-BR" sz="2100" i="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Celular</a:t>
              </a:r>
              <a:br>
                <a:rPr lang="pt-BR" sz="210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</a:br>
              <a:r>
                <a:rPr lang="pt-BR" sz="180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11 97653-0774</a:t>
              </a:r>
              <a:endParaRPr/>
            </a:p>
          </p:txBody>
        </p:sp>
        <p:sp>
          <p:nvSpPr>
            <p:cNvPr id="278" name="Google Shape;278;p13"/>
            <p:cNvSpPr/>
            <p:nvPr/>
          </p:nvSpPr>
          <p:spPr>
            <a:xfrm>
              <a:off x="0" y="1157401"/>
              <a:ext cx="4491257" cy="8755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13"/>
            <p:cNvSpPr/>
            <p:nvPr/>
          </p:nvSpPr>
          <p:spPr>
            <a:xfrm>
              <a:off x="264856" y="1354402"/>
              <a:ext cx="481556" cy="481556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13"/>
            <p:cNvSpPr/>
            <p:nvPr/>
          </p:nvSpPr>
          <p:spPr>
            <a:xfrm>
              <a:off x="1011268" y="1157401"/>
              <a:ext cx="3212380" cy="9311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3"/>
            <p:cNvSpPr txBox="1"/>
            <p:nvPr/>
          </p:nvSpPr>
          <p:spPr>
            <a:xfrm>
              <a:off x="1011268" y="1157401"/>
              <a:ext cx="3212380" cy="9311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8525" tIns="98525" rIns="98525" bIns="985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Garamond"/>
                <a:buNone/>
              </a:pPr>
              <a:r>
                <a:rPr lang="pt-BR" sz="220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Whats App</a:t>
              </a:r>
              <a:br>
                <a:rPr lang="pt-BR" sz="220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</a:br>
              <a:r>
                <a:rPr lang="pt-BR" sz="180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11 97653-0774</a:t>
              </a:r>
              <a:endParaRPr/>
            </a:p>
          </p:txBody>
        </p:sp>
        <p:sp>
          <p:nvSpPr>
            <p:cNvPr id="282" name="Google Shape;282;p13"/>
            <p:cNvSpPr/>
            <p:nvPr/>
          </p:nvSpPr>
          <p:spPr>
            <a:xfrm>
              <a:off x="0" y="2314266"/>
              <a:ext cx="4491257" cy="8755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3"/>
            <p:cNvSpPr/>
            <p:nvPr/>
          </p:nvSpPr>
          <p:spPr>
            <a:xfrm>
              <a:off x="264856" y="2511266"/>
              <a:ext cx="481556" cy="481556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3"/>
            <p:cNvSpPr/>
            <p:nvPr/>
          </p:nvSpPr>
          <p:spPr>
            <a:xfrm>
              <a:off x="1011268" y="2314266"/>
              <a:ext cx="3212380" cy="9311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3"/>
            <p:cNvSpPr txBox="1"/>
            <p:nvPr/>
          </p:nvSpPr>
          <p:spPr>
            <a:xfrm>
              <a:off x="1011268" y="2314266"/>
              <a:ext cx="3212380" cy="9311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8525" tIns="98525" rIns="98525" bIns="985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Garamond"/>
                <a:buNone/>
              </a:pPr>
              <a:r>
                <a:rPr lang="pt-BR" sz="2200" i="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E-mail</a:t>
              </a:r>
              <a:br>
                <a:rPr lang="pt-BR" sz="220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</a:br>
              <a:r>
                <a:rPr lang="pt-BR" sz="220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fisiocareacademy</a:t>
              </a:r>
              <a:r>
                <a:rPr lang="pt-BR" sz="180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@gmail.com</a:t>
              </a:r>
              <a:endParaRPr sz="14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86" name="Google Shape;286;p13"/>
            <p:cNvSpPr/>
            <p:nvPr/>
          </p:nvSpPr>
          <p:spPr>
            <a:xfrm>
              <a:off x="0" y="3471130"/>
              <a:ext cx="4491257" cy="8755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13"/>
            <p:cNvSpPr/>
            <p:nvPr/>
          </p:nvSpPr>
          <p:spPr>
            <a:xfrm>
              <a:off x="264856" y="3668131"/>
              <a:ext cx="481556" cy="481556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13"/>
            <p:cNvSpPr/>
            <p:nvPr/>
          </p:nvSpPr>
          <p:spPr>
            <a:xfrm>
              <a:off x="1011268" y="3471130"/>
              <a:ext cx="3212380" cy="9311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3"/>
            <p:cNvSpPr txBox="1"/>
            <p:nvPr/>
          </p:nvSpPr>
          <p:spPr>
            <a:xfrm>
              <a:off x="1011268" y="3471130"/>
              <a:ext cx="3212380" cy="9311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8525" tIns="98525" rIns="98525" bIns="985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Garamond"/>
                <a:buNone/>
              </a:pPr>
              <a:r>
                <a:rPr lang="pt-BR" sz="2200" i="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Instagram</a:t>
              </a:r>
              <a:br>
                <a:rPr lang="pt-BR" sz="220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</a:br>
              <a:r>
                <a:rPr lang="pt-BR" sz="2400" b="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@fisiocarepet.academy</a:t>
              </a:r>
              <a:endParaRPr/>
            </a:p>
          </p:txBody>
        </p:sp>
      </p:grpSp>
      <p:pic>
        <p:nvPicPr>
          <p:cNvPr id="290" name="Google Shape;290;p13" descr="Logotipo&#10;&#10;Descrição gerada automaticament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762735" y="4572001"/>
            <a:ext cx="1991280" cy="1991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"/>
          <p:cNvSpPr txBox="1">
            <a:spLocks noGrp="1"/>
          </p:cNvSpPr>
          <p:nvPr>
            <p:ph type="body" idx="1"/>
          </p:nvPr>
        </p:nvSpPr>
        <p:spPr>
          <a:xfrm>
            <a:off x="4373563" y="1904775"/>
            <a:ext cx="6529387" cy="1509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pt-BR" sz="4000" b="1" dirty="0"/>
              <a:t>Assista a explicação do cronograma </a:t>
            </a:r>
            <a:r>
              <a:rPr lang="pt-BR" sz="4000" b="1" dirty="0">
                <a:solidFill>
                  <a:srgbClr val="FFFF00"/>
                </a:solidFill>
              </a:rPr>
              <a:t>clicando no link:</a:t>
            </a:r>
          </a:p>
          <a:p>
            <a:pPr marL="0" indent="0">
              <a:spcBef>
                <a:spcPts val="0"/>
              </a:spcBef>
              <a:buSzPts val="3200"/>
            </a:pPr>
            <a:r>
              <a:rPr lang="pt-BR" u="sng" dirty="0">
                <a:solidFill>
                  <a:srgbClr val="0563C1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https://youtu.be/sQZ4KINKKSM</a:t>
            </a:r>
            <a:endParaRPr lang="pt-BR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endParaRPr sz="4000" dirty="0"/>
          </a:p>
        </p:txBody>
      </p:sp>
      <p:pic>
        <p:nvPicPr>
          <p:cNvPr id="175" name="Google Shape;175;p2" descr="Uma imagem contendo Forma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62975" y="3429000"/>
            <a:ext cx="1939688" cy="2329357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"/>
          <p:cNvSpPr>
            <a:spLocks noGrp="1"/>
          </p:cNvSpPr>
          <p:nvPr>
            <p:ph type="pic" idx="2"/>
          </p:nvPr>
        </p:nvSpPr>
        <p:spPr>
          <a:xfrm>
            <a:off x="1080000" y="2304000"/>
            <a:ext cx="2520000" cy="3454357"/>
          </a:xfrm>
          <a:prstGeom prst="rect">
            <a:avLst/>
          </a:prstGeom>
          <a:noFill/>
          <a:ln>
            <a:noFill/>
          </a:ln>
        </p:spPr>
      </p:sp>
      <p:pic>
        <p:nvPicPr>
          <p:cNvPr id="177" name="Google Shape;177;p2" descr="raul @vertical.rio – Foto de Vertical Rio, Rio de Janeiro - Tripadvisor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1959" y="2242540"/>
            <a:ext cx="2549211" cy="3515817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"/>
          <p:cNvSpPr txBox="1">
            <a:spLocks noGrp="1"/>
          </p:cNvSpPr>
          <p:nvPr>
            <p:ph type="title"/>
          </p:nvPr>
        </p:nvSpPr>
        <p:spPr>
          <a:xfrm>
            <a:off x="1080001" y="138250"/>
            <a:ext cx="2481346" cy="1858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aramond"/>
              <a:buNone/>
            </a:pPr>
            <a:r>
              <a:rPr lang="pt-BR" sz="4400" dirty="0"/>
              <a:t> Híbrido</a:t>
            </a:r>
            <a:br>
              <a:rPr lang="pt-BR" sz="4400" dirty="0"/>
            </a:br>
            <a:r>
              <a:rPr lang="pt-BR" sz="4400" dirty="0"/>
              <a:t>Turma RJ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"/>
          <p:cNvSpPr txBox="1">
            <a:spLocks noGrp="1"/>
          </p:cNvSpPr>
          <p:nvPr>
            <p:ph type="title"/>
          </p:nvPr>
        </p:nvSpPr>
        <p:spPr>
          <a:xfrm>
            <a:off x="838200" y="894522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1347"/>
              </a:buClr>
              <a:buSzPts val="4800"/>
              <a:buFont typeface="Garamond"/>
              <a:buNone/>
            </a:pPr>
            <a:r>
              <a:rPr lang="pt-BR" sz="4800" b="1">
                <a:solidFill>
                  <a:srgbClr val="491347"/>
                </a:solidFill>
              </a:rPr>
              <a:t>Informações</a:t>
            </a:r>
            <a:endParaRPr/>
          </a:p>
        </p:txBody>
      </p:sp>
      <p:pic>
        <p:nvPicPr>
          <p:cNvPr id="185" name="Google Shape;185;p3" descr="Logotipo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62735" y="4572001"/>
            <a:ext cx="1991280" cy="199128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3"/>
          <p:cNvSpPr txBox="1"/>
          <p:nvPr/>
        </p:nvSpPr>
        <p:spPr>
          <a:xfrm>
            <a:off x="1233566" y="1905506"/>
            <a:ext cx="9724800" cy="36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286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i="0" u="none" strike="noStrike" cap="none">
                <a:solidFill>
                  <a:srgbClr val="491347"/>
                </a:solidFill>
                <a:latin typeface="Garamond"/>
                <a:ea typeface="Garamond"/>
                <a:cs typeface="Garamond"/>
                <a:sym typeface="Garamond"/>
              </a:rPr>
              <a:t>	Público Alvo</a:t>
            </a:r>
            <a:endParaRPr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Clr>
                <a:srgbClr val="491347"/>
              </a:buClr>
              <a:buSzPts val="2000"/>
              <a:buFont typeface="Garamond"/>
              <a:buNone/>
            </a:pPr>
            <a:r>
              <a:rPr lang="pt-BR" sz="2000" b="0" i="0" u="none" strike="noStrike" cap="none">
                <a:solidFill>
                  <a:srgbClr val="491347"/>
                </a:solidFill>
                <a:latin typeface="Garamond"/>
                <a:ea typeface="Garamond"/>
                <a:cs typeface="Garamond"/>
                <a:sym typeface="Garamond"/>
              </a:rPr>
              <a:t>Somente veterinários e estudantes de veterinária que estiverem cursando pelo menos o 2º semestre (primeiro ano) poderão realizar o curso.</a:t>
            </a:r>
            <a:endParaRPr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Clr>
                <a:srgbClr val="491347"/>
              </a:buClr>
              <a:buSzPts val="2000"/>
              <a:buFont typeface="Garamond"/>
              <a:buNone/>
            </a:pPr>
            <a:r>
              <a:rPr lang="pt-BR" sz="2000" b="1" i="0" u="none" strike="noStrike" cap="none">
                <a:solidFill>
                  <a:srgbClr val="491347"/>
                </a:solidFill>
                <a:latin typeface="Garamond"/>
                <a:ea typeface="Garamond"/>
                <a:cs typeface="Garamond"/>
                <a:sym typeface="Garamond"/>
              </a:rPr>
              <a:t>	</a:t>
            </a:r>
            <a:r>
              <a:rPr lang="pt-BR" sz="2800" b="1" i="0" u="none" strike="noStrike" cap="none">
                <a:solidFill>
                  <a:srgbClr val="491347"/>
                </a:solidFill>
                <a:latin typeface="Garamond"/>
                <a:ea typeface="Garamond"/>
                <a:cs typeface="Garamond"/>
                <a:sym typeface="Garamond"/>
              </a:rPr>
              <a:t>Acompanhamento prático</a:t>
            </a:r>
            <a:endParaRPr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Clr>
                <a:srgbClr val="491347"/>
              </a:buClr>
              <a:buSzPts val="2000"/>
              <a:buFont typeface="Garamond"/>
              <a:buNone/>
            </a:pPr>
            <a:r>
              <a:rPr lang="pt-BR" sz="2000" b="0" i="0" u="none" strike="noStrike" cap="none">
                <a:solidFill>
                  <a:srgbClr val="491347"/>
                </a:solidFill>
                <a:latin typeface="Garamond"/>
                <a:ea typeface="Garamond"/>
                <a:cs typeface="Garamond"/>
                <a:sym typeface="Garamond"/>
              </a:rPr>
              <a:t>Nossos alunos poderão acompanhar por 200 horas a rotina das UNIDADES da Fisio Care Pet de todo o Brasil. Totalizando quase 250 horas de aprendizado.</a:t>
            </a:r>
            <a:endParaRPr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2000" b="1" i="0" u="none" strike="noStrike" cap="none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	</a:t>
            </a:r>
            <a:r>
              <a:rPr lang="pt-BR" sz="2800" b="1" i="0" u="none" strike="noStrike" cap="none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Vagas na Fisio Care Pet </a:t>
            </a:r>
            <a:endParaRPr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Clr>
                <a:srgbClr val="491347"/>
              </a:buClr>
              <a:buSzPts val="2000"/>
              <a:buFont typeface="Garamond"/>
              <a:buNone/>
            </a:pPr>
            <a:r>
              <a:rPr lang="pt-BR" sz="2000" b="0" i="0" u="none" strike="noStrike" cap="none">
                <a:solidFill>
                  <a:srgbClr val="491347"/>
                </a:solidFill>
                <a:latin typeface="Garamond"/>
                <a:ea typeface="Garamond"/>
                <a:cs typeface="Garamond"/>
                <a:sym typeface="Garamond"/>
              </a:rPr>
              <a:t>Esse curso te capacitará </a:t>
            </a:r>
            <a:r>
              <a:rPr lang="pt-BR" sz="2000">
                <a:solidFill>
                  <a:srgbClr val="491347"/>
                </a:solidFill>
                <a:latin typeface="Garamond"/>
                <a:ea typeface="Garamond"/>
                <a:cs typeface="Garamond"/>
                <a:sym typeface="Garamond"/>
              </a:rPr>
              <a:t>nos</a:t>
            </a:r>
            <a:r>
              <a:rPr lang="pt-BR" sz="2000" b="0" i="0" u="none" strike="noStrike" cap="none">
                <a:solidFill>
                  <a:srgbClr val="491347"/>
                </a:solidFill>
                <a:latin typeface="Garamond"/>
                <a:ea typeface="Garamond"/>
                <a:cs typeface="Garamond"/>
                <a:sym typeface="Garamond"/>
              </a:rPr>
              <a:t> processos de seleção para novas vagas na Fisio care Pet. </a:t>
            </a:r>
            <a:endParaRPr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aramond"/>
              <a:buNone/>
            </a:pPr>
            <a:endParaRPr sz="2000" b="1" i="0" u="none" strike="noStrike" cap="none">
              <a:solidFill>
                <a:srgbClr val="491347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4"/>
          <p:cNvSpPr txBox="1">
            <a:spLocks noGrp="1"/>
          </p:cNvSpPr>
          <p:nvPr>
            <p:ph type="title"/>
          </p:nvPr>
        </p:nvSpPr>
        <p:spPr>
          <a:xfrm>
            <a:off x="838200" y="894522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1347"/>
              </a:buClr>
              <a:buSzPts val="4800"/>
              <a:buFont typeface="Garamond"/>
              <a:buNone/>
            </a:pPr>
            <a:r>
              <a:rPr lang="pt-BR" sz="4800" b="1">
                <a:solidFill>
                  <a:srgbClr val="491347"/>
                </a:solidFill>
              </a:rPr>
              <a:t>Cronograma do Curso</a:t>
            </a:r>
            <a:endParaRPr/>
          </a:p>
        </p:txBody>
      </p:sp>
      <p:sp>
        <p:nvSpPr>
          <p:cNvPr id="193" name="Google Shape;193;p4"/>
          <p:cNvSpPr txBox="1"/>
          <p:nvPr/>
        </p:nvSpPr>
        <p:spPr>
          <a:xfrm>
            <a:off x="1172982" y="3414930"/>
            <a:ext cx="9335100" cy="21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347"/>
              </a:buClr>
              <a:buSzPts val="2400"/>
              <a:buFont typeface="Garamond"/>
              <a:buChar char="•"/>
            </a:pPr>
            <a:r>
              <a:rPr lang="pt-BR" sz="2400" b="1" i="0" u="none" strike="noStrike" cap="none">
                <a:solidFill>
                  <a:srgbClr val="491347"/>
                </a:solidFill>
                <a:latin typeface="Garamond"/>
                <a:ea typeface="Garamond"/>
                <a:cs typeface="Garamond"/>
                <a:sym typeface="Garamond"/>
              </a:rPr>
              <a:t>Anatomia 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347"/>
              </a:buClr>
              <a:buSzPts val="2400"/>
              <a:buFont typeface="Garamond"/>
              <a:buChar char="•"/>
            </a:pPr>
            <a:r>
              <a:rPr lang="pt-BR" sz="2400" b="1" i="0" u="none" strike="noStrike" cap="none">
                <a:solidFill>
                  <a:srgbClr val="491347"/>
                </a:solidFill>
                <a:latin typeface="Garamond"/>
                <a:ea typeface="Garamond"/>
                <a:cs typeface="Garamond"/>
                <a:sym typeface="Garamond"/>
              </a:rPr>
              <a:t>Interpretação de radiografias, tomografia e ressonância.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347"/>
              </a:buClr>
              <a:buSzPts val="2400"/>
              <a:buFont typeface="Garamond"/>
              <a:buChar char="•"/>
            </a:pPr>
            <a:r>
              <a:rPr lang="pt-BR" sz="2400" b="1" i="0" u="none" strike="noStrike" cap="none">
                <a:solidFill>
                  <a:srgbClr val="491347"/>
                </a:solidFill>
                <a:latin typeface="Garamond"/>
                <a:ea typeface="Garamond"/>
                <a:cs typeface="Garamond"/>
                <a:sym typeface="Garamond"/>
              </a:rPr>
              <a:t>Controle de dor em pacientes neurológicos e com osteoartrose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347"/>
              </a:buClr>
              <a:buSzPts val="2400"/>
              <a:buFont typeface="Garamond"/>
              <a:buChar char="•"/>
            </a:pPr>
            <a:r>
              <a:rPr lang="pt-BR" sz="2400" b="1" i="0" u="none" strike="noStrike" cap="none">
                <a:solidFill>
                  <a:srgbClr val="491347"/>
                </a:solidFill>
                <a:latin typeface="Garamond"/>
                <a:ea typeface="Garamond"/>
                <a:cs typeface="Garamond"/>
                <a:sym typeface="Garamond"/>
              </a:rPr>
              <a:t>Protocolos Fisio Care Pet em </a:t>
            </a:r>
            <a:r>
              <a:rPr lang="pt-BR" sz="2400" b="1">
                <a:solidFill>
                  <a:srgbClr val="491347"/>
                </a:solidFill>
                <a:latin typeface="Garamond"/>
                <a:ea typeface="Garamond"/>
                <a:cs typeface="Garamond"/>
                <a:sym typeface="Garamond"/>
              </a:rPr>
              <a:t>todas as afecções</a:t>
            </a:r>
            <a:r>
              <a:rPr lang="pt-BR" sz="2400" b="1" i="0" u="none" strike="noStrike" cap="none">
                <a:solidFill>
                  <a:srgbClr val="491347"/>
                </a:solidFill>
                <a:latin typeface="Garamond"/>
                <a:ea typeface="Garamond"/>
                <a:cs typeface="Garamond"/>
                <a:sym typeface="Garamond"/>
              </a:rPr>
              <a:t> ortopédicas. </a:t>
            </a:r>
            <a:endParaRPr/>
          </a:p>
        </p:txBody>
      </p:sp>
      <p:pic>
        <p:nvPicPr>
          <p:cNvPr id="194" name="Google Shape;194;p4" descr="Logotipo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62735" y="4572001"/>
            <a:ext cx="1991280" cy="199128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4"/>
          <p:cNvSpPr txBox="1"/>
          <p:nvPr/>
        </p:nvSpPr>
        <p:spPr>
          <a:xfrm flipH="1">
            <a:off x="1304894" y="2023674"/>
            <a:ext cx="9335126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0" i="0" u="none" strike="noStrike" cap="none">
                <a:solidFill>
                  <a:srgbClr val="762EB1"/>
                </a:solidFill>
                <a:latin typeface="Garamond"/>
                <a:ea typeface="Garamond"/>
                <a:cs typeface="Garamond"/>
                <a:sym typeface="Garamond"/>
              </a:rPr>
              <a:t>36 horas de aulas Online a partir do dia 15 de Dezembro de 2022 e disponibilizadas até dia 05 de Julho de 2023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rgbClr val="762EB1"/>
                </a:solidFill>
                <a:latin typeface="Garamond"/>
                <a:ea typeface="Garamond"/>
                <a:cs typeface="Garamond"/>
                <a:sym typeface="Garamond"/>
              </a:rPr>
              <a:t>8 horas de aulas práticas dia 08 de Julho de 2023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762EB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5"/>
          <p:cNvSpPr txBox="1">
            <a:spLocks noGrp="1"/>
          </p:cNvSpPr>
          <p:nvPr>
            <p:ph type="title"/>
          </p:nvPr>
        </p:nvSpPr>
        <p:spPr>
          <a:xfrm>
            <a:off x="838200" y="894522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1347"/>
              </a:buClr>
              <a:buSzPts val="4800"/>
              <a:buFont typeface="Garamond"/>
              <a:buNone/>
            </a:pPr>
            <a:r>
              <a:rPr lang="pt-BR" sz="4800" b="1">
                <a:solidFill>
                  <a:srgbClr val="491347"/>
                </a:solidFill>
              </a:rPr>
              <a:t>Cronograma do Curso</a:t>
            </a:r>
            <a:endParaRPr/>
          </a:p>
        </p:txBody>
      </p:sp>
      <p:sp>
        <p:nvSpPr>
          <p:cNvPr id="202" name="Google Shape;202;p5"/>
          <p:cNvSpPr txBox="1"/>
          <p:nvPr/>
        </p:nvSpPr>
        <p:spPr>
          <a:xfrm>
            <a:off x="1172982" y="3414930"/>
            <a:ext cx="9335100" cy="21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347"/>
              </a:buClr>
              <a:buSzPts val="2400"/>
              <a:buFont typeface="Garamond"/>
              <a:buChar char="•"/>
            </a:pPr>
            <a:r>
              <a:rPr lang="pt-BR" sz="2400" b="1">
                <a:solidFill>
                  <a:srgbClr val="491347"/>
                </a:solidFill>
                <a:latin typeface="Garamond"/>
                <a:ea typeface="Garamond"/>
                <a:cs typeface="Garamond"/>
                <a:sym typeface="Garamond"/>
              </a:rPr>
              <a:t>Exame neurológico e de localização de lesões neurológicas </a:t>
            </a:r>
            <a:endParaRPr/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347"/>
              </a:buClr>
              <a:buSzPts val="2400"/>
              <a:buFont typeface="Garamond"/>
              <a:buChar char="•"/>
            </a:pPr>
            <a:r>
              <a:rPr lang="pt-BR" sz="2400" b="1">
                <a:solidFill>
                  <a:srgbClr val="491347"/>
                </a:solidFill>
                <a:latin typeface="Garamond"/>
                <a:ea typeface="Garamond"/>
                <a:cs typeface="Garamond"/>
                <a:sym typeface="Garamond"/>
              </a:rPr>
              <a:t>Novidades da doença do disco intervertebral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347"/>
              </a:buClr>
              <a:buSzPts val="2400"/>
              <a:buFont typeface="Garamond"/>
              <a:buChar char="•"/>
            </a:pPr>
            <a:r>
              <a:rPr lang="pt-BR" sz="2400" b="1">
                <a:solidFill>
                  <a:srgbClr val="491347"/>
                </a:solidFill>
                <a:latin typeface="Garamond"/>
                <a:ea typeface="Garamond"/>
                <a:cs typeface="Garamond"/>
                <a:sym typeface="Garamond"/>
              </a:rPr>
              <a:t>Diagnósticos diferenciais da DDIV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347"/>
              </a:buClr>
              <a:buSzPts val="2400"/>
              <a:buFont typeface="Garamond"/>
              <a:buChar char="•"/>
            </a:pPr>
            <a:r>
              <a:rPr lang="pt-BR" sz="2400" b="1">
                <a:solidFill>
                  <a:srgbClr val="491347"/>
                </a:solidFill>
                <a:latin typeface="Garamond"/>
                <a:ea typeface="Garamond"/>
                <a:cs typeface="Garamond"/>
                <a:sym typeface="Garamond"/>
              </a:rPr>
              <a:t>Exame ortopédico e principais afecções articulares</a:t>
            </a:r>
            <a:endParaRPr/>
          </a:p>
        </p:txBody>
      </p:sp>
      <p:pic>
        <p:nvPicPr>
          <p:cNvPr id="203" name="Google Shape;203;p5" descr="Logotipo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62735" y="4572001"/>
            <a:ext cx="1991280" cy="199128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5"/>
          <p:cNvSpPr txBox="1"/>
          <p:nvPr/>
        </p:nvSpPr>
        <p:spPr>
          <a:xfrm flipH="1">
            <a:off x="1304894" y="2023674"/>
            <a:ext cx="9335126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rgbClr val="762EB1"/>
                </a:solidFill>
                <a:latin typeface="Garamond"/>
                <a:ea typeface="Garamond"/>
                <a:cs typeface="Garamond"/>
                <a:sym typeface="Garamond"/>
              </a:rPr>
              <a:t>36 horas de aulas Online a partir do dia 15 de Dezembro de 2022 e disponibilizadas até dia 05 de Julho de 2023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rgbClr val="762EB1"/>
                </a:solidFill>
                <a:latin typeface="Garamond"/>
                <a:ea typeface="Garamond"/>
                <a:cs typeface="Garamond"/>
                <a:sym typeface="Garamond"/>
              </a:rPr>
              <a:t>8 horas de aulas práticas dia 08 de Julho de 2023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762EB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6"/>
          <p:cNvSpPr txBox="1">
            <a:spLocks noGrp="1"/>
          </p:cNvSpPr>
          <p:nvPr>
            <p:ph type="title"/>
          </p:nvPr>
        </p:nvSpPr>
        <p:spPr>
          <a:xfrm>
            <a:off x="838200" y="894522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1347"/>
              </a:buClr>
              <a:buSzPts val="4800"/>
              <a:buFont typeface="Garamond"/>
              <a:buNone/>
            </a:pPr>
            <a:r>
              <a:rPr lang="pt-BR" sz="4800" b="1">
                <a:solidFill>
                  <a:srgbClr val="491347"/>
                </a:solidFill>
              </a:rPr>
              <a:t>Cronograma do Curso</a:t>
            </a:r>
            <a:endParaRPr/>
          </a:p>
        </p:txBody>
      </p:sp>
      <p:sp>
        <p:nvSpPr>
          <p:cNvPr id="211" name="Google Shape;211;p6"/>
          <p:cNvSpPr txBox="1"/>
          <p:nvPr/>
        </p:nvSpPr>
        <p:spPr>
          <a:xfrm>
            <a:off x="1172982" y="3363699"/>
            <a:ext cx="9335126" cy="2810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347"/>
              </a:buClr>
              <a:buSzPts val="2400"/>
              <a:buFont typeface="Garamond"/>
              <a:buChar char="•"/>
            </a:pPr>
            <a:r>
              <a:rPr lang="pt-BR" sz="2400" b="1">
                <a:solidFill>
                  <a:srgbClr val="491347"/>
                </a:solidFill>
                <a:latin typeface="Garamond"/>
                <a:ea typeface="Garamond"/>
                <a:cs typeface="Garamond"/>
                <a:sym typeface="Garamond"/>
              </a:rPr>
              <a:t>Principais modalidades terapêuticas: Laserterapia, Ultrassom, Eletro, Laser, campo magnético, técnicas de massagem e exercícios terapêuticos</a:t>
            </a:r>
            <a:endParaRPr/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347"/>
              </a:buClr>
              <a:buSzPts val="2400"/>
              <a:buFont typeface="Garamond"/>
              <a:buChar char="•"/>
            </a:pPr>
            <a:r>
              <a:rPr lang="pt-BR" sz="2400" b="1">
                <a:solidFill>
                  <a:srgbClr val="491347"/>
                </a:solidFill>
                <a:latin typeface="Garamond"/>
                <a:ea typeface="Garamond"/>
                <a:cs typeface="Garamond"/>
                <a:sym typeface="Garamond"/>
              </a:rPr>
              <a:t>Tratamento da obesidade canina pela fisiatria</a:t>
            </a:r>
            <a:endParaRPr/>
          </a:p>
          <a:p>
            <a:pPr marL="285750" marR="0" lvl="0" indent="-1333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ramond"/>
              <a:buNone/>
            </a:pPr>
            <a:endParaRPr sz="2400" b="1">
              <a:solidFill>
                <a:srgbClr val="491347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212" name="Google Shape;212;p6" descr="Logotipo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62735" y="4572001"/>
            <a:ext cx="1991280" cy="199128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6"/>
          <p:cNvSpPr txBox="1"/>
          <p:nvPr/>
        </p:nvSpPr>
        <p:spPr>
          <a:xfrm flipH="1">
            <a:off x="1304894" y="2023674"/>
            <a:ext cx="9335126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rgbClr val="762EB1"/>
                </a:solidFill>
                <a:latin typeface="Garamond"/>
                <a:ea typeface="Garamond"/>
                <a:cs typeface="Garamond"/>
                <a:sym typeface="Garamond"/>
              </a:rPr>
              <a:t>36 horas de aulas Online a partir do dia 15 de Dezembro de 2022 e disponibilizadas até dia 05 de Julho de 2023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rgbClr val="762EB1"/>
                </a:solidFill>
                <a:latin typeface="Garamond"/>
                <a:ea typeface="Garamond"/>
                <a:cs typeface="Garamond"/>
                <a:sym typeface="Garamond"/>
              </a:rPr>
              <a:t>8 horas de aulas práticas dia 08 de Julho de 2023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762EB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7"/>
          <p:cNvSpPr txBox="1">
            <a:spLocks noGrp="1"/>
          </p:cNvSpPr>
          <p:nvPr>
            <p:ph type="title"/>
          </p:nvPr>
        </p:nvSpPr>
        <p:spPr>
          <a:xfrm>
            <a:off x="838200" y="894522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1347"/>
              </a:buClr>
              <a:buSzPts val="4800"/>
              <a:buFont typeface="Garamond"/>
              <a:buNone/>
            </a:pPr>
            <a:r>
              <a:rPr lang="pt-BR" sz="4800" b="1">
                <a:solidFill>
                  <a:srgbClr val="491347"/>
                </a:solidFill>
              </a:rPr>
              <a:t>Cronograma do Curso</a:t>
            </a:r>
            <a:endParaRPr/>
          </a:p>
        </p:txBody>
      </p:sp>
      <p:sp>
        <p:nvSpPr>
          <p:cNvPr id="220" name="Google Shape;220;p7"/>
          <p:cNvSpPr txBox="1"/>
          <p:nvPr/>
        </p:nvSpPr>
        <p:spPr>
          <a:xfrm>
            <a:off x="1172982" y="3093879"/>
            <a:ext cx="9335126" cy="2256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347"/>
              </a:buClr>
              <a:buSzPts val="2400"/>
              <a:buFont typeface="Garamond"/>
              <a:buChar char="•"/>
            </a:pPr>
            <a:r>
              <a:rPr lang="pt-BR" sz="2400" b="1">
                <a:solidFill>
                  <a:srgbClr val="491347"/>
                </a:solidFill>
                <a:latin typeface="Garamond"/>
                <a:ea typeface="Garamond"/>
                <a:cs typeface="Garamond"/>
                <a:sym typeface="Garamond"/>
              </a:rPr>
              <a:t>Discussão de casos</a:t>
            </a:r>
            <a:endParaRPr/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347"/>
              </a:buClr>
              <a:buSzPts val="2400"/>
              <a:buFont typeface="Garamond"/>
              <a:buChar char="•"/>
            </a:pPr>
            <a:r>
              <a:rPr lang="pt-BR" sz="2400" b="1">
                <a:solidFill>
                  <a:srgbClr val="491347"/>
                </a:solidFill>
                <a:latin typeface="Garamond"/>
                <a:ea typeface="Garamond"/>
                <a:cs typeface="Garamond"/>
                <a:sym typeface="Garamond"/>
              </a:rPr>
              <a:t>Prática de Exame ortopédico e neurológico</a:t>
            </a:r>
            <a:endParaRPr/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347"/>
              </a:buClr>
              <a:buSzPts val="2400"/>
              <a:buFont typeface="Garamond"/>
              <a:buChar char="•"/>
            </a:pPr>
            <a:r>
              <a:rPr lang="pt-BR" sz="2400" b="1">
                <a:solidFill>
                  <a:srgbClr val="491347"/>
                </a:solidFill>
                <a:latin typeface="Garamond"/>
                <a:ea typeface="Garamond"/>
                <a:cs typeface="Garamond"/>
                <a:sym typeface="Garamond"/>
              </a:rPr>
              <a:t>Prática das modalidades terapêuticos e exercícios</a:t>
            </a:r>
            <a:endParaRPr/>
          </a:p>
          <a:p>
            <a:pPr marL="285750" marR="0" lvl="0" indent="-1333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ramond"/>
              <a:buNone/>
            </a:pPr>
            <a:endParaRPr sz="2400" b="1">
              <a:solidFill>
                <a:srgbClr val="491347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221" name="Google Shape;221;p7" descr="Logotipo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62735" y="4572001"/>
            <a:ext cx="1991280" cy="199128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7"/>
          <p:cNvSpPr txBox="1"/>
          <p:nvPr/>
        </p:nvSpPr>
        <p:spPr>
          <a:xfrm flipH="1">
            <a:off x="1304894" y="2139772"/>
            <a:ext cx="9335126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rgbClr val="762EB1"/>
                </a:solidFill>
                <a:latin typeface="Garamond"/>
                <a:ea typeface="Garamond"/>
                <a:cs typeface="Garamond"/>
                <a:sym typeface="Garamond"/>
              </a:rPr>
              <a:t>8 horas de aulas práticas dia 08 de Julho de 2023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rgbClr val="762EB1"/>
                </a:solidFill>
                <a:latin typeface="Garamond"/>
                <a:ea typeface="Garamond"/>
                <a:cs typeface="Garamond"/>
                <a:sym typeface="Garamond"/>
              </a:rPr>
              <a:t>Unidade Rio de Janeiro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762EB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23" name="Google Shape;223;p7"/>
          <p:cNvSpPr/>
          <p:nvPr/>
        </p:nvSpPr>
        <p:spPr>
          <a:xfrm>
            <a:off x="9042772" y="2433360"/>
            <a:ext cx="1991280" cy="1991280"/>
          </a:xfrm>
          <a:prstGeom prst="star12">
            <a:avLst>
              <a:gd name="adj" fmla="val 37500"/>
            </a:avLst>
          </a:prstGeom>
          <a:solidFill>
            <a:schemeClr val="accent1"/>
          </a:solidFill>
          <a:ln w="12700" cap="flat" cmpd="sng">
            <a:solidFill>
              <a:srgbClr val="6A1C6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Vagas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Limitadas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8" descr="Mulher com cabelos longos&#10;&#10;Descrição gerada automaticament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06342" y="1825624"/>
            <a:ext cx="3104999" cy="41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8"/>
          <p:cNvSpPr txBox="1"/>
          <p:nvPr/>
        </p:nvSpPr>
        <p:spPr>
          <a:xfrm flipH="1">
            <a:off x="4470196" y="2006956"/>
            <a:ext cx="6502603" cy="3424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>
                <a:solidFill>
                  <a:srgbClr val="491347"/>
                </a:solidFill>
                <a:latin typeface="Arial"/>
                <a:ea typeface="Arial"/>
                <a:cs typeface="Arial"/>
                <a:sym typeface="Arial"/>
              </a:rPr>
              <a:t>Palestrante: Prof. Ms. Ricardo Guglielmi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491347"/>
                </a:solidFill>
                <a:latin typeface="Arial"/>
                <a:ea typeface="Arial"/>
                <a:cs typeface="Arial"/>
                <a:sym typeface="Arial"/>
              </a:rPr>
              <a:t>CEO da Fisio Care Pet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491347"/>
                </a:solidFill>
                <a:latin typeface="Arial"/>
                <a:ea typeface="Arial"/>
                <a:cs typeface="Arial"/>
                <a:sym typeface="Arial"/>
              </a:rPr>
              <a:t>Autor do livro Fisiatria em Pequenos animais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491347"/>
                </a:solidFill>
                <a:latin typeface="Arial"/>
                <a:ea typeface="Arial"/>
                <a:cs typeface="Arial"/>
                <a:sym typeface="Arial"/>
              </a:rPr>
              <a:t>Pós-graduado em Ortopedia pela USP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491347"/>
                </a:solidFill>
                <a:latin typeface="Arial"/>
                <a:ea typeface="Arial"/>
                <a:cs typeface="Arial"/>
                <a:sym typeface="Arial"/>
              </a:rPr>
              <a:t>Curso de certificação do CCRP- Universidade Tennessee</a:t>
            </a:r>
            <a:endParaRPr sz="1800">
              <a:solidFill>
                <a:srgbClr val="49134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491347"/>
                </a:solidFill>
                <a:latin typeface="Arial"/>
                <a:ea typeface="Arial"/>
                <a:cs typeface="Arial"/>
                <a:sym typeface="Arial"/>
              </a:rPr>
              <a:t>Presidente da ANFIVET (2019-22)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u="none" strike="noStrike">
                <a:solidFill>
                  <a:srgbClr val="491347"/>
                </a:solidFill>
                <a:latin typeface="Arial"/>
                <a:ea typeface="Arial"/>
                <a:cs typeface="Arial"/>
                <a:sym typeface="Arial"/>
              </a:rPr>
              <a:t>Coordenador dos cursos da Fisio Care Pet</a:t>
            </a:r>
            <a:endParaRPr sz="1800" u="none" strike="noStrike">
              <a:solidFill>
                <a:srgbClr val="49134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>
              <a:solidFill>
                <a:srgbClr val="49134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8"/>
          <p:cNvSpPr txBox="1">
            <a:spLocks noGrp="1"/>
          </p:cNvSpPr>
          <p:nvPr>
            <p:ph type="title"/>
          </p:nvPr>
        </p:nvSpPr>
        <p:spPr>
          <a:xfrm>
            <a:off x="838200" y="894522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1347"/>
              </a:buClr>
              <a:buSzPts val="4400"/>
              <a:buFont typeface="Garamond"/>
              <a:buNone/>
            </a:pPr>
            <a:r>
              <a:rPr lang="pt-BR">
                <a:solidFill>
                  <a:srgbClr val="491347"/>
                </a:solidFill>
              </a:rPr>
              <a:t>Professores do Curso de Intensivo</a:t>
            </a:r>
            <a:endParaRPr/>
          </a:p>
        </p:txBody>
      </p:sp>
      <p:pic>
        <p:nvPicPr>
          <p:cNvPr id="231" name="Google Shape;231;p8" descr="Logotipo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62735" y="4572001"/>
            <a:ext cx="1991280" cy="1991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8" descr="Dr. Ricardo Guglielmi - Vetsapien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13990" y="1825624"/>
            <a:ext cx="3097351" cy="4124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8" descr="Homem de camisa branca&#10;&#10;Descrição gerada automaticament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06343" y="1824864"/>
            <a:ext cx="3145498" cy="414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p9" descr="Pessoa com camisa branca&#10;&#10;Descrição gerada automaticament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13045" y="1611430"/>
            <a:ext cx="4140000" cy="41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9"/>
          <p:cNvSpPr txBox="1"/>
          <p:nvPr/>
        </p:nvSpPr>
        <p:spPr>
          <a:xfrm flipH="1">
            <a:off x="4470299" y="2006956"/>
            <a:ext cx="6502500" cy="49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>
                <a:solidFill>
                  <a:srgbClr val="491347"/>
                </a:solidFill>
                <a:latin typeface="Arial"/>
                <a:ea typeface="Arial"/>
                <a:cs typeface="Arial"/>
                <a:sym typeface="Arial"/>
              </a:rPr>
              <a:t>Palestrante: Prof. Dr. CCRP Renata Diniz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491347"/>
                </a:solidFill>
                <a:latin typeface="Arial"/>
                <a:ea typeface="Arial"/>
                <a:cs typeface="Arial"/>
                <a:sym typeface="Arial"/>
              </a:rPr>
              <a:t>Mestre pela UNESP Botucatu</a:t>
            </a:r>
            <a:endParaRPr sz="1800">
              <a:solidFill>
                <a:srgbClr val="49134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491347"/>
                </a:solidFill>
                <a:latin typeface="Arial"/>
                <a:ea typeface="Arial"/>
                <a:cs typeface="Arial"/>
                <a:sym typeface="Arial"/>
              </a:rPr>
              <a:t>Doutoranda pela Universidat de les llles Balears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491347"/>
                </a:solidFill>
                <a:latin typeface="Arial"/>
                <a:ea typeface="Arial"/>
                <a:cs typeface="Arial"/>
                <a:sym typeface="Arial"/>
              </a:rPr>
              <a:t>Certificada em Fisioterapia  Veterinária pela CCRP, Tennessee University, EUA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491347"/>
                </a:solidFill>
                <a:latin typeface="Arial"/>
                <a:ea typeface="Arial"/>
                <a:cs typeface="Arial"/>
                <a:sym typeface="Arial"/>
              </a:rPr>
              <a:t>Professora - Instrutora na Europa e América do Sul do CCRP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491347"/>
                </a:solidFill>
                <a:latin typeface="Arial"/>
                <a:ea typeface="Arial"/>
                <a:cs typeface="Arial"/>
                <a:sym typeface="Arial"/>
              </a:rPr>
              <a:t>Vice presidente da  Associação Ibero Americana de Fisiatr</a:t>
            </a:r>
            <a:r>
              <a:rPr lang="pt-BR" sz="1800">
                <a:solidFill>
                  <a:srgbClr val="491347"/>
                </a:solidFill>
              </a:rPr>
              <a:t>i</a:t>
            </a:r>
            <a:r>
              <a:rPr lang="pt-BR" sz="1800">
                <a:solidFill>
                  <a:srgbClr val="491347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pt-BR" sz="1800">
                <a:solidFill>
                  <a:srgbClr val="491347"/>
                </a:solidFill>
              </a:rPr>
              <a:t>Veterinária</a:t>
            </a:r>
            <a:r>
              <a:rPr lang="pt-BR" sz="1800">
                <a:solidFill>
                  <a:srgbClr val="491347"/>
                </a:solidFill>
                <a:latin typeface="Arial"/>
                <a:ea typeface="Arial"/>
                <a:cs typeface="Arial"/>
                <a:sym typeface="Arial"/>
              </a:rPr>
              <a:t> (AIFISVET)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491347"/>
                </a:solidFill>
                <a:latin typeface="Arial"/>
                <a:ea typeface="Arial"/>
                <a:cs typeface="Arial"/>
                <a:sym typeface="Arial"/>
              </a:rPr>
              <a:t>Autora do Livro Fisiatria em Pequenos Animais </a:t>
            </a:r>
            <a:endParaRPr sz="1800" u="none" strike="noStrike">
              <a:solidFill>
                <a:srgbClr val="49134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1" u="none" strike="noStrike">
              <a:solidFill>
                <a:srgbClr val="49134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u="none" strike="noStrike">
              <a:solidFill>
                <a:srgbClr val="49134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>
              <a:solidFill>
                <a:srgbClr val="49134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9"/>
          <p:cNvSpPr txBox="1">
            <a:spLocks noGrp="1"/>
          </p:cNvSpPr>
          <p:nvPr>
            <p:ph type="title"/>
          </p:nvPr>
        </p:nvSpPr>
        <p:spPr>
          <a:xfrm>
            <a:off x="838200" y="894522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1347"/>
              </a:buClr>
              <a:buSzPts val="4400"/>
              <a:buFont typeface="Garamond"/>
              <a:buNone/>
            </a:pPr>
            <a:r>
              <a:rPr lang="pt-BR">
                <a:solidFill>
                  <a:srgbClr val="491347"/>
                </a:solidFill>
              </a:rPr>
              <a:t>Professores do Curso Intensivo</a:t>
            </a:r>
            <a:endParaRPr/>
          </a:p>
        </p:txBody>
      </p:sp>
      <p:pic>
        <p:nvPicPr>
          <p:cNvPr id="241" name="Google Shape;241;p9" descr="Logotipo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62735" y="4572001"/>
            <a:ext cx="1991280" cy="1991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9" descr="Bandeira da Espanha: origem, significado e história - Toda Matéri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922787" y="1616240"/>
            <a:ext cx="1081009" cy="74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Violeta II">
      <a:dk1>
        <a:srgbClr val="000000"/>
      </a:dk1>
      <a:lt1>
        <a:srgbClr val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577</Words>
  <Application>Microsoft Office PowerPoint</Application>
  <PresentationFormat>Widescreen</PresentationFormat>
  <Paragraphs>86</Paragraphs>
  <Slides>13</Slides>
  <Notes>13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8" baseType="lpstr">
      <vt:lpstr>Calibri</vt:lpstr>
      <vt:lpstr>Helvetica Neue</vt:lpstr>
      <vt:lpstr>Arial</vt:lpstr>
      <vt:lpstr>Garamond</vt:lpstr>
      <vt:lpstr>Tema do Office</vt:lpstr>
      <vt:lpstr> Híbrido Turma RJ</vt:lpstr>
      <vt:lpstr> Híbrido Turma RJ</vt:lpstr>
      <vt:lpstr>Informações</vt:lpstr>
      <vt:lpstr>Cronograma do Curso</vt:lpstr>
      <vt:lpstr>Cronograma do Curso</vt:lpstr>
      <vt:lpstr>Cronograma do Curso</vt:lpstr>
      <vt:lpstr>Cronograma do Curso</vt:lpstr>
      <vt:lpstr>Professores do Curso de Intensivo</vt:lpstr>
      <vt:lpstr>Professores do Curso Intensivo</vt:lpstr>
      <vt:lpstr>Apresentação do PowerPoint</vt:lpstr>
      <vt:lpstr>Professores do Curso Intensivo</vt:lpstr>
      <vt:lpstr>Realização</vt:lpstr>
      <vt:lpstr>Dúvidas? Estamos aqui para te ajudar.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Híbrido Turma RJ</dc:title>
  <dc:creator>miriam caramico</dc:creator>
  <cp:lastModifiedBy>ricardolopes.fisio@yahoo.com.br</cp:lastModifiedBy>
  <cp:revision>5</cp:revision>
  <dcterms:created xsi:type="dcterms:W3CDTF">2020-12-17T23:57:31Z</dcterms:created>
  <dcterms:modified xsi:type="dcterms:W3CDTF">2022-09-27T19:25:16Z</dcterms:modified>
</cp:coreProperties>
</file>