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92" r:id="rId6"/>
    <p:sldId id="258" r:id="rId7"/>
    <p:sldId id="309" r:id="rId8"/>
    <p:sldId id="299" r:id="rId9"/>
    <p:sldId id="300" r:id="rId10"/>
    <p:sldId id="301" r:id="rId11"/>
    <p:sldId id="298" r:id="rId12"/>
    <p:sldId id="297" r:id="rId13"/>
    <p:sldId id="294" r:id="rId14"/>
    <p:sldId id="302" r:id="rId15"/>
    <p:sldId id="303" r:id="rId16"/>
    <p:sldId id="307" r:id="rId17"/>
    <p:sldId id="291" r:id="rId18"/>
    <p:sldId id="295" r:id="rId19"/>
    <p:sldId id="308" r:id="rId20"/>
    <p:sldId id="304" r:id="rId21"/>
    <p:sldId id="305" r:id="rId22"/>
    <p:sldId id="296" r:id="rId23"/>
    <p:sldId id="287" r:id="rId24"/>
    <p:sldId id="262" r:id="rId25"/>
    <p:sldId id="278" r:id="rId26"/>
    <p:sldId id="273" r:id="rId27"/>
    <p:sldId id="310" r:id="rId28"/>
    <p:sldId id="312" r:id="rId29"/>
    <p:sldId id="311" r:id="rId30"/>
    <p:sldId id="306" r:id="rId3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caramico" initials="mc" lastIdx="1" clrIdx="0">
    <p:extLst>
      <p:ext uri="{19B8F6BF-5375-455C-9EA6-DF929625EA0E}">
        <p15:presenceInfo xmlns:p15="http://schemas.microsoft.com/office/powerpoint/2012/main" userId="da0de12c6b1402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A3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8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#3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65B3944D-D926-4D0F-A305-F5740000747A}">
      <dgm:prSet custT="1"/>
      <dgm:spPr/>
      <dgm:t>
        <a:bodyPr rtlCol="0"/>
        <a:lstStyle/>
        <a:p>
          <a:pPr rtl="0"/>
          <a:r>
            <a:rPr lang="pt-BR" sz="2100" i="0" noProof="1">
              <a:solidFill>
                <a:schemeClr val="bg1"/>
              </a:solidFill>
            </a:rPr>
            <a:t>Celular</a:t>
          </a:r>
          <a:br>
            <a:rPr lang="pt-BR" sz="21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11 9 9821.2752</a:t>
          </a:r>
        </a:p>
      </dgm:t>
    </dgm:pt>
    <dgm:pt modelId="{2EA7AC4A-E82B-43F0-A6EA-F599428578FC}" type="par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8862CE7B-AE72-45E8-B982-5279C14F7985}" type="sib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223932EA-8A4D-4270-95C3-913761557237}">
      <dgm:prSet custT="1"/>
      <dgm:spPr/>
      <dgm:t>
        <a:bodyPr rtlCol="0"/>
        <a:lstStyle/>
        <a:p>
          <a:pPr rtl="0"/>
          <a:r>
            <a:rPr lang="pt-BR" sz="2200" noProof="1">
              <a:solidFill>
                <a:schemeClr val="bg1"/>
              </a:solidFill>
            </a:rPr>
            <a:t>Whats App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11 9 9821.2752</a:t>
          </a:r>
        </a:p>
      </dgm:t>
    </dgm:pt>
    <dgm:pt modelId="{E01D4CB3-97D0-4857-AF09-DED2BE24BAAC}" type="par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C201C5C8-D4F2-4559-AF23-68BB4B3E7FB1}" type="sib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BC68B812-A325-41D8-A08E-C2392666DF66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E-mail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ricardolopes.fisio@yahoo.com.br </a:t>
          </a:r>
          <a:endParaRPr lang="pt-BR" sz="1400" noProof="1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E950D3C2-0472-429B-98B0-86C856FA65A1}" type="sib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7D1766B6-66CF-40CE-9693-BD20AFFFA3C9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Intagram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1800" b="0" noProof="1">
              <a:solidFill>
                <a:schemeClr val="bg1"/>
              </a:solidFill>
            </a:rPr>
            <a:t>@fisioterapia_vet_cursos</a:t>
          </a:r>
        </a:p>
      </dgm:t>
    </dgm:pt>
    <dgm:pt modelId="{76694DF4-F7BE-4AF1-9E12-BAEDD42D9ED3}" type="par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0C6A2CC7-5741-4D63-A8FF-E7E06F0D1222}" type="sib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phone com preenchimento sólido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 com preenchimento sólido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#3"/>
    <dgm:cxn modelId="{90986C5B-BF7B-4231-8046-782BAE77E788}" type="presOf" srcId="{BC68B812-A325-41D8-A08E-C2392666DF66}" destId="{516FEABD-B159-4827-91AC-07F0FC9EFC37}" srcOrd="0" destOrd="0" presId="urn:microsoft.com/office/officeart/2018/2/layout/IconVerticalSolidList#3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#3"/>
    <dgm:cxn modelId="{9D5AFC8C-3FE5-4AED-9F29-5D039E47B81F}" type="presOf" srcId="{D7951F77-4E36-4893-91C6-3151A6D51694}" destId="{F61FEBF0-CB2F-4364-8F44-722FB7578D18}" srcOrd="0" destOrd="0" presId="urn:microsoft.com/office/officeart/2018/2/layout/IconVerticalSolidList#3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#3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#3"/>
    <dgm:cxn modelId="{4FA9135E-4FFF-4848-9413-1BF026DB0BED}" type="presParOf" srcId="{F50C455E-839B-4494-8D06-326978CB28A7}" destId="{1DA8A0A9-929F-455B-B8BD-92EC86B6A862}" srcOrd="0" destOrd="0" presId="urn:microsoft.com/office/officeart/2018/2/layout/IconVerticalSolidList#3"/>
    <dgm:cxn modelId="{D16731A0-71A2-43AF-BF53-727392BD9F51}" type="presParOf" srcId="{F50C455E-839B-4494-8D06-326978CB28A7}" destId="{70C56EED-B0B5-4180-A100-474B69DE81C3}" srcOrd="1" destOrd="0" presId="urn:microsoft.com/office/officeart/2018/2/layout/IconVerticalSolidList#3"/>
    <dgm:cxn modelId="{4A8AA9B9-F7DD-4A1D-B570-4456CEC74161}" type="presParOf" srcId="{F50C455E-839B-4494-8D06-326978CB28A7}" destId="{1827E2BA-EA13-4751-82F2-976CBDED6C82}" srcOrd="2" destOrd="0" presId="urn:microsoft.com/office/officeart/2018/2/layout/IconVerticalSolidList#3"/>
    <dgm:cxn modelId="{DDE1A35C-0892-4749-9900-354FF724E1E5}" type="presParOf" srcId="{F50C455E-839B-4494-8D06-326978CB28A7}" destId="{C38A5A37-0883-4EE3-9002-010A6D324785}" srcOrd="3" destOrd="0" presId="urn:microsoft.com/office/officeart/2018/2/layout/IconVerticalSolidList#3"/>
    <dgm:cxn modelId="{D3D3D519-863B-49A0-9C3F-051416EA153D}" type="presParOf" srcId="{F61FEBF0-CB2F-4364-8F44-722FB7578D18}" destId="{21CE6EA1-CB92-41CD-8FAE-4CFF03E26BE6}" srcOrd="1" destOrd="0" presId="urn:microsoft.com/office/officeart/2018/2/layout/IconVerticalSolidList#3"/>
    <dgm:cxn modelId="{9D15FC18-0098-4A72-8D76-E82F2C2E180C}" type="presParOf" srcId="{F61FEBF0-CB2F-4364-8F44-722FB7578D18}" destId="{B92A22D8-3945-4B03-98DB-8A590020AE99}" srcOrd="2" destOrd="0" presId="urn:microsoft.com/office/officeart/2018/2/layout/IconVerticalSolidList#3"/>
    <dgm:cxn modelId="{7BC74BD9-A7ED-4402-9D3B-B1A5776A7EAD}" type="presParOf" srcId="{B92A22D8-3945-4B03-98DB-8A590020AE99}" destId="{A7FEDAED-2CDA-4D2F-883D-8D7438E3B422}" srcOrd="0" destOrd="0" presId="urn:microsoft.com/office/officeart/2018/2/layout/IconVerticalSolidList#3"/>
    <dgm:cxn modelId="{8C85A1A0-97AB-4188-8D32-DBD98A9FDB6A}" type="presParOf" srcId="{B92A22D8-3945-4B03-98DB-8A590020AE99}" destId="{7297DA32-36DE-4F9A-BB44-A3F001A7D7C3}" srcOrd="1" destOrd="0" presId="urn:microsoft.com/office/officeart/2018/2/layout/IconVerticalSolidList#3"/>
    <dgm:cxn modelId="{EB678E6A-2F37-4857-8F4D-6FB66B193092}" type="presParOf" srcId="{B92A22D8-3945-4B03-98DB-8A590020AE99}" destId="{E3DC658D-83A0-48BE-9074-9EB3678901E1}" srcOrd="2" destOrd="0" presId="urn:microsoft.com/office/officeart/2018/2/layout/IconVerticalSolidList#3"/>
    <dgm:cxn modelId="{08E40640-4D3B-4852-AF2D-2E0C224FF474}" type="presParOf" srcId="{B92A22D8-3945-4B03-98DB-8A590020AE99}" destId="{8F0FD205-8F23-4B47-859A-41BB69D2EDEE}" srcOrd="3" destOrd="0" presId="urn:microsoft.com/office/officeart/2018/2/layout/IconVerticalSolidList#3"/>
    <dgm:cxn modelId="{9C6E34DB-EF0D-43A5-A1E0-39D065733597}" type="presParOf" srcId="{F61FEBF0-CB2F-4364-8F44-722FB7578D18}" destId="{AFA75C0E-13A0-4D0C-ACA8-B29E381BEF9A}" srcOrd="3" destOrd="0" presId="urn:microsoft.com/office/officeart/2018/2/layout/IconVerticalSolidList#3"/>
    <dgm:cxn modelId="{AC8A67FF-09EA-4C04-AE25-5A9F33A57654}" type="presParOf" srcId="{F61FEBF0-CB2F-4364-8F44-722FB7578D18}" destId="{763367BB-4527-4646-8015-D79C10A337E8}" srcOrd="4" destOrd="0" presId="urn:microsoft.com/office/officeart/2018/2/layout/IconVerticalSolidList#3"/>
    <dgm:cxn modelId="{5BC094CB-F2E0-4918-9AC7-082F24D0AC9E}" type="presParOf" srcId="{763367BB-4527-4646-8015-D79C10A337E8}" destId="{712D2B29-4977-4B70-ABE9-215A9E804015}" srcOrd="0" destOrd="0" presId="urn:microsoft.com/office/officeart/2018/2/layout/IconVerticalSolidList#3"/>
    <dgm:cxn modelId="{8583FA80-D558-4B21-9EFE-C8F712D37D97}" type="presParOf" srcId="{763367BB-4527-4646-8015-D79C10A337E8}" destId="{6C7A9EF9-02EB-4D4D-A251-EC3A2F0EFD57}" srcOrd="1" destOrd="0" presId="urn:microsoft.com/office/officeart/2018/2/layout/IconVerticalSolidList#3"/>
    <dgm:cxn modelId="{FF2B3AFE-5D78-4AF4-BD5D-10DA64FD2E34}" type="presParOf" srcId="{763367BB-4527-4646-8015-D79C10A337E8}" destId="{13497251-DF6D-4038-B1ED-CA29B33C0A2F}" srcOrd="2" destOrd="0" presId="urn:microsoft.com/office/officeart/2018/2/layout/IconVerticalSolidList#3"/>
    <dgm:cxn modelId="{03E26A79-059D-4B0B-B311-C422C1F45874}" type="presParOf" srcId="{763367BB-4527-4646-8015-D79C10A337E8}" destId="{516FEABD-B159-4827-91AC-07F0FC9EFC37}" srcOrd="3" destOrd="0" presId="urn:microsoft.com/office/officeart/2018/2/layout/IconVerticalSolidList#3"/>
    <dgm:cxn modelId="{7DF7C674-8C32-4721-BFBF-41FDC484E9DE}" type="presParOf" srcId="{F61FEBF0-CB2F-4364-8F44-722FB7578D18}" destId="{580E91A4-0DB6-46AF-871B-67918081435B}" srcOrd="5" destOrd="0" presId="urn:microsoft.com/office/officeart/2018/2/layout/IconVerticalSolidList#3"/>
    <dgm:cxn modelId="{69E1E3B7-31C1-4B29-966A-E5A8BB0D531A}" type="presParOf" srcId="{F61FEBF0-CB2F-4364-8F44-722FB7578D18}" destId="{DD57C002-1714-4E12-872A-FCE88CC043FE}" srcOrd="6" destOrd="0" presId="urn:microsoft.com/office/officeart/2018/2/layout/IconVerticalSolidList#3"/>
    <dgm:cxn modelId="{EFAE7F8F-7259-4084-AAA5-1FF2B2F8421F}" type="presParOf" srcId="{DD57C002-1714-4E12-872A-FCE88CC043FE}" destId="{59534EC1-7FD9-454B-8378-AACE14683CA9}" srcOrd="0" destOrd="0" presId="urn:microsoft.com/office/officeart/2018/2/layout/IconVerticalSolidList#3"/>
    <dgm:cxn modelId="{800A25F1-C44E-4FE9-8A17-1481D23F9CD2}" type="presParOf" srcId="{DD57C002-1714-4E12-872A-FCE88CC043FE}" destId="{E81A461C-9D61-4B88-8277-F9DC532D2140}" srcOrd="1" destOrd="0" presId="urn:microsoft.com/office/officeart/2018/2/layout/IconVerticalSolidList#3"/>
    <dgm:cxn modelId="{A87D708E-7950-48D7-9212-063B037786BA}" type="presParOf" srcId="{DD57C002-1714-4E12-872A-FCE88CC043FE}" destId="{79C87944-7AB8-4146-A381-E36FC48D5AE7}" srcOrd="2" destOrd="0" presId="urn:microsoft.com/office/officeart/2018/2/layout/IconVerticalSolidList#3"/>
    <dgm:cxn modelId="{EC725DBF-F357-4C9A-A034-C4DE0610B5FD}" type="presParOf" srcId="{DD57C002-1714-4E12-872A-FCE88CC043FE}" destId="{CC81887C-6C6F-4E1A-BA2B-49AE8504B865}" srcOrd="3" destOrd="0" presId="urn:microsoft.com/office/officeart/2018/2/layout/IconVerticalSolidList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537"/>
          <a:ext cx="4491257" cy="87555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64856" y="197537"/>
          <a:ext cx="481556" cy="48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011268" y="537"/>
          <a:ext cx="3212380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45" tIns="98545" rIns="98545" bIns="98545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noProof="1">
              <a:solidFill>
                <a:schemeClr val="bg1"/>
              </a:solidFill>
            </a:rPr>
            <a:t>Celular</a:t>
          </a:r>
          <a:br>
            <a:rPr lang="pt-BR" sz="21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11 9 9821.2752</a:t>
          </a:r>
        </a:p>
      </dsp:txBody>
      <dsp:txXfrm>
        <a:off x="1011268" y="537"/>
        <a:ext cx="3212380" cy="931134"/>
      </dsp:txXfrm>
    </dsp:sp>
    <dsp:sp modelId="{A7FEDAED-2CDA-4D2F-883D-8D7438E3B422}">
      <dsp:nvSpPr>
        <dsp:cNvPr id="0" name=""/>
        <dsp:cNvSpPr/>
      </dsp:nvSpPr>
      <dsp:spPr>
        <a:xfrm>
          <a:off x="0" y="1157401"/>
          <a:ext cx="4491257" cy="87555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64856" y="1354402"/>
          <a:ext cx="481556" cy="48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1011268" y="1157401"/>
          <a:ext cx="3212380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45" tIns="98545" rIns="98545" bIns="98545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1">
              <a:solidFill>
                <a:schemeClr val="bg1"/>
              </a:solidFill>
            </a:rPr>
            <a:t>Whats App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11 9 9821.2752</a:t>
          </a:r>
        </a:p>
      </dsp:txBody>
      <dsp:txXfrm>
        <a:off x="1011268" y="1157401"/>
        <a:ext cx="3212380" cy="931134"/>
      </dsp:txXfrm>
    </dsp:sp>
    <dsp:sp modelId="{712D2B29-4977-4B70-ABE9-215A9E804015}">
      <dsp:nvSpPr>
        <dsp:cNvPr id="0" name=""/>
        <dsp:cNvSpPr/>
      </dsp:nvSpPr>
      <dsp:spPr>
        <a:xfrm>
          <a:off x="0" y="2314266"/>
          <a:ext cx="4491257" cy="87555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64856" y="2511266"/>
          <a:ext cx="481556" cy="48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011268" y="2314266"/>
          <a:ext cx="3212380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45" tIns="98545" rIns="98545" bIns="98545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E-mail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ricardolopes.fisio@yahoo.com.br </a:t>
          </a:r>
          <a:endParaRPr lang="pt-BR" sz="1400" kern="1200" noProof="1">
            <a:solidFill>
              <a:schemeClr val="bg1"/>
            </a:solidFill>
          </a:endParaRPr>
        </a:p>
      </dsp:txBody>
      <dsp:txXfrm>
        <a:off x="1011268" y="2314266"/>
        <a:ext cx="3212380" cy="931134"/>
      </dsp:txXfrm>
    </dsp:sp>
    <dsp:sp modelId="{59534EC1-7FD9-454B-8378-AACE14683CA9}">
      <dsp:nvSpPr>
        <dsp:cNvPr id="0" name=""/>
        <dsp:cNvSpPr/>
      </dsp:nvSpPr>
      <dsp:spPr>
        <a:xfrm>
          <a:off x="0" y="3471130"/>
          <a:ext cx="4491257" cy="87555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64856" y="3668131"/>
          <a:ext cx="481556" cy="48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011268" y="3471130"/>
          <a:ext cx="3212380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45" tIns="98545" rIns="98545" bIns="98545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Intagram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1800" b="0" kern="1200" noProof="1">
              <a:solidFill>
                <a:schemeClr val="bg1"/>
              </a:solidFill>
            </a:rPr>
            <a:t>@fisioterapia_vet_cursos</a:t>
          </a:r>
        </a:p>
      </dsp:txBody>
      <dsp:txXfrm>
        <a:off x="1011268" y="3471130"/>
        <a:ext cx="3212380" cy="931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Lista sólida vertical de ícones"/>
  <dgm:desc val="Use para mostrar uma série de recursos visuais de cima para baixo com o nível 1 ou nível 1 e nível 2 de texto agrupados em uma forma. Funciona melhor com ícones ou imagens pequenas com descrições mais lon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09C1DFC-9303-4869-ADB8-22136D345C57}" type="datetime1">
              <a:rPr lang="pt-BR" smtClean="0"/>
              <a:pPr rtl="0"/>
              <a:t>01/09/2022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908541-035C-4B65-9610-76D15F8AC213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7654B5-3E91-44B6-9867-9A4C98AD6663}" type="datetime1">
              <a:rPr lang="pt-BR" noProof="0" smtClean="0"/>
              <a:pPr rtl="0"/>
              <a:t>01/09/2022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B9CF3A1-9863-43A3-B39B-8E6FEFD6E20B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941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20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8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6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25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10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717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49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6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550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0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33ED610-C66B-4824-A437-94E15AA5FF81}"/>
              </a:ext>
            </a:extLst>
          </p:cNvPr>
          <p:cNvSpPr/>
          <p:nvPr userDrawn="1"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3086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860" y="360000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600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ítulo Somente na Parte Superior –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860" y="360000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8490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ítulo Somente à Esquerda – Claro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851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6768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590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5400000" flipH="1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1CF587A-B161-455A-8783-631E82DF3D52}"/>
              </a:ext>
            </a:extLst>
          </p:cNvPr>
          <p:cNvSpPr/>
          <p:nvPr userDrawn="1"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01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ítulo Somente à Esquerda - Escu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851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7404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8941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 com Bo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82268F6-10A6-447E-9928-37CC0D5A4B0A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708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6280A-DD18-47F6-A3B4-3B0571BE0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055BB1-64FB-4BD8-95CC-0516CA79BE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64E89-A8EE-406F-81DD-C6357B15CC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8C719C-3F6B-4A74-BAD7-C48CE3BB0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D8CFE0CD-5513-4A5E-9C88-11D165C6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034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</p:spTree>
    <p:extLst>
      <p:ext uri="{BB962C8B-B14F-4D97-AF65-F5344CB8AC3E}">
        <p14:creationId xmlns:p14="http://schemas.microsoft.com/office/powerpoint/2010/main" val="38744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i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41F296-3DCB-4C9E-952C-F67314DAE035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8D70D7B-44ED-404A-AE13-9736DF7B3B33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4B41035-2FD8-4902-B929-588169F22676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5A932B8-FAA6-4A87-B8F7-68ED82F755E7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051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 estreitos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6250" y="894521"/>
            <a:ext cx="2577549" cy="1858617"/>
          </a:xfrm>
        </p:spPr>
        <p:txBody>
          <a:bodyPr rtlCol="0"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76252" y="3856383"/>
            <a:ext cx="2577548" cy="2107095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5" y="713698"/>
            <a:ext cx="2879560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7498800" cy="5382000"/>
          </a:xfrm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 com Imag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91F11B5-8838-43F4-B445-480FB80FCC73}"/>
              </a:ext>
            </a:extLst>
          </p:cNvPr>
          <p:cNvSpPr/>
          <p:nvPr userDrawn="1"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817" y="213691"/>
            <a:ext cx="2279373" cy="1858617"/>
          </a:xfrm>
        </p:spPr>
        <p:txBody>
          <a:bodyPr rtlCol="0" anchor="b">
            <a:normAutofit/>
          </a:bodyPr>
          <a:lstStyle>
            <a:lvl1pPr algn="ctr">
              <a:defRPr sz="32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0" y="2304000"/>
            <a:ext cx="2520000" cy="3454357"/>
          </a:xfrm>
        </p:spPr>
        <p:txBody>
          <a:bodyPr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CE2A558-A752-4F84-96CD-9C73D34C3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3563" y="2674144"/>
            <a:ext cx="6529387" cy="150971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Escreva algo memorável...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1E4597-9A31-4A37-A907-D3F61EB7F82E}"/>
              </a:ext>
            </a:extLst>
          </p:cNvPr>
          <p:cNvSpPr/>
          <p:nvPr userDrawn="1"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BC246D3C-862F-4C73-8928-347E381A9763}"/>
              </a:ext>
            </a:extLst>
          </p:cNvPr>
          <p:cNvSpPr/>
          <p:nvPr userDrawn="1"/>
        </p:nvSpPr>
        <p:spPr>
          <a:xfrm>
            <a:off x="704386" y="713698"/>
            <a:ext cx="10767616" cy="5418000"/>
          </a:xfrm>
          <a:custGeom>
            <a:avLst/>
            <a:gdLst>
              <a:gd name="connsiteX0" fmla="*/ 0 w 10783231"/>
              <a:gd name="connsiteY0" fmla="*/ 0 h 5418000"/>
              <a:gd name="connsiteX1" fmla="*/ 97696 w 10783231"/>
              <a:gd name="connsiteY1" fmla="*/ 0 h 5418000"/>
              <a:gd name="connsiteX2" fmla="*/ 97696 w 10783231"/>
              <a:gd name="connsiteY2" fmla="*/ 1578240 h 5418000"/>
              <a:gd name="connsiteX3" fmla="*/ 3148264 w 10783231"/>
              <a:gd name="connsiteY3" fmla="*/ 1578240 h 5418000"/>
              <a:gd name="connsiteX4" fmla="*/ 3148264 w 10783231"/>
              <a:gd name="connsiteY4" fmla="*/ 0 h 5418000"/>
              <a:gd name="connsiteX5" fmla="*/ 10783231 w 10783231"/>
              <a:gd name="connsiteY5" fmla="*/ 0 h 5418000"/>
              <a:gd name="connsiteX6" fmla="*/ 10783231 w 10783231"/>
              <a:gd name="connsiteY6" fmla="*/ 5418000 h 5418000"/>
              <a:gd name="connsiteX7" fmla="*/ 0 w 10783231"/>
              <a:gd name="connsiteY7" fmla="*/ 541800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8" fmla="*/ 3239704 w 10783231"/>
              <a:gd name="connsiteY8" fmla="*/ 166968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6" fmla="*/ 97696 w 10783231"/>
              <a:gd name="connsiteY6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3231" h="541800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211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ção com Imagem e Nome do Au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99A351EC-2A75-45E3-AAA9-061FE7712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7752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7752000 w 10753200"/>
              <a:gd name="connsiteY3" fmla="*/ 5382000 h 5382000"/>
              <a:gd name="connsiteX4" fmla="*/ 0 w 10753200"/>
              <a:gd name="connsiteY4" fmla="*/ 0 h 5382000"/>
              <a:gd name="connsiteX5" fmla="*/ 3000000 w 10753200"/>
              <a:gd name="connsiteY5" fmla="*/ 0 h 5382000"/>
              <a:gd name="connsiteX6" fmla="*/ 3000000 w 10753200"/>
              <a:gd name="connsiteY6" fmla="*/ 5382000 h 5382000"/>
              <a:gd name="connsiteX7" fmla="*/ 0 w 10753200"/>
              <a:gd name="connsiteY7" fmla="*/ 538200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200" h="5382000">
                <a:moveTo>
                  <a:pt x="7752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7752000" y="5382000"/>
                </a:lnTo>
                <a:close/>
                <a:moveTo>
                  <a:pt x="0" y="0"/>
                </a:moveTo>
                <a:lnTo>
                  <a:pt x="3000000" y="0"/>
                </a:lnTo>
                <a:lnTo>
                  <a:pt x="3000000" y="5382000"/>
                </a:lnTo>
                <a:lnTo>
                  <a:pt x="0" y="5382000"/>
                </a:lnTo>
                <a:close/>
              </a:path>
            </a:pathLst>
          </a:custGeom>
        </p:spPr>
        <p:txBody>
          <a:bodyPr wrap="square" lIns="360000" rtlCol="0" anchor="ctr">
            <a:noAutofit/>
          </a:bodyPr>
          <a:lstStyle>
            <a:lvl1pPr marL="0" indent="0" algn="l">
              <a:buNone/>
              <a:defRPr sz="1800" i="1"/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12000" y="924339"/>
            <a:ext cx="3168000" cy="350558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1200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871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029B8-590B-4709-B45D-CCE1274F1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58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7C8399-AFEE-4A79-9D20-853B447563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05263"/>
            <a:ext cx="10515600" cy="1500187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9960140-2A2E-4503-8278-0345FDE31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C5D2181E-D15A-4350-A32F-D47DCEDEF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37DDFAA-3A73-4B3E-B81D-B1D2C1818390}"/>
              </a:ext>
            </a:extLst>
          </p:cNvPr>
          <p:cNvSpPr/>
          <p:nvPr userDrawn="1"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09C2B09-A978-456B-A8F2-C766DA7A81D8}"/>
              </a:ext>
            </a:extLst>
          </p:cNvPr>
          <p:cNvSpPr/>
          <p:nvPr userDrawn="1"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382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87E81-20CC-4C8C-BB1D-A38B4DAD5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07CDCC-7A8F-411F-AD9C-3B24B0583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533D20-35D1-490A-BD78-47D062FBEC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6B6B5F-82CD-40A1-8FD6-717BF4D10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42A430C2-A8FB-4210-A7D3-AB7A97B87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4987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37873"/>
            <a:ext cx="5157787" cy="767201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37873"/>
            <a:ext cx="5183188" cy="767201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AD45207B-6715-4F5E-9B3F-D1BC499956ED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780D37-79E5-4C07-986A-D7B39C1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0D4B9F-5853-4E4D-875D-99C8E8CA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382154-E8DC-43D0-914D-21ADE126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1FB5EC2-DEC6-4324-B094-081B721F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85B6CB50-3B36-4CE9-A038-847D2A6D1A5E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853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61" r:id="rId11"/>
    <p:sldLayoutId id="2147483665" r:id="rId12"/>
    <p:sldLayoutId id="2147483666" r:id="rId13"/>
    <p:sldLayoutId id="2147483668" r:id="rId14"/>
    <p:sldLayoutId id="2147483655" r:id="rId15"/>
    <p:sldLayoutId id="2147483667" r:id="rId16"/>
    <p:sldLayoutId id="21474836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15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Garamond" panose="02020404030301010803" pitchFamily="18" charset="0"/>
        <a:buChar char="°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X1ApuwUuh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hyperlink" Target="https://fisiocarepet.com.br/curso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rtlCol="0" anchor="b">
            <a:normAutofit/>
          </a:bodyPr>
          <a:lstStyle/>
          <a:p>
            <a:pPr rtl="0"/>
            <a:r>
              <a:rPr lang="pt-BR" dirty="0"/>
              <a:t>2023 Presencial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2295" y="1602668"/>
            <a:ext cx="6989705" cy="1509713"/>
          </a:xfrm>
        </p:spPr>
        <p:txBody>
          <a:bodyPr rtlCol="0" anchor="ctr">
            <a:noAutofit/>
          </a:bodyPr>
          <a:lstStyle/>
          <a:p>
            <a:pPr rtl="0"/>
            <a:r>
              <a:rPr lang="pt-BR" sz="4000" b="1" dirty="0"/>
              <a:t>3º Congresso Internacional de </a:t>
            </a:r>
          </a:p>
          <a:p>
            <a:pPr rtl="0"/>
            <a:r>
              <a:rPr lang="pt-BR" sz="4000" b="1" dirty="0"/>
              <a:t>Fisiatria em Pequenos Animais </a:t>
            </a:r>
          </a:p>
          <a:p>
            <a:pPr rtl="0"/>
            <a:r>
              <a:rPr lang="pt-BR" sz="4000" b="1" dirty="0"/>
              <a:t>03 e 04 de Março 2023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F468E7B3-0E80-2818-D039-318C46D7CBB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51" y="2357525"/>
            <a:ext cx="4773766" cy="4773766"/>
          </a:xfrm>
          <a:prstGeom prst="rect">
            <a:avLst/>
          </a:prstGeom>
        </p:spPr>
      </p:pic>
      <p:pic>
        <p:nvPicPr>
          <p:cNvPr id="8" name="Espaço Reservado para Imagem 7" descr="Gato com a boca aberta&#10;&#10;Descrição gerada automaticamente">
            <a:extLst>
              <a:ext uri="{FF2B5EF4-FFF2-40B4-BE49-F238E27FC236}">
                <a16:creationId xmlns:a16="http://schemas.microsoft.com/office/drawing/2014/main" id="{A60636AA-0D3D-8931-D355-9B6234B5AF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348" r="1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715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C29A2B-90BE-851A-DD84-FF4D690A5DE6}"/>
              </a:ext>
            </a:extLst>
          </p:cNvPr>
          <p:cNvSpPr txBox="1"/>
          <p:nvPr/>
        </p:nvSpPr>
        <p:spPr>
          <a:xfrm flipH="1">
            <a:off x="4362138" y="1974766"/>
            <a:ext cx="66256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Dr. </a:t>
            </a:r>
            <a:r>
              <a:rPr lang="pt-BR" sz="2000" b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Darryl</a:t>
            </a:r>
            <a:r>
              <a:rPr lang="pt-BR" sz="2000" b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Millis</a:t>
            </a:r>
            <a:r>
              <a:rPr lang="pt-BR" sz="2000" b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Professor de Cirurgia Ortopédica, Faculdade de Medicina Veterinária, Universidade do Tennessee, Knoxville </a:t>
            </a: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Professor Clínico Adjunto do Departamento de Fisioterapia da Universidade do Tennessee</a:t>
            </a:r>
          </a:p>
          <a:p>
            <a:r>
              <a:rPr lang="pt-BR" sz="2000" dirty="0">
                <a:solidFill>
                  <a:srgbClr val="000000"/>
                </a:solidFill>
                <a:latin typeface="Amasis MT Pro" panose="02040504050005020304" pitchFamily="18" charset="0"/>
              </a:rPr>
              <a:t>P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ublicou em várias revistas veterinárias revisadas por pares e é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co-editor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dos livros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Canine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Rehabilitation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and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Physical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Therapy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 e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Essential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Facts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of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Physiotherapy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in Dogs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and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Cats</a:t>
            </a:r>
            <a:endParaRPr lang="pt-BR" sz="2000" b="1" i="1" dirty="0">
              <a:latin typeface="Amasis MT Pro" panose="02040504050005020304" pitchFamily="18" charset="0"/>
            </a:endParaRPr>
          </a:p>
          <a:p>
            <a:endParaRPr lang="pt-BR" sz="2000" b="1" i="1" dirty="0">
              <a:latin typeface="Amasis MT Pro" panose="02040504050005020304" pitchFamily="18" charset="0"/>
            </a:endParaRPr>
          </a:p>
          <a:p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Palestra: Fisioterapia pré-operatória: o que devemos fazer? </a:t>
            </a:r>
          </a:p>
          <a:p>
            <a:r>
              <a:rPr lang="pt-BR" sz="1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Palestra gravada, legendada e com respostas ao vivo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86AE814-CB0B-4FD2-AC77-8E647E43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868D16CC-D380-1C30-2FFE-0D9DF0DB5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1026" name="Picture 2" descr="Profile">
            <a:extLst>
              <a:ext uri="{FF2B5EF4-FFF2-40B4-BE49-F238E27FC236}">
                <a16:creationId xmlns:a16="http://schemas.microsoft.com/office/drawing/2014/main" id="{61894FAC-8BBA-4DB9-AB6D-0D5477F3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9" y="1825623"/>
            <a:ext cx="3094814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andeira dos Estados Unidos: história, significado - Mundo Educação">
            <a:extLst>
              <a:ext uri="{FF2B5EF4-FFF2-40B4-BE49-F238E27FC236}">
                <a16:creationId xmlns:a16="http://schemas.microsoft.com/office/drawing/2014/main" id="{D7E7C8B5-D140-0229-B18B-5508C05D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06" y="1742853"/>
            <a:ext cx="950064" cy="5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9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ulher com vestido branco sorrindo&#10;&#10;Descrição gerada automaticamente">
            <a:extLst>
              <a:ext uri="{FF2B5EF4-FFF2-40B4-BE49-F238E27FC236}">
                <a16:creationId xmlns:a16="http://schemas.microsoft.com/office/drawing/2014/main" id="{09444DB4-B065-9D01-8EE1-4FD72704C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238" y="1825624"/>
            <a:ext cx="3104999" cy="4140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Ms. Flávia Vassalo</a:t>
            </a:r>
          </a:p>
          <a:p>
            <a:pPr rtl="0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Mestrado em Biotecnologia Animal pela UNESP Botucatu</a:t>
            </a:r>
          </a:p>
          <a:p>
            <a:pPr rtl="0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Especialização em Fisioterapia e Acupuntura pelo Instituto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Bioethicus</a:t>
            </a:r>
            <a:endParaRPr lang="pt-BR" sz="2000" b="0" i="0" dirty="0">
              <a:solidFill>
                <a:srgbClr val="1D2228"/>
              </a:solidFill>
              <a:effectLst/>
              <a:latin typeface="Amasis MT Pro" panose="02040504050005020304" pitchFamily="18" charset="0"/>
            </a:endParaRPr>
          </a:p>
          <a:p>
            <a:pPr rtl="0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Coordenadora da pós graduação de Fisioterapia do Instituto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Bioethicus</a:t>
            </a:r>
            <a:endParaRPr lang="pt-BR" sz="2000" b="0" i="0" dirty="0">
              <a:solidFill>
                <a:srgbClr val="1D2228"/>
              </a:solidFill>
              <a:effectLst/>
              <a:latin typeface="Amasis MT Pro" panose="02040504050005020304" pitchFamily="18" charset="0"/>
            </a:endParaRPr>
          </a:p>
          <a:p>
            <a:pPr rtl="0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Conselheira da Associação Nacional de Fisioterapia Veterinária</a:t>
            </a:r>
          </a:p>
          <a:p>
            <a:pPr rtl="0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Sócia proprietária da clínica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Réhabiliter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Vet</a:t>
            </a:r>
            <a:endParaRPr lang="pt-BR" sz="2000" b="0" i="0" dirty="0">
              <a:solidFill>
                <a:srgbClr val="1D2228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Reabilitação de complicações pós-operat</a:t>
            </a: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órias de luxação de patela</a:t>
            </a:r>
            <a:endParaRPr lang="pt-BR" sz="2000" b="1" i="1" u="none" strike="noStrike" dirty="0">
              <a:solidFill>
                <a:srgbClr val="FF3300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BE419D8-88AB-2B86-375F-AAC335D56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Renata </a:t>
            </a:r>
            <a:r>
              <a:rPr lang="pt-BR" sz="2000" b="1" dirty="0" err="1">
                <a:latin typeface="Amasis MT Pro" panose="02040504050005020304" pitchFamily="18" charset="0"/>
              </a:rPr>
              <a:t>Tesser</a:t>
            </a:r>
            <a:endParaRPr lang="pt-BR" sz="2000" b="1" dirty="0">
              <a:latin typeface="Amasis MT Pro" panose="02040504050005020304" pitchFamily="18" charset="0"/>
            </a:endParaRP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Médica Veterinária responsável pelo serviço de fisioterapia e acupuntura da Anhembi-Morumbi (UAM)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u="none" strike="noStrike" dirty="0">
                <a:effectLst/>
                <a:latin typeface="Amasis MT Pro" panose="02040504050005020304" pitchFamily="18" charset="0"/>
              </a:rPr>
              <a:t>Especialização em Acupuntura Veterinária pelo Instituto </a:t>
            </a:r>
            <a:r>
              <a:rPr lang="pt-BR" sz="2000" u="none" strike="noStrike" dirty="0" err="1">
                <a:effectLst/>
                <a:latin typeface="Amasis MT Pro" panose="02040504050005020304" pitchFamily="18" charset="0"/>
              </a:rPr>
              <a:t>Bioethicus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Especialização em Fisioterapia Veterinária pelo Instituto </a:t>
            </a:r>
            <a:r>
              <a:rPr lang="pt-BR" sz="2000" dirty="0" err="1">
                <a:latin typeface="Amasis MT Pro" panose="02040504050005020304" pitchFamily="18" charset="0"/>
              </a:rPr>
              <a:t>Bioethiucs</a:t>
            </a:r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r>
              <a:rPr lang="pt-BR" sz="2000" u="none" strike="noStrike" dirty="0">
                <a:effectLst/>
                <a:latin typeface="Amasis MT Pro" panose="02040504050005020304" pitchFamily="18" charset="0"/>
              </a:rPr>
              <a:t>Mestranda em Hospitalidade pela UAM</a:t>
            </a:r>
          </a:p>
          <a:p>
            <a:pPr algn="l" fontAlgn="b"/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Reabilitação de complicações pós-operatórias de quadril</a:t>
            </a: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16B2074-3315-561C-DB55-D362B678E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2050" name="Picture 2" descr="Renata Tesser - Médica Veterinária contratada - Hospital Veterinário  Anhembi Morumbi, HOVET UAM | LinkedIn">
            <a:extLst>
              <a:ext uri="{FF2B5EF4-FFF2-40B4-BE49-F238E27FC236}">
                <a16:creationId xmlns:a16="http://schemas.microsoft.com/office/drawing/2014/main" id="{B77CFDA4-3B66-865D-1330-B2DB0B2E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29" y="1825622"/>
            <a:ext cx="3009586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65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43C92-462F-A657-034D-F0EB982C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C29A2B-90BE-851A-DD84-FF4D690A5DE6}"/>
              </a:ext>
            </a:extLst>
          </p:cNvPr>
          <p:cNvSpPr txBox="1"/>
          <p:nvPr/>
        </p:nvSpPr>
        <p:spPr>
          <a:xfrm flipH="1">
            <a:off x="4392865" y="2002732"/>
            <a:ext cx="68497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Amasis MT Pro" panose="02040504050005020304" pitchFamily="18" charset="0"/>
              </a:rPr>
              <a:t>Palestrante: Prof. 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Ronaldo Casimiro da Costa, </a:t>
            </a:r>
          </a:p>
          <a:p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DMV,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MSc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, PhD, Dipl. ACVIM –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Neurology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(EUA</a:t>
            </a:r>
          </a:p>
          <a:p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Professor Titular e Chefe do Serviço de Neurologia e Neurocirurgia Veterinária da The Ohio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State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University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em Columbus, Ohio, EUA. </a:t>
            </a:r>
          </a:p>
          <a:p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Recipiente de mais de 30 prêmios por excelência didática, acadêmica e em pesquisa nos Estados Unidos, Canadá, e Brasil.  </a:t>
            </a:r>
          </a:p>
          <a:p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Recipiente dos Prêmios de Melhor Professor da Graduação e Pós-graduação na Faculdade de Medicina Veterinária da Ohio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State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University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, EUA</a:t>
            </a:r>
          </a:p>
          <a:p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Finalista na seleção do Prêmio de melhor Professor de Medicina Veterinária dos EUA </a:t>
            </a:r>
            <a:endParaRPr lang="pt-BR" sz="2000" b="1" i="1" dirty="0">
              <a:latin typeface="Amasis MT Pro" panose="02040504050005020304" pitchFamily="18" charset="0"/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3780980F-BA80-1662-0E34-9F8B0622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BB351729-AA0A-A449-BB5D-A7319F26F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997"/>
            <a:ext cx="10515600" cy="4137853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2" name="Imagem 11" descr="Homem falando no microfone&#10;&#10;Descrição gerada automaticamente">
            <a:extLst>
              <a:ext uri="{FF2B5EF4-FFF2-40B4-BE49-F238E27FC236}">
                <a16:creationId xmlns:a16="http://schemas.microsoft.com/office/drawing/2014/main" id="{2C83E71F-E3C9-4EE9-BF6D-1C009873B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20" y="1822850"/>
            <a:ext cx="3140292" cy="4140000"/>
          </a:xfrm>
          <a:prstGeom prst="rect">
            <a:avLst/>
          </a:prstGeom>
        </p:spPr>
      </p:pic>
      <p:pic>
        <p:nvPicPr>
          <p:cNvPr id="3" name="Picture 2" descr="Bandeira dos Estados Unidos: história, significado - Mundo Educação">
            <a:extLst>
              <a:ext uri="{FF2B5EF4-FFF2-40B4-BE49-F238E27FC236}">
                <a16:creationId xmlns:a16="http://schemas.microsoft.com/office/drawing/2014/main" id="{7AEAA3AF-2686-1ACC-D471-940D773F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06" y="1742853"/>
            <a:ext cx="950064" cy="5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8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43C92-462F-A657-034D-F0EB982C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C29A2B-90BE-851A-DD84-FF4D690A5DE6}"/>
              </a:ext>
            </a:extLst>
          </p:cNvPr>
          <p:cNvSpPr txBox="1"/>
          <p:nvPr/>
        </p:nvSpPr>
        <p:spPr>
          <a:xfrm flipH="1">
            <a:off x="4392865" y="2002732"/>
            <a:ext cx="6849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Amasis MT Pro" panose="02040504050005020304" pitchFamily="18" charset="0"/>
              </a:rPr>
              <a:t>Palestrante: Prof. 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Ronaldo Casimiro da Costa, </a:t>
            </a:r>
          </a:p>
          <a:p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DMV,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MSc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, PhD, Dipl. ACVIM –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Neurology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</a:p>
          <a:p>
            <a:pPr algn="l"/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Co-editor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do maior livro de neurologia veterinária da atualidade 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A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Practical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Guide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to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Canine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and</a:t>
            </a:r>
            <a:r>
              <a:rPr lang="pt-BR" sz="2000" i="1" dirty="0">
                <a:solidFill>
                  <a:srgbClr val="1D2228"/>
                </a:solidFill>
                <a:latin typeface="Amasis MT Pro" panose="02040504050005020304" pitchFamily="18" charset="0"/>
              </a:rPr>
              <a:t>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Feline</a:t>
            </a:r>
            <a:r>
              <a:rPr lang="pt-BR" sz="2000" i="1" dirty="0">
                <a:solidFill>
                  <a:srgbClr val="1D2228"/>
                </a:solidFill>
                <a:latin typeface="Amasis MT Pro" panose="02040504050005020304" pitchFamily="18" charset="0"/>
              </a:rPr>
              <a:t>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Neurology</a:t>
            </a:r>
            <a:endParaRPr lang="pt-BR" sz="2000" b="0" i="1" dirty="0">
              <a:solidFill>
                <a:srgbClr val="1D2228"/>
              </a:solidFill>
              <a:effectLst/>
              <a:latin typeface="Amasis MT Pro" panose="02040504050005020304" pitchFamily="18" charset="0"/>
            </a:endParaRP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Dewey &amp; da Costa, 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Presidente da Associação Brasileira de Neurologia Veterinária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Editor da Seção de Neurologia dos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livros,Ettinger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, Feldman e Cote,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Textbook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ofVeterinary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Internal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Medicine (8</a:t>
            </a:r>
            <a:r>
              <a:rPr lang="pt-BR" sz="2000" b="0" i="0" baseline="3000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a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e 9ª edições) e do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Kirk’s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Current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Veterinary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Therapy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, 16</a:t>
            </a:r>
            <a:r>
              <a:rPr lang="pt-BR" sz="2000" b="0" i="0" baseline="3000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a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ed., 2022 e 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Veterinary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Clinics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of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North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America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–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Small</a:t>
            </a:r>
            <a:r>
              <a:rPr lang="pt-BR" sz="2000" b="0" i="1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Animal </a:t>
            </a:r>
            <a:r>
              <a:rPr lang="pt-BR" sz="2000" b="0" i="1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Practice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 sobre Doenças 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vértebro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-medulares publicado em 2010.</a:t>
            </a:r>
          </a:p>
          <a:p>
            <a:endParaRPr lang="pt-BR" sz="2000" b="1" i="1" dirty="0">
              <a:latin typeface="Amasis MT Pro" panose="02040504050005020304" pitchFamily="18" charset="0"/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3780980F-BA80-1662-0E34-9F8B0622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4" name="Espaço Reservado para Conteúdo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05DD94C-A12F-1456-68F3-1F94C4AA4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30" y="1824865"/>
            <a:ext cx="3137684" cy="4140000"/>
          </a:xfrm>
          <a:prstGeom prst="rect">
            <a:avLst/>
          </a:prstGeom>
        </p:spPr>
      </p:pic>
      <p:pic>
        <p:nvPicPr>
          <p:cNvPr id="3" name="Picture 2" descr="Bandeira dos Estados Unidos: história, significado - Mundo Educação">
            <a:extLst>
              <a:ext uri="{FF2B5EF4-FFF2-40B4-BE49-F238E27FC236}">
                <a16:creationId xmlns:a16="http://schemas.microsoft.com/office/drawing/2014/main" id="{2842CA58-4ECA-3C1B-8E30-AACAC27CC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06" y="1742853"/>
            <a:ext cx="950064" cy="5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2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C29A2B-90BE-851A-DD84-FF4D690A5DE6}"/>
              </a:ext>
            </a:extLst>
          </p:cNvPr>
          <p:cNvSpPr txBox="1"/>
          <p:nvPr/>
        </p:nvSpPr>
        <p:spPr>
          <a:xfrm flipH="1">
            <a:off x="4392866" y="2002732"/>
            <a:ext cx="6960934" cy="388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Amasis MT Pro" panose="02040504050005020304" pitchFamily="18" charset="0"/>
              </a:rPr>
              <a:t>Palestras presenciais do Prof. 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Ronaldo Casimiro</a:t>
            </a:r>
          </a:p>
          <a:p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da Costa, DMV,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MSc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, PhD, Dipl. ACVIM –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Neurology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Vamos entender realmente o que é a síndrome da cauda equina!</a:t>
            </a: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Quais as opções terapêuticas para o tratamento da síndrome da cauda equina?</a:t>
            </a: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Novidades sobre a extrusão do disco intervertebral</a:t>
            </a: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Doenças neuromusculares em gatos</a:t>
            </a: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7A0E90F-0826-7735-BDE9-7AC5A9EA2C93}"/>
              </a:ext>
            </a:extLst>
          </p:cNvPr>
          <p:cNvSpPr txBox="1">
            <a:spLocks/>
          </p:cNvSpPr>
          <p:nvPr/>
        </p:nvSpPr>
        <p:spPr>
          <a:xfrm>
            <a:off x="990600" y="10469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3" name="Imagem 2" descr="Homem falando no microfone&#10;&#10;Descrição gerada automaticamente">
            <a:extLst>
              <a:ext uri="{FF2B5EF4-FFF2-40B4-BE49-F238E27FC236}">
                <a16:creationId xmlns:a16="http://schemas.microsoft.com/office/drawing/2014/main" id="{0A39105E-8B61-861A-3561-016ACC51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20" y="1822850"/>
            <a:ext cx="3140292" cy="4140000"/>
          </a:xfrm>
          <a:prstGeom prst="rect">
            <a:avLst/>
          </a:prstGeom>
        </p:spPr>
      </p:pic>
      <p:pic>
        <p:nvPicPr>
          <p:cNvPr id="2" name="Picture 2" descr="Bandeira dos Estados Unidos: história, significado - Mundo Educação">
            <a:extLst>
              <a:ext uri="{FF2B5EF4-FFF2-40B4-BE49-F238E27FC236}">
                <a16:creationId xmlns:a16="http://schemas.microsoft.com/office/drawing/2014/main" id="{62861B21-4746-CE6E-8D4A-881C74B1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06" y="1742853"/>
            <a:ext cx="950064" cy="5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753F0E1-6FEF-307C-00B6-DAAE306FD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9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C29A2B-90BE-851A-DD84-FF4D690A5DE6}"/>
              </a:ext>
            </a:extLst>
          </p:cNvPr>
          <p:cNvSpPr txBox="1"/>
          <p:nvPr/>
        </p:nvSpPr>
        <p:spPr>
          <a:xfrm flipH="1">
            <a:off x="4392866" y="2002732"/>
            <a:ext cx="696093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Amasis MT Pro" panose="02040504050005020304" pitchFamily="18" charset="0"/>
              </a:rPr>
              <a:t>Palestras presenciais do Prof. 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Ronaldo Casimiro </a:t>
            </a:r>
          </a:p>
          <a:p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da Costa, DMV,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MSc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, PhD, Dipl. ACVIM – </a:t>
            </a:r>
            <a:r>
              <a:rPr lang="pt-BR" sz="2000" b="1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Neurology</a:t>
            </a:r>
            <a:r>
              <a:rPr lang="pt-BR" sz="2000" b="1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Nem todas hérnias discais agudas são extrusões! </a:t>
            </a: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Entendendo as novas formas e porque normalmente não tem indicação cirúrgica!</a:t>
            </a: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Neuropatias periferias: Muito mais frequentes do que você imagina</a:t>
            </a:r>
            <a:endParaRPr lang="pt-BR" sz="2000" b="1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Mielopatia Degenerativa: expectativa e realidade no diagnóstico e tratamento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7A0E90F-0826-7735-BDE9-7AC5A9EA2C93}"/>
              </a:ext>
            </a:extLst>
          </p:cNvPr>
          <p:cNvSpPr txBox="1">
            <a:spLocks/>
          </p:cNvSpPr>
          <p:nvPr/>
        </p:nvSpPr>
        <p:spPr>
          <a:xfrm>
            <a:off x="990600" y="10469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Espaço Reservado para Conteúdo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561AD94-917F-6152-2F13-41DFF3928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30" y="1824865"/>
            <a:ext cx="3136633" cy="4138613"/>
          </a:xfrm>
          <a:prstGeom prst="rect">
            <a:avLst/>
          </a:prstGeom>
        </p:spPr>
      </p:pic>
      <p:pic>
        <p:nvPicPr>
          <p:cNvPr id="2050" name="Picture 2" descr="Bandeira dos Estados Unidos: história, significado - Mundo Educação">
            <a:extLst>
              <a:ext uri="{FF2B5EF4-FFF2-40B4-BE49-F238E27FC236}">
                <a16:creationId xmlns:a16="http://schemas.microsoft.com/office/drawing/2014/main" id="{46416F4D-39B2-5FE3-7005-F67CB6F5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06" y="1742853"/>
            <a:ext cx="950064" cy="5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521E42E-C52A-B75F-5CE7-86084F5DA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7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Carla </a:t>
            </a:r>
            <a:r>
              <a:rPr lang="pt-BR" sz="2000" b="1" dirty="0" err="1">
                <a:latin typeface="Amasis MT Pro" panose="02040504050005020304" pitchFamily="18" charset="0"/>
              </a:rPr>
              <a:t>Marzulli</a:t>
            </a:r>
            <a:endParaRPr lang="pt-BR" sz="2000" b="1" dirty="0">
              <a:latin typeface="Amasis MT Pro" panose="02040504050005020304" pitchFamily="18" charset="0"/>
            </a:endParaRP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Pós Graduada em Ortopedia pela USP</a:t>
            </a:r>
            <a:b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</a:br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Pós Graduada em </a:t>
            </a:r>
            <a:r>
              <a:rPr lang="pt-BR" sz="2000" dirty="0">
                <a:solidFill>
                  <a:srgbClr val="1D2228"/>
                </a:solidFill>
                <a:latin typeface="Helvetica Neue"/>
              </a:rPr>
              <a:t>A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cupuntura Veterinária –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Helvetica Neue"/>
              </a:rPr>
              <a:t>Quallitas</a:t>
            </a:r>
            <a:endParaRPr lang="pt-BR" sz="2000" b="0" i="0" dirty="0">
              <a:solidFill>
                <a:srgbClr val="1D2228"/>
              </a:solidFill>
              <a:effectLst/>
              <a:latin typeface="Helvetica Neue"/>
            </a:endParaRPr>
          </a:p>
          <a:p>
            <a:pPr algn="l"/>
            <a:r>
              <a:rPr lang="pt-BR" sz="2000" dirty="0">
                <a:solidFill>
                  <a:srgbClr val="1D2228"/>
                </a:solidFill>
                <a:latin typeface="Helvetica Neue"/>
              </a:rPr>
              <a:t>Formação em </a:t>
            </a:r>
            <a:r>
              <a:rPr lang="pt-BR" sz="2000" dirty="0" err="1">
                <a:solidFill>
                  <a:srgbClr val="1D2228"/>
                </a:solidFill>
                <a:latin typeface="Helvetica Neue"/>
              </a:rPr>
              <a:t>Ozonioterapia</a:t>
            </a:r>
            <a:b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</a:br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Pós Graduada em Acupuntura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Helvetica Neue"/>
              </a:rPr>
              <a:t>Bioenergetica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 CIAMO</a:t>
            </a:r>
          </a:p>
          <a:p>
            <a:r>
              <a:rPr lang="pt-BR" sz="2000" dirty="0">
                <a:latin typeface="Amasis MT Pro" panose="02040504050005020304" pitchFamily="18" charset="0"/>
              </a:rPr>
              <a:t>Certificada em Fisioterapia Veterinária pela Fisio Care Pet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Responsável pela setor de acupuntura, fisioterapia e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Helvetica Neue"/>
              </a:rPr>
              <a:t>ozonioterapia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 da Fisio care pet – Unidades Sede Moema e  Alphaville</a:t>
            </a: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Tratamento integrativo na reabilitação das sequelas de </a:t>
            </a:r>
            <a:r>
              <a:rPr lang="pt-BR" sz="2000" b="1" i="1" u="none" strike="noStrike" dirty="0" err="1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cinomose</a:t>
            </a:r>
            <a:endParaRPr lang="pt-BR" sz="2000" b="1" i="1" u="none" strike="noStrike" dirty="0">
              <a:solidFill>
                <a:srgbClr val="FF3300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5959A144-71BD-B398-4286-F781645B1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11" name="Espaço Reservado para Conteúdo 10" descr="Pessoa posando para foto com cachorro&#10;&#10;Descrição gerada automaticamente">
            <a:extLst>
              <a:ext uri="{FF2B5EF4-FFF2-40B4-BE49-F238E27FC236}">
                <a16:creationId xmlns:a16="http://schemas.microsoft.com/office/drawing/2014/main" id="{A4425FE6-A9DF-5301-55CF-9AEDE3117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1274" y="1825625"/>
            <a:ext cx="3103959" cy="4138613"/>
          </a:xfrm>
        </p:spPr>
      </p:pic>
    </p:spTree>
    <p:extLst>
      <p:ext uri="{BB962C8B-B14F-4D97-AF65-F5344CB8AC3E}">
        <p14:creationId xmlns:p14="http://schemas.microsoft.com/office/powerpoint/2010/main" val="234700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Esp. Ariele </a:t>
            </a:r>
            <a:r>
              <a:rPr lang="pt-BR" sz="2000" b="1" dirty="0" err="1">
                <a:latin typeface="Amasis MT Pro" panose="02040504050005020304" pitchFamily="18" charset="0"/>
              </a:rPr>
              <a:t>Schreiner</a:t>
            </a:r>
            <a:endParaRPr lang="pt-BR" sz="2000" b="1" dirty="0">
              <a:latin typeface="Amasis MT Pro" panose="02040504050005020304" pitchFamily="18" charset="0"/>
            </a:endParaRP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Formação em Fisioterapia, Ortopedia e </a:t>
            </a:r>
            <a:r>
              <a:rPr lang="pt-BR" sz="2000" dirty="0" err="1">
                <a:latin typeface="Amasis MT Pro" panose="02040504050005020304" pitchFamily="18" charset="0"/>
              </a:rPr>
              <a:t>Ozonioterapia</a:t>
            </a:r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Pós-graduada em Acupuntura Veterinária</a:t>
            </a:r>
          </a:p>
          <a:p>
            <a:pPr algn="l" fontAlgn="b"/>
            <a:r>
              <a:rPr lang="pt-BR" sz="2000" u="none" strike="noStrike" dirty="0">
                <a:effectLst/>
                <a:latin typeface="Amasis MT Pro" panose="02040504050005020304" pitchFamily="18" charset="0"/>
              </a:rPr>
              <a:t>Pós-graduanda em Neurologia Veteriná</a:t>
            </a:r>
            <a:r>
              <a:rPr lang="pt-BR" sz="2000" dirty="0">
                <a:latin typeface="Amasis MT Pro" panose="02040504050005020304" pitchFamily="18" charset="0"/>
              </a:rPr>
              <a:t>ria UFAPE</a:t>
            </a: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Certificada em Fisioterapia Veterinária pela Fisio Care Pet</a:t>
            </a:r>
          </a:p>
          <a:p>
            <a:pPr algn="l" fontAlgn="b"/>
            <a:r>
              <a:rPr lang="pt-BR" sz="2000" u="none" strike="noStrike" dirty="0">
                <a:effectLst/>
                <a:latin typeface="Amasis MT Pro" panose="02040504050005020304" pitchFamily="18" charset="0"/>
              </a:rPr>
              <a:t>Responsável pelo treinamento técnico dos franqueados Fisio Care Pet</a:t>
            </a:r>
          </a:p>
          <a:p>
            <a:pPr algn="l" fontAlgn="b"/>
            <a:r>
              <a:rPr lang="pt-BR" sz="2000" dirty="0">
                <a:latin typeface="Amasis MT Pro" panose="02040504050005020304" pitchFamily="18" charset="0"/>
              </a:rPr>
              <a:t>Responsável pelas unidades Sede e Jardins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endParaRPr lang="pt-BR" sz="2000" b="1" i="1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Me indicaram como hérnia de disco mas não era. Discussão sobre diagnóstico e protocolos</a:t>
            </a: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0F64DA26-491E-ADB8-0FA9-68AF92EE0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4" name="Imagem 3" descr="Pessoa em pé sorrindo&#10;&#10;Descrição gerada automaticamente">
            <a:extLst>
              <a:ext uri="{FF2B5EF4-FFF2-40B4-BE49-F238E27FC236}">
                <a16:creationId xmlns:a16="http://schemas.microsoft.com/office/drawing/2014/main" id="{CB4BCF87-DD23-1EF9-2A57-2411E9D69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9" y="1777086"/>
            <a:ext cx="312437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6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032087-65A7-2772-CF48-CB5317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Ms. </a:t>
            </a:r>
            <a:r>
              <a:rPr lang="pt-BR" sz="2000" b="1" dirty="0" err="1">
                <a:latin typeface="Amasis MT Pro" panose="02040504050005020304" pitchFamily="18" charset="0"/>
              </a:rPr>
              <a:t>Angela</a:t>
            </a:r>
            <a:r>
              <a:rPr lang="pt-BR" sz="2000" b="1" dirty="0">
                <a:latin typeface="Amasis MT Pro" panose="02040504050005020304" pitchFamily="18" charset="0"/>
              </a:rPr>
              <a:t> Martins </a:t>
            </a:r>
          </a:p>
          <a:p>
            <a:pPr>
              <a:lnSpc>
                <a:spcPct val="150000"/>
              </a:lnSpc>
            </a:pP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Diretora Clínica do Hospital Veterinário da Arrábida Formação específica em fisioterapia e reabilitação animal com curso da ESAVS de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Rehabilitation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and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Physiotherapy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of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Small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</a:t>
            </a:r>
            <a:r>
              <a:rPr lang="pt-BR" sz="1600" b="0" i="0" dirty="0" err="1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Animals</a:t>
            </a: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 (Áustria)</a:t>
            </a:r>
            <a:b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</a:b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Professora convidada na Universidade Lusófona</a:t>
            </a:r>
          </a:p>
          <a:p>
            <a:pPr>
              <a:lnSpc>
                <a:spcPct val="150000"/>
              </a:lnSpc>
            </a:pPr>
            <a:r>
              <a:rPr lang="pt-BR" sz="1600" b="0" i="0" dirty="0">
                <a:effectLst/>
                <a:latin typeface="Amasis MT Pro" panose="02040504050005020304" pitchFamily="18" charset="0"/>
                <a:cs typeface="Helvetica" panose="020B0604020202020204" pitchFamily="34" charset="0"/>
              </a:rPr>
              <a:t>Mestre da Especialidade de Medicina Física e Reabilitação Animal</a:t>
            </a:r>
          </a:p>
          <a:p>
            <a:pPr>
              <a:lnSpc>
                <a:spcPct val="150000"/>
              </a:lnSpc>
            </a:pPr>
            <a:endParaRPr lang="pt-BR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Palestras: Modulação do sistema nervoso por estimulação elétrica transcutânea </a:t>
            </a:r>
          </a:p>
          <a:p>
            <a:pPr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Como e quanto a </a:t>
            </a:r>
            <a:r>
              <a:rPr lang="pt-BR" sz="2000" b="1" i="1" u="none" strike="noStrike" dirty="0" err="1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Fampyra</a:t>
            </a:r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 pode aumentar as </a:t>
            </a:r>
          </a:p>
          <a:p>
            <a:pPr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chances do seu paciente voltar a andar?</a:t>
            </a:r>
          </a:p>
          <a:p>
            <a:r>
              <a:rPr lang="pt-BR" sz="1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Palestras gravadas com respostas ao vivo</a:t>
            </a: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8785B625-5875-2D94-252A-28AD817BE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1026" name="Picture 2" descr="Dra. Ângela Martins | Craa">
            <a:extLst>
              <a:ext uri="{FF2B5EF4-FFF2-40B4-BE49-F238E27FC236}">
                <a16:creationId xmlns:a16="http://schemas.microsoft.com/office/drawing/2014/main" id="{1098BC75-EEBA-FDCD-8B1C-F91DF6DA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2" y="1825625"/>
            <a:ext cx="3009903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ignificado da Bandeira de Portugal (cores, esfera armilar, escudo,...) -  Significados">
            <a:extLst>
              <a:ext uri="{FF2B5EF4-FFF2-40B4-BE49-F238E27FC236}">
                <a16:creationId xmlns:a16="http://schemas.microsoft.com/office/drawing/2014/main" id="{1F6B74B1-5597-8B91-A8C1-6F9E3F21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072" y="1642036"/>
            <a:ext cx="1413957" cy="7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9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rtlCol="0" anchor="b">
            <a:normAutofit/>
          </a:bodyPr>
          <a:lstStyle/>
          <a:p>
            <a:pPr rtl="0"/>
            <a:r>
              <a:rPr lang="pt-BR" dirty="0"/>
              <a:t>2023 Presencial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3563" y="1438901"/>
            <a:ext cx="6529387" cy="1509713"/>
          </a:xfrm>
        </p:spPr>
        <p:txBody>
          <a:bodyPr rtlCol="0" anchor="ctr">
            <a:noAutofit/>
          </a:bodyPr>
          <a:lstStyle/>
          <a:p>
            <a:pPr rtl="0"/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 </a:t>
            </a:r>
            <a:r>
              <a:rPr lang="pt-BR" dirty="0">
                <a:hlinkClick r:id="rId3"/>
              </a:rPr>
              <a:t>https://youtu.be/eX1ApuwUuhc</a:t>
            </a:r>
            <a:r>
              <a:rPr lang="pt-BR" dirty="0"/>
              <a:t> </a:t>
            </a:r>
            <a:endParaRPr lang="pt-BR" sz="4000" dirty="0"/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63B854BD-D5B9-CF2B-9D58-1B6C9B3A88F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51" y="2304000"/>
            <a:ext cx="4773766" cy="4773766"/>
          </a:xfrm>
          <a:prstGeom prst="rect">
            <a:avLst/>
          </a:prstGeom>
        </p:spPr>
      </p:pic>
      <p:pic>
        <p:nvPicPr>
          <p:cNvPr id="8" name="Espaço Reservado para Imagem 7" descr="Gato com a boca aberta&#10;&#10;Descrição gerada automaticamente">
            <a:extLst>
              <a:ext uri="{FF2B5EF4-FFF2-40B4-BE49-F238E27FC236}">
                <a16:creationId xmlns:a16="http://schemas.microsoft.com/office/drawing/2014/main" id="{DE828547-7551-34D3-DDBA-E395FE46EB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348" r="1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722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24F32-F601-7A6F-1F82-2D5E8ADA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62" y="822960"/>
            <a:ext cx="4758620" cy="1691356"/>
          </a:xfrm>
        </p:spPr>
        <p:txBody>
          <a:bodyPr>
            <a:noAutofit/>
          </a:bodyPr>
          <a:lstStyle/>
          <a:p>
            <a:r>
              <a:rPr lang="pt-BR" sz="3900" dirty="0"/>
              <a:t>Local</a:t>
            </a:r>
            <a:br>
              <a:rPr lang="pt-BR" sz="3900" dirty="0"/>
            </a:br>
            <a:r>
              <a:rPr lang="pt-BR" sz="3900" dirty="0"/>
              <a:t>Teatro </a:t>
            </a:r>
            <a:r>
              <a:rPr lang="pt-BR" sz="3900" dirty="0" err="1"/>
              <a:t>Gamaro</a:t>
            </a:r>
            <a:br>
              <a:rPr lang="pt-BR" sz="3900" dirty="0"/>
            </a:br>
            <a:r>
              <a:rPr lang="pt-BR" sz="3900" dirty="0"/>
              <a:t>Anhembi-Morumbi (SP)</a:t>
            </a:r>
          </a:p>
        </p:txBody>
      </p:sp>
      <p:pic>
        <p:nvPicPr>
          <p:cNvPr id="4" name="Imagem 3" descr="Auditório com cadeiras&#10;&#10;Descrição gerada automaticamente">
            <a:extLst>
              <a:ext uri="{FF2B5EF4-FFF2-40B4-BE49-F238E27FC236}">
                <a16:creationId xmlns:a16="http://schemas.microsoft.com/office/drawing/2014/main" id="{9D6AB2B4-3A9A-C455-5861-43D4C8CA0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19" y="2532443"/>
            <a:ext cx="4860000" cy="3240000"/>
          </a:xfrm>
          <a:prstGeom prst="rect">
            <a:avLst/>
          </a:prstGeom>
        </p:spPr>
      </p:pic>
      <p:pic>
        <p:nvPicPr>
          <p:cNvPr id="6" name="Imagem 5" descr="Auditório com pessoas sentadas&#10;&#10;Descrição gerada automaticamente">
            <a:extLst>
              <a:ext uri="{FF2B5EF4-FFF2-40B4-BE49-F238E27FC236}">
                <a16:creationId xmlns:a16="http://schemas.microsoft.com/office/drawing/2014/main" id="{767031AE-C4E8-A717-A77A-909BE8795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615" y="974360"/>
            <a:ext cx="4860000" cy="3240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8325C05-F76C-FB38-39AB-BEB60FEFA3DE}"/>
              </a:ext>
            </a:extLst>
          </p:cNvPr>
          <p:cNvSpPr txBox="1"/>
          <p:nvPr/>
        </p:nvSpPr>
        <p:spPr>
          <a:xfrm>
            <a:off x="6096000" y="4604337"/>
            <a:ext cx="5370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Sexta, dia 03/03, das 08:00 as 20:00</a:t>
            </a:r>
          </a:p>
          <a:p>
            <a:r>
              <a:rPr lang="pt-BR" sz="2800" dirty="0">
                <a:solidFill>
                  <a:schemeClr val="bg1"/>
                </a:solidFill>
              </a:rPr>
              <a:t>Sábado, dia 04/03, das 08:00 ás 18:30</a:t>
            </a:r>
          </a:p>
        </p:txBody>
      </p:sp>
    </p:spTree>
    <p:extLst>
      <p:ext uri="{BB962C8B-B14F-4D97-AF65-F5344CB8AC3E}">
        <p14:creationId xmlns:p14="http://schemas.microsoft.com/office/powerpoint/2010/main" val="71108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chorro na cama&#10;&#10;Descrição gerada automaticamente">
            <a:extLst>
              <a:ext uri="{FF2B5EF4-FFF2-40B4-BE49-F238E27FC236}">
                <a16:creationId xmlns:a16="http://schemas.microsoft.com/office/drawing/2014/main" id="{902E93C8-22B9-B463-C7C1-D81C1ADB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00" y="720000"/>
            <a:ext cx="10753200" cy="541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62BF7EE-B740-F452-DAC8-26BC5E4D18F1}"/>
              </a:ext>
            </a:extLst>
          </p:cNvPr>
          <p:cNvSpPr/>
          <p:nvPr/>
        </p:nvSpPr>
        <p:spPr>
          <a:xfrm>
            <a:off x="3710912" y="0"/>
            <a:ext cx="4736891" cy="6464968"/>
          </a:xfrm>
          <a:prstGeom prst="rect">
            <a:avLst/>
          </a:prstGeom>
          <a:solidFill>
            <a:srgbClr val="1A30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E01FB13-2650-4060-8E7D-1FC00B2F6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1999" y="2208054"/>
            <a:ext cx="3168000" cy="4074026"/>
          </a:xfrm>
        </p:spPr>
        <p:txBody>
          <a:bodyPr rtlCol="0">
            <a:noAutofit/>
          </a:bodyPr>
          <a:lstStyle/>
          <a:p>
            <a:pPr rtl="0"/>
            <a:r>
              <a:rPr lang="pt-BR" sz="3200" dirty="0"/>
              <a:t>Pré-inscrições a partir  de Setembro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>
                <a:solidFill>
                  <a:srgbClr val="FFFF00"/>
                </a:solidFill>
              </a:rPr>
              <a:t>1º lote somente para os pré-inscritos</a:t>
            </a:r>
            <a:br>
              <a:rPr lang="pt-BR" sz="3200" dirty="0">
                <a:solidFill>
                  <a:srgbClr val="FF3300"/>
                </a:solidFill>
              </a:rPr>
            </a:br>
            <a:br>
              <a:rPr lang="pt-BR" sz="3200" dirty="0"/>
            </a:br>
            <a:r>
              <a:rPr lang="pt-BR" sz="3200" dirty="0"/>
              <a:t>Abriremos as inscrições no dia 01 outubro </a:t>
            </a:r>
            <a:br>
              <a:rPr lang="pt-BR" sz="3200" dirty="0"/>
            </a:br>
            <a:br>
              <a:rPr lang="pt-BR" sz="3200" dirty="0"/>
            </a:br>
            <a:br>
              <a:rPr lang="pt-BR" sz="3200" dirty="0">
                <a:solidFill>
                  <a:srgbClr val="FF3300"/>
                </a:solidFill>
              </a:rPr>
            </a:br>
            <a:br>
              <a:rPr lang="pt-BR" sz="3200" dirty="0"/>
            </a:br>
            <a:endParaRPr lang="pt-BR" sz="3200" dirty="0"/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328A369-1053-4B4E-8A74-073714A3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782" y="5251814"/>
            <a:ext cx="850435" cy="833539"/>
          </a:xfrm>
          <a:prstGeom prst="rect">
            <a:avLst/>
          </a:prstGeom>
        </p:spPr>
      </p:pic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3CBCC322-5FB6-B1AE-A70D-12F0A10992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82270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chorro com roupa verde&#10;&#10;Descrição gerada automaticamente">
            <a:extLst>
              <a:ext uri="{FF2B5EF4-FFF2-40B4-BE49-F238E27FC236}">
                <a16:creationId xmlns:a16="http://schemas.microsoft.com/office/drawing/2014/main" id="{64722E34-225B-8337-68B1-5027CC0DB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3" y="363512"/>
            <a:ext cx="11482465" cy="613097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C56CC93-F06A-9A1A-033A-C13085D5DD05}"/>
              </a:ext>
            </a:extLst>
          </p:cNvPr>
          <p:cNvSpPr/>
          <p:nvPr/>
        </p:nvSpPr>
        <p:spPr>
          <a:xfrm>
            <a:off x="3957403" y="363511"/>
            <a:ext cx="4107305" cy="6100997"/>
          </a:xfrm>
          <a:prstGeom prst="rect">
            <a:avLst/>
          </a:prstGeom>
          <a:solidFill>
            <a:srgbClr val="1A301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E01FB13-2650-4060-8E7D-1FC00B2F6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000" y="1014279"/>
            <a:ext cx="3168000" cy="4074026"/>
          </a:xfrm>
        </p:spPr>
        <p:txBody>
          <a:bodyPr rtlCol="0">
            <a:noAutofit/>
          </a:bodyPr>
          <a:lstStyle/>
          <a:p>
            <a:pPr rtl="0"/>
            <a:r>
              <a:rPr lang="pt-BR" sz="3200" b="1" dirty="0">
                <a:solidFill>
                  <a:srgbClr val="FFFF00"/>
                </a:solidFill>
              </a:rPr>
              <a:t>Reserve sua vaga agora mesmo: </a:t>
            </a:r>
            <a:br>
              <a:rPr lang="pt-BR" sz="3200" b="1" dirty="0">
                <a:solidFill>
                  <a:srgbClr val="FFFF00"/>
                </a:solidFill>
              </a:rPr>
            </a:br>
            <a:r>
              <a:rPr lang="pt-BR" sz="2400" dirty="0">
                <a:hlinkClick r:id="rId4"/>
              </a:rPr>
              <a:t>fisiocarepet.com.br/cursos/</a:t>
            </a:r>
            <a:r>
              <a:rPr lang="pt-BR" sz="2400" dirty="0"/>
              <a:t> </a:t>
            </a: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Garanta sua participação no maior congresso de fisiatria em pequenos animais da história.</a:t>
            </a:r>
            <a:br>
              <a:rPr lang="pt-BR" sz="2800" dirty="0"/>
            </a:br>
            <a:br>
              <a:rPr lang="pt-BR" sz="2800" dirty="0"/>
            </a:br>
            <a:endParaRPr lang="pt-BR" sz="2800" dirty="0"/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328A369-1053-4B4E-8A74-073714A35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782" y="5251814"/>
            <a:ext cx="850435" cy="8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1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489374"/>
            <a:ext cx="4015409" cy="1330688"/>
          </a:xfrm>
        </p:spPr>
        <p:txBody>
          <a:bodyPr rtlCol="0">
            <a:normAutofit/>
          </a:bodyPr>
          <a:lstStyle/>
          <a:p>
            <a:pPr rtl="0"/>
            <a:r>
              <a:rPr lang="pt-BR" sz="5400" noProof="1"/>
              <a:t>Investimento 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DACE1C50-0643-CA21-051C-6AEEBC385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41203"/>
              </p:ext>
            </p:extLst>
          </p:nvPr>
        </p:nvGraphicFramePr>
        <p:xfrm>
          <a:off x="1342452" y="2143732"/>
          <a:ext cx="9270585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195">
                  <a:extLst>
                    <a:ext uri="{9D8B030D-6E8A-4147-A177-3AD203B41FA5}">
                      <a16:colId xmlns:a16="http://schemas.microsoft.com/office/drawing/2014/main" val="868356447"/>
                    </a:ext>
                  </a:extLst>
                </a:gridCol>
                <a:gridCol w="3090195">
                  <a:extLst>
                    <a:ext uri="{9D8B030D-6E8A-4147-A177-3AD203B41FA5}">
                      <a16:colId xmlns:a16="http://schemas.microsoft.com/office/drawing/2014/main" val="367597698"/>
                    </a:ext>
                  </a:extLst>
                </a:gridCol>
                <a:gridCol w="3090195">
                  <a:extLst>
                    <a:ext uri="{9D8B030D-6E8A-4147-A177-3AD203B41FA5}">
                      <a16:colId xmlns:a16="http://schemas.microsoft.com/office/drawing/2014/main" val="3173848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Graduandos e pós-graduandos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Veterinários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60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1º Lote (exclusivo para </a:t>
                      </a:r>
                      <a:r>
                        <a:rPr lang="pt-BR" sz="2800" dirty="0" err="1"/>
                        <a:t>pré</a:t>
                      </a:r>
                      <a:r>
                        <a:rPr lang="pt-BR" sz="2800" dirty="0"/>
                        <a:t>-inscritos)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R$ 400,00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R$ 500,00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706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2º Lote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R$ 500,00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R$ 600,00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169893"/>
                  </a:ext>
                </a:extLst>
              </a:tr>
            </a:tbl>
          </a:graphicData>
        </a:graphic>
      </p:graphicFrame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0EBAEC4C-0B06-112F-3214-72994081698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95AD68F-938D-BB4E-FF5E-74ABE3B72A6E}"/>
              </a:ext>
            </a:extLst>
          </p:cNvPr>
          <p:cNvSpPr txBox="1"/>
          <p:nvPr/>
        </p:nvSpPr>
        <p:spPr>
          <a:xfrm>
            <a:off x="1578963" y="4656582"/>
            <a:ext cx="8674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Desconto de 15% para alunos e ex-alunos Fisio Care Pet</a:t>
            </a:r>
          </a:p>
          <a:p>
            <a:r>
              <a:rPr lang="pt-BR" sz="2400" dirty="0">
                <a:solidFill>
                  <a:schemeClr val="bg1"/>
                </a:solidFill>
              </a:rPr>
              <a:t>Desconto de 10% para associados ativos ANFIVET, ABMVI, ABNV ABO3VET, AMFISIOVET, AFISVET-CHILE</a:t>
            </a:r>
          </a:p>
        </p:txBody>
      </p:sp>
    </p:spTree>
    <p:extLst>
      <p:ext uri="{BB962C8B-B14F-4D97-AF65-F5344CB8AC3E}">
        <p14:creationId xmlns:p14="http://schemas.microsoft.com/office/powerpoint/2010/main" val="651922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050" y="506918"/>
            <a:ext cx="10013919" cy="1330688"/>
          </a:xfrm>
        </p:spPr>
        <p:txBody>
          <a:bodyPr rtlCol="0">
            <a:normAutofit/>
          </a:bodyPr>
          <a:lstStyle/>
          <a:p>
            <a:pPr rtl="0"/>
            <a:r>
              <a:rPr lang="pt-BR" sz="6600" noProof="1"/>
              <a:t>Apoio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2FDA50E-D718-7F34-8687-09E62FBC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80" y="1775088"/>
            <a:ext cx="2444499" cy="2236457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59195A57-0F80-94EF-7C9E-13CEED03B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540" y="2017486"/>
            <a:ext cx="1616920" cy="1751663"/>
          </a:xfrm>
          <a:prstGeom prst="rect">
            <a:avLst/>
          </a:prstGeom>
        </p:spPr>
      </p:pic>
      <p:pic>
        <p:nvPicPr>
          <p:cNvPr id="1026" name="Picture 2" descr="Amfisiovet- Asociación Mexicana de Fisioterapia Veterinaria | Facebook">
            <a:extLst>
              <a:ext uri="{FF2B5EF4-FFF2-40B4-BE49-F238E27FC236}">
                <a16:creationId xmlns:a16="http://schemas.microsoft.com/office/drawing/2014/main" id="{825BDD0A-B083-3A92-EA4D-7A80DE15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82" y="2017487"/>
            <a:ext cx="1743878" cy="17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NV - Associação Brasileira de Neurologia Veterinária">
            <a:extLst>
              <a:ext uri="{FF2B5EF4-FFF2-40B4-BE49-F238E27FC236}">
                <a16:creationId xmlns:a16="http://schemas.microsoft.com/office/drawing/2014/main" id="{BE8E2CD5-08E2-B186-26B0-24958F1D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11" y="4251383"/>
            <a:ext cx="2395317" cy="1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mvi – Vet Agenda">
            <a:extLst>
              <a:ext uri="{FF2B5EF4-FFF2-40B4-BE49-F238E27FC236}">
                <a16:creationId xmlns:a16="http://schemas.microsoft.com/office/drawing/2014/main" id="{A11C62F7-16EE-3D1C-230A-23EE0394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53" y="4188066"/>
            <a:ext cx="2838811" cy="177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BO3vet Associação Brasileira de Ozonioterapeutas Veterinários - Home |  Facebook">
            <a:extLst>
              <a:ext uri="{FF2B5EF4-FFF2-40B4-BE49-F238E27FC236}">
                <a16:creationId xmlns:a16="http://schemas.microsoft.com/office/drawing/2014/main" id="{400C9427-46EB-1425-429C-36F1F1CA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98" y="4158298"/>
            <a:ext cx="1774257" cy="177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3296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103" y="489374"/>
            <a:ext cx="10013919" cy="1330688"/>
          </a:xfrm>
        </p:spPr>
        <p:txBody>
          <a:bodyPr rtlCol="0">
            <a:normAutofit/>
          </a:bodyPr>
          <a:lstStyle/>
          <a:p>
            <a:pPr rtl="0"/>
            <a:r>
              <a:rPr lang="pt-BR" sz="5400" noProof="1"/>
              <a:t>Patrocinadores Diamante</a:t>
            </a: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F49BA5EB-83B3-4F4C-1973-C5208D139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470" y="2454009"/>
            <a:ext cx="3237701" cy="171497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F2C51A9-8B1F-5051-E367-17DF6E3C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02" y="2467073"/>
            <a:ext cx="4141677" cy="17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259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40" y="489374"/>
            <a:ext cx="10013919" cy="1330688"/>
          </a:xfrm>
        </p:spPr>
        <p:txBody>
          <a:bodyPr rtlCol="0">
            <a:normAutofit/>
          </a:bodyPr>
          <a:lstStyle/>
          <a:p>
            <a:pPr rtl="0"/>
            <a:r>
              <a:rPr lang="pt-BR" sz="5400" noProof="1"/>
              <a:t>Patrocinadores Ouro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3F83284-2535-B7C7-57DA-C6572F9D5C8C}"/>
              </a:ext>
            </a:extLst>
          </p:cNvPr>
          <p:cNvSpPr txBox="1">
            <a:spLocks/>
          </p:cNvSpPr>
          <p:nvPr/>
        </p:nvSpPr>
        <p:spPr>
          <a:xfrm>
            <a:off x="1076550" y="2950260"/>
            <a:ext cx="10013919" cy="1330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noProof="1"/>
              <a:t>Apoio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25474097-FA08-E6D2-C4DE-BEDCD6D8B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23" y="1850042"/>
            <a:ext cx="1795441" cy="1543623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D1008822-6646-F880-2809-9CF22D94329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85" y="4220988"/>
            <a:ext cx="1825179" cy="16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21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</p:spPr>
        <p:txBody>
          <a:bodyPr rtlCol="0">
            <a:noAutofit/>
          </a:bodyPr>
          <a:lstStyle/>
          <a:p>
            <a:pPr rtl="0"/>
            <a:r>
              <a:rPr lang="pt-BR" sz="4800" noProof="1"/>
              <a:t>Dúvidas?</a:t>
            </a:r>
            <a:br>
              <a:rPr lang="pt-BR" sz="4800" noProof="1"/>
            </a:br>
            <a:r>
              <a:rPr lang="pt-BR" sz="4800" noProof="1"/>
              <a:t>Estamos aqui para te ajudar.</a:t>
            </a:r>
          </a:p>
        </p:txBody>
      </p:sp>
      <p:graphicFrame>
        <p:nvGraphicFramePr>
          <p:cNvPr id="3" name="Espaço Reservado para Conteúdo 2" descr="Espaço reservado ao SmartArt – Lista de contatos">
            <a:extLst>
              <a:ext uri="{FF2B5EF4-FFF2-40B4-BE49-F238E27FC236}">
                <a16:creationId xmlns:a16="http://schemas.microsoft.com/office/drawing/2014/main" id="{7944F032-B096-4FBC-A7D9-5050F89CDAAE}"/>
              </a:ext>
            </a:extLst>
          </p:cNvPr>
          <p:cNvGraphicFramePr>
            <a:graphicFrameLocks/>
          </p:cNvGraphicFramePr>
          <p:nvPr/>
        </p:nvGraphicFramePr>
        <p:xfrm>
          <a:off x="6318051" y="1274097"/>
          <a:ext cx="4491257" cy="440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29BDA9E-A2A2-3945-095A-49A36D4206B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791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0E75E-855B-4072-A692-9E0F1841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 rtlCol="0" anchor="ctr">
            <a:normAutofit/>
          </a:bodyPr>
          <a:lstStyle/>
          <a:p>
            <a:pPr rtl="0"/>
            <a:r>
              <a:rPr lang="pt-BR" dirty="0"/>
              <a:t>Histórico dos Congressos Internacionais</a:t>
            </a:r>
          </a:p>
        </p:txBody>
      </p:sp>
      <p:pic>
        <p:nvPicPr>
          <p:cNvPr id="12" name="Espaço Reservado para Conteúdo 11" descr="Cachorro com a língua de fora&#10;&#10;Descrição gerada automaticamente">
            <a:extLst>
              <a:ext uri="{FF2B5EF4-FFF2-40B4-BE49-F238E27FC236}">
                <a16:creationId xmlns:a16="http://schemas.microsoft.com/office/drawing/2014/main" id="{319FC8B0-76B5-4318-A066-12E786B949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3331" y="1612140"/>
            <a:ext cx="4351338" cy="4351338"/>
          </a:xfr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ECB90-4661-43C5-878C-28211940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/>
          <a:p>
            <a:pPr rtl="0"/>
            <a:r>
              <a:rPr lang="pt-BR" sz="2400" b="1" dirty="0"/>
              <a:t>Em 2020 tivemos nosso primeiro congresso </a:t>
            </a:r>
            <a:r>
              <a:rPr lang="pt-BR" sz="2400" dirty="0"/>
              <a:t>internacional de fisiatria veterinária, que foi online. </a:t>
            </a:r>
          </a:p>
          <a:p>
            <a:pPr rtl="0"/>
            <a:r>
              <a:rPr lang="pt-BR" sz="2400" dirty="0"/>
              <a:t>E mesmo em um ano de pandemia, com tantas adversidades, realizamos o </a:t>
            </a:r>
            <a:r>
              <a:rPr lang="pt-BR" sz="2400" b="1" dirty="0"/>
              <a:t>maior congresso internacional da história, </a:t>
            </a:r>
            <a:r>
              <a:rPr lang="pt-BR" sz="2400" dirty="0"/>
              <a:t>contando com </a:t>
            </a:r>
            <a:r>
              <a:rPr lang="pt-BR" sz="2400" b="1" dirty="0"/>
              <a:t>1724 alunos, de 22 nacionalidades diferentes, de 4 continentes</a:t>
            </a:r>
            <a:r>
              <a:rPr lang="pt-BR" sz="2400" dirty="0"/>
              <a:t>. </a:t>
            </a:r>
          </a:p>
          <a:p>
            <a:pPr rtl="0"/>
            <a:r>
              <a:rPr lang="pt-BR" sz="2400" dirty="0"/>
              <a:t>Em 2021 realizamos nosso 1º congresso presencial e </a:t>
            </a:r>
            <a:r>
              <a:rPr lang="pt-BR" sz="2400" b="1" dirty="0"/>
              <a:t>mesmo na pandemia tivemos 332 inscritos</a:t>
            </a:r>
            <a:r>
              <a:rPr lang="pt-BR" sz="2400" dirty="0"/>
              <a:t>.</a:t>
            </a:r>
          </a:p>
          <a:p>
            <a:pPr rtl="0"/>
            <a:endParaRPr lang="pt-BR" sz="2400" dirty="0"/>
          </a:p>
          <a:p>
            <a:pPr rtl="0"/>
            <a:endParaRPr lang="pt-BR" dirty="0"/>
          </a:p>
        </p:txBody>
      </p:sp>
      <p:pic>
        <p:nvPicPr>
          <p:cNvPr id="4" name="Imagem 3" descr="Imagem editada de um cachorro&#10;&#10;Descrição gerada automaticamente">
            <a:extLst>
              <a:ext uri="{FF2B5EF4-FFF2-40B4-BE49-F238E27FC236}">
                <a16:creationId xmlns:a16="http://schemas.microsoft.com/office/drawing/2014/main" id="{5B04FCBB-DE5C-2B22-A4FB-87E3DF861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108" y="2755068"/>
            <a:ext cx="3205561" cy="320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F7013C71-7A7B-9167-7D9F-80686BC51C19}"/>
              </a:ext>
            </a:extLst>
          </p:cNvPr>
          <p:cNvSpPr txBox="1">
            <a:spLocks/>
          </p:cNvSpPr>
          <p:nvPr/>
        </p:nvSpPr>
        <p:spPr>
          <a:xfrm>
            <a:off x="990600" y="10469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Palestrantes do 3º Congresso Internacional da Fisio Care Pet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E9D33C-D9CF-2842-7472-CAE47C3B0094}"/>
              </a:ext>
            </a:extLst>
          </p:cNvPr>
          <p:cNvSpPr txBox="1"/>
          <p:nvPr/>
        </p:nvSpPr>
        <p:spPr>
          <a:xfrm>
            <a:off x="1229192" y="1892909"/>
            <a:ext cx="6235909" cy="520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Ronaldo Casimiro da Costa (EUA)</a:t>
            </a:r>
          </a:p>
          <a:p>
            <a:pPr>
              <a:lnSpc>
                <a:spcPct val="150000"/>
              </a:lnSpc>
            </a:pPr>
            <a:r>
              <a:rPr lang="pt-BR" sz="2800" dirty="0" err="1"/>
              <a:t>Darryl</a:t>
            </a:r>
            <a:r>
              <a:rPr lang="pt-BR" sz="2800" dirty="0"/>
              <a:t> </a:t>
            </a:r>
            <a:r>
              <a:rPr lang="pt-BR" sz="2800" dirty="0" err="1"/>
              <a:t>Millis</a:t>
            </a:r>
            <a:r>
              <a:rPr lang="pt-BR" sz="2800" dirty="0"/>
              <a:t> (EUA)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Stella </a:t>
            </a:r>
            <a:r>
              <a:rPr lang="pt-BR" sz="2800" dirty="0" err="1"/>
              <a:t>Sakata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Marcella Sanches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Carla </a:t>
            </a:r>
            <a:r>
              <a:rPr lang="pt-BR" sz="2800" dirty="0" err="1"/>
              <a:t>Marzulli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Ariele </a:t>
            </a:r>
            <a:r>
              <a:rPr lang="pt-BR" sz="2800" dirty="0" err="1"/>
              <a:t>Schreiner</a:t>
            </a:r>
            <a:endParaRPr lang="pt-BR" sz="2800" dirty="0"/>
          </a:p>
          <a:p>
            <a:pPr>
              <a:lnSpc>
                <a:spcPct val="150000"/>
              </a:lnSpc>
            </a:pPr>
            <a:endParaRPr lang="pt-BR" sz="2800" dirty="0"/>
          </a:p>
          <a:p>
            <a:pPr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32C7FC0-8215-95FE-4528-E02F6375B153}"/>
              </a:ext>
            </a:extLst>
          </p:cNvPr>
          <p:cNvSpPr txBox="1"/>
          <p:nvPr/>
        </p:nvSpPr>
        <p:spPr>
          <a:xfrm>
            <a:off x="6944193" y="1907104"/>
            <a:ext cx="6093500" cy="3909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Ângela Martins (Portugal)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Renata Diniz (Espanha)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Nivea </a:t>
            </a:r>
            <a:r>
              <a:rPr lang="pt-BR" sz="2800" dirty="0" err="1"/>
              <a:t>Veturiano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Flavia Vassalo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Renata </a:t>
            </a:r>
            <a:r>
              <a:rPr lang="pt-BR" sz="2800" dirty="0" err="1"/>
              <a:t>Tesser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Ricardo S. Lopes</a:t>
            </a:r>
          </a:p>
        </p:txBody>
      </p:sp>
    </p:spTree>
    <p:extLst>
      <p:ext uri="{BB962C8B-B14F-4D97-AF65-F5344CB8AC3E}">
        <p14:creationId xmlns:p14="http://schemas.microsoft.com/office/powerpoint/2010/main" val="375558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ulher com cabelos longos&#10;&#10;Descrição gerada automaticamente">
            <a:extLst>
              <a:ext uri="{FF2B5EF4-FFF2-40B4-BE49-F238E27FC236}">
                <a16:creationId xmlns:a16="http://schemas.microsoft.com/office/drawing/2014/main" id="{6E5F763D-3433-BA6A-D44F-74C8BDB6B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342" y="1825624"/>
            <a:ext cx="3104999" cy="4140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Ms. Esp. Stella </a:t>
            </a:r>
            <a:r>
              <a:rPr lang="pt-BR" sz="2000" b="1" dirty="0" err="1">
                <a:latin typeface="Amasis MT Pro" panose="02040504050005020304" pitchFamily="18" charset="0"/>
              </a:rPr>
              <a:t>Sakata</a:t>
            </a:r>
            <a:endParaRPr lang="pt-BR" sz="2000" b="1" dirty="0">
              <a:latin typeface="Amasis MT Pro" panose="02040504050005020304" pitchFamily="18" charset="0"/>
            </a:endParaRP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Médica Veterinária que atua na área reabilitação desde 2001.</a:t>
            </a: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Mestre pela UNESP - Botucatu com tema em fisiatria com exercícios de alta intensidade e Plataforma Vibratória.</a:t>
            </a: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Especialista em Fisioterapia e Ortopedia - UNIP</a:t>
            </a: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Board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Member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the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Veterinary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Hyperbaric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Association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- USA.</a:t>
            </a: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Coordenadora do Curso de Pós Graduação em Fisioterapia, Fisiatria e Reabilitação Veterinária da Faculdade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Qualittas</a:t>
            </a:r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.</a:t>
            </a:r>
          </a:p>
          <a:p>
            <a:pPr algn="l"/>
            <a:r>
              <a:rPr lang="pt-BR" i="0" dirty="0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Proprietária e Diretora Cínica da Rede de Fisioterapia e Reabilitação Veterinária – </a:t>
            </a:r>
            <a:r>
              <a:rPr lang="pt-BR" i="0" dirty="0" err="1">
                <a:solidFill>
                  <a:srgbClr val="062423"/>
                </a:solidFill>
                <a:effectLst/>
                <a:latin typeface="Amasis MT Pro" panose="02040504050005020304" pitchFamily="18" charset="0"/>
              </a:rPr>
              <a:t>StellaFisioVet</a:t>
            </a:r>
            <a:endParaRPr lang="pt-BR" i="0" dirty="0">
              <a:solidFill>
                <a:srgbClr val="062423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Novidades e discussão de protocolos de </a:t>
            </a:r>
            <a:r>
              <a:rPr lang="pt-BR" sz="2000" b="1" i="1" u="none" strike="noStrike" dirty="0" err="1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magnetoterapia</a:t>
            </a:r>
            <a:endParaRPr lang="pt-BR" sz="2000" u="none" strike="noStrike" dirty="0">
              <a:solidFill>
                <a:srgbClr val="FF3300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D9650A5E-DCAE-BBE7-FA43-D191D14D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Pessoa posando para foto em fundo azul&#10;&#10;Descrição gerada automaticamente">
            <a:extLst>
              <a:ext uri="{FF2B5EF4-FFF2-40B4-BE49-F238E27FC236}">
                <a16:creationId xmlns:a16="http://schemas.microsoft.com/office/drawing/2014/main" id="{8D92C05B-C653-BCF7-30FA-CC2662601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282" y="1825625"/>
            <a:ext cx="3118999" cy="4140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Ms. Esp. Marcella Sanches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Pós-Graduada em Acupuntura Veterinária pelo Instituto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Bioethicus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.   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Certificação Internacional em Reabilitação Física, pela Universidade do Tennessee - CCRP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Mestrado em Ciências da Saúde pela UNIFESP 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Proprietária e responsável pela Reabilita Animal, Centro de Reabilitação Veterinária e Acupuntura em Santos-SP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Coordenadora da Pós-graduação de Fisiatria e Reabilitação Física Veterinária do IEP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Ranvier</a:t>
            </a:r>
            <a:r>
              <a:rPr lang="pt-BR" sz="2000" b="0" i="0" dirty="0">
                <a:solidFill>
                  <a:srgbClr val="1D2228"/>
                </a:solidFill>
                <a:effectLst/>
                <a:latin typeface="Amasis MT Pro" panose="02040504050005020304" pitchFamily="18" charset="0"/>
              </a:rPr>
              <a:t>.</a:t>
            </a: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Como escolher os melhores protocolos </a:t>
            </a: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de eletroterapia: discussão de casos</a:t>
            </a: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6E183357-1C70-4A95-0D00-C7052854B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0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ulher com cabelos longos&#10;&#10;Descrição gerada automaticamente">
            <a:extLst>
              <a:ext uri="{FF2B5EF4-FFF2-40B4-BE49-F238E27FC236}">
                <a16:creationId xmlns:a16="http://schemas.microsoft.com/office/drawing/2014/main" id="{226BF409-07D5-437F-19F5-C5FDB1A5E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564" y="1825624"/>
            <a:ext cx="3135712" cy="4140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Esp. Nivea </a:t>
            </a:r>
            <a:r>
              <a:rPr lang="pt-BR" sz="2000" b="1" dirty="0" err="1">
                <a:latin typeface="Amasis MT Pro" panose="02040504050005020304" pitchFamily="18" charset="0"/>
              </a:rPr>
              <a:t>Veturiano</a:t>
            </a:r>
            <a:endParaRPr lang="pt-BR" sz="2000" b="1" dirty="0">
              <a:latin typeface="Amasis MT Pro" panose="02040504050005020304" pitchFamily="18" charset="0"/>
            </a:endParaRP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Formação em Neurologia Veterinária  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Certificada em Fisiatria Veterinária pela Fisio Care Pet Cursos </a:t>
            </a: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rgbClr val="1D2228"/>
                </a:solidFill>
                <a:effectLst/>
                <a:latin typeface="Helvetica Neue"/>
              </a:rPr>
              <a:t>Bioethicus</a:t>
            </a:r>
            <a:endParaRPr lang="pt-BR" sz="2000" b="0" i="0" dirty="0">
              <a:solidFill>
                <a:srgbClr val="1D2228"/>
              </a:solidFill>
              <a:effectLst/>
              <a:latin typeface="Helvetica Neue"/>
            </a:endParaRPr>
          </a:p>
          <a:p>
            <a:pPr algn="l"/>
            <a:r>
              <a:rPr lang="pt-BR" sz="2000" b="0" i="0" dirty="0">
                <a:solidFill>
                  <a:srgbClr val="1D2228"/>
                </a:solidFill>
                <a:effectLst/>
                <a:latin typeface="Helvetica Neue"/>
              </a:rPr>
              <a:t>Sócia Proprietária da franquia Fisio Care Pet São José dos Campo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Reabilitação em filhotes: afinal o que podemos ou não utilizar?</a:t>
            </a:r>
            <a:endParaRPr lang="pt-BR" sz="2000" u="none" strike="noStrike" dirty="0">
              <a:solidFill>
                <a:srgbClr val="FF3300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D1C8B083-6067-C1E8-D061-C926B8796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Esp. Ricardo S. Lopes</a:t>
            </a:r>
          </a:p>
          <a:p>
            <a:r>
              <a:rPr lang="pt-BR" sz="2000" dirty="0">
                <a:latin typeface="Amasis MT Pro" panose="02040504050005020304" pitchFamily="18" charset="0"/>
              </a:rPr>
              <a:t>CEO da Fisio Care Pet</a:t>
            </a:r>
          </a:p>
          <a:p>
            <a:r>
              <a:rPr lang="pt-BR" sz="2000" dirty="0">
                <a:latin typeface="Amasis MT Pro" panose="02040504050005020304" pitchFamily="18" charset="0"/>
              </a:rPr>
              <a:t>Autor do livro Fisiatria em Pequenos animais</a:t>
            </a:r>
          </a:p>
          <a:p>
            <a:r>
              <a:rPr lang="pt-BR" sz="2000" dirty="0">
                <a:latin typeface="Amasis MT Pro" panose="02040504050005020304" pitchFamily="18" charset="0"/>
              </a:rPr>
              <a:t>Pós-graduado em Ortopedia pela USP</a:t>
            </a:r>
          </a:p>
          <a:p>
            <a:r>
              <a:rPr lang="pt-BR" sz="2000" dirty="0">
                <a:latin typeface="Amasis MT Pro" panose="02040504050005020304" pitchFamily="18" charset="0"/>
              </a:rPr>
              <a:t>Presidente da ANFIVET (2019-22)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dirty="0"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Palestras: Laser em pacientes neoplásicos: posso ou não utilizar?</a:t>
            </a:r>
          </a:p>
          <a:p>
            <a:pPr algn="l" fontAlgn="b"/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Os verdadeiros exercícios proprioceptivos.</a:t>
            </a:r>
          </a:p>
          <a:p>
            <a:pPr algn="l" fontAlgn="b"/>
            <a:r>
              <a:rPr lang="pt-BR" sz="2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Como otimizar seus resultados através do correto treino de marcha</a:t>
            </a:r>
          </a:p>
          <a:p>
            <a:pPr algn="l" fontAlgn="b"/>
            <a:endParaRPr lang="pt-BR" sz="2000" b="1" i="1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E7C36B04-F9ED-8B79-43AA-614108632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11" name="Espaço Reservado para Conteúdo 10" descr="Homem de camisa branca&#10;&#10;Descrição gerada automaticamente">
            <a:extLst>
              <a:ext uri="{FF2B5EF4-FFF2-40B4-BE49-F238E27FC236}">
                <a16:creationId xmlns:a16="http://schemas.microsoft.com/office/drawing/2014/main" id="{A1CB37B3-A118-64F6-FDD4-FED1EE5BD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6841" y="1824864"/>
            <a:ext cx="3104999" cy="4140000"/>
          </a:xfrm>
        </p:spPr>
      </p:pic>
    </p:spTree>
    <p:extLst>
      <p:ext uri="{BB962C8B-B14F-4D97-AF65-F5344CB8AC3E}">
        <p14:creationId xmlns:p14="http://schemas.microsoft.com/office/powerpoint/2010/main" val="422941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Pessoa com camisa branca&#10;&#10;Descrição gerada automaticamente">
            <a:extLst>
              <a:ext uri="{FF2B5EF4-FFF2-40B4-BE49-F238E27FC236}">
                <a16:creationId xmlns:a16="http://schemas.microsoft.com/office/drawing/2014/main" id="{9C485272-A3D3-86A4-905E-5ABE7E7AE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045" y="1611430"/>
            <a:ext cx="4140000" cy="4140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470196" y="2006956"/>
            <a:ext cx="65026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masis MT Pro" panose="02040504050005020304" pitchFamily="18" charset="0"/>
              </a:rPr>
              <a:t>Palestrante: Prof. Dr. CCRP Renata Diniz</a:t>
            </a:r>
          </a:p>
          <a:p>
            <a:r>
              <a:rPr lang="es-ES" sz="2000" dirty="0">
                <a:latin typeface="Amasis MT Pro" panose="02040504050005020304" pitchFamily="18" charset="0"/>
              </a:rPr>
              <a:t>Mestre pela UNESP </a:t>
            </a:r>
            <a:r>
              <a:rPr lang="es-ES" sz="2000" dirty="0" err="1">
                <a:latin typeface="Amasis MT Pro" panose="02040504050005020304" pitchFamily="18" charset="0"/>
              </a:rPr>
              <a:t>Botucatu</a:t>
            </a:r>
            <a:endParaRPr lang="es-ES" sz="2000" dirty="0">
              <a:latin typeface="Amasis MT Pro" panose="02040504050005020304" pitchFamily="18" charset="0"/>
            </a:endParaRPr>
          </a:p>
          <a:p>
            <a:r>
              <a:rPr lang="es-ES" sz="2000" dirty="0" err="1">
                <a:latin typeface="Amasis MT Pro" panose="02040504050005020304" pitchFamily="18" charset="0"/>
              </a:rPr>
              <a:t>Doutoranda</a:t>
            </a:r>
            <a:r>
              <a:rPr lang="es-ES" sz="2000" dirty="0">
                <a:latin typeface="Amasis MT Pro" panose="02040504050005020304" pitchFamily="18" charset="0"/>
              </a:rPr>
              <a:t> pela </a:t>
            </a:r>
            <a:r>
              <a:rPr lang="es-ES" sz="2000" dirty="0" err="1">
                <a:latin typeface="Amasis MT Pro" panose="02040504050005020304" pitchFamily="18" charset="0"/>
              </a:rPr>
              <a:t>Universidat</a:t>
            </a:r>
            <a:r>
              <a:rPr lang="es-ES" sz="2000" dirty="0">
                <a:latin typeface="Amasis MT Pro" panose="02040504050005020304" pitchFamily="18" charset="0"/>
              </a:rPr>
              <a:t> de les </a:t>
            </a:r>
            <a:r>
              <a:rPr lang="es-ES" sz="2000" dirty="0" err="1">
                <a:latin typeface="Amasis MT Pro" panose="02040504050005020304" pitchFamily="18" charset="0"/>
              </a:rPr>
              <a:t>llles</a:t>
            </a:r>
            <a:r>
              <a:rPr lang="es-ES" sz="2000" dirty="0">
                <a:latin typeface="Amasis MT Pro" panose="02040504050005020304" pitchFamily="18" charset="0"/>
              </a:rPr>
              <a:t> Balears </a:t>
            </a:r>
          </a:p>
          <a:p>
            <a:r>
              <a:rPr lang="pt-BR" sz="2000" dirty="0">
                <a:latin typeface="Amasis MT Pro" panose="02040504050005020304" pitchFamily="18" charset="0"/>
                <a:cs typeface="Arial" charset="0"/>
              </a:rPr>
              <a:t>Certificada em Fisioterapia  Veterinária pela CCRP, Tennessee </a:t>
            </a:r>
            <a:r>
              <a:rPr lang="pt-BR" sz="2000" dirty="0" err="1">
                <a:latin typeface="Amasis MT Pro" panose="02040504050005020304" pitchFamily="18" charset="0"/>
                <a:cs typeface="Arial" charset="0"/>
              </a:rPr>
              <a:t>University</a:t>
            </a:r>
            <a:r>
              <a:rPr lang="pt-BR" sz="2000" dirty="0">
                <a:latin typeface="Amasis MT Pro" panose="02040504050005020304" pitchFamily="18" charset="0"/>
                <a:cs typeface="Arial" charset="0"/>
              </a:rPr>
              <a:t>, EUA</a:t>
            </a:r>
          </a:p>
          <a:p>
            <a:r>
              <a:rPr lang="es-ES" sz="2000" dirty="0" err="1">
                <a:latin typeface="Amasis MT Pro" panose="02040504050005020304" pitchFamily="18" charset="0"/>
              </a:rPr>
              <a:t>Professora</a:t>
            </a:r>
            <a:r>
              <a:rPr lang="es-ES" sz="2000" dirty="0">
                <a:latin typeface="Amasis MT Pro" panose="02040504050005020304" pitchFamily="18" charset="0"/>
              </a:rPr>
              <a:t> - </a:t>
            </a:r>
            <a:r>
              <a:rPr lang="es-ES" sz="2000" dirty="0" err="1">
                <a:latin typeface="Amasis MT Pro" panose="02040504050005020304" pitchFamily="18" charset="0"/>
              </a:rPr>
              <a:t>Instrutora</a:t>
            </a:r>
            <a:r>
              <a:rPr lang="es-ES" sz="2000" dirty="0">
                <a:latin typeface="Amasis MT Pro" panose="02040504050005020304" pitchFamily="18" charset="0"/>
              </a:rPr>
              <a:t> </a:t>
            </a:r>
            <a:r>
              <a:rPr lang="es-ES" sz="2000" dirty="0" err="1">
                <a:latin typeface="Amasis MT Pro" panose="02040504050005020304" pitchFamily="18" charset="0"/>
              </a:rPr>
              <a:t>na</a:t>
            </a:r>
            <a:r>
              <a:rPr lang="es-ES" sz="2000" dirty="0">
                <a:latin typeface="Amasis MT Pro" panose="02040504050005020304" pitchFamily="18" charset="0"/>
              </a:rPr>
              <a:t> Europa e América do Sul do CCRP</a:t>
            </a:r>
          </a:p>
          <a:p>
            <a:r>
              <a:rPr lang="es-ES" sz="2000" dirty="0">
                <a:latin typeface="Amasis MT Pro" panose="02040504050005020304" pitchFamily="18" charset="0"/>
              </a:rPr>
              <a:t>Vice presidente da  </a:t>
            </a:r>
            <a:r>
              <a:rPr lang="es-ES" sz="2000" dirty="0" err="1">
                <a:latin typeface="Amasis MT Pro" panose="02040504050005020304" pitchFamily="18" charset="0"/>
              </a:rPr>
              <a:t>Associação</a:t>
            </a:r>
            <a:r>
              <a:rPr lang="es-ES" sz="2000" dirty="0">
                <a:latin typeface="Amasis MT Pro" panose="02040504050005020304" pitchFamily="18" charset="0"/>
              </a:rPr>
              <a:t> Ibero Americana de Fisiatría Veterinaria ( AIFISVET)</a:t>
            </a:r>
          </a:p>
          <a:p>
            <a:r>
              <a:rPr lang="pt-BR" sz="2000" dirty="0">
                <a:latin typeface="Amasis MT Pro" panose="02040504050005020304" pitchFamily="18" charset="0"/>
                <a:cs typeface="Arial" charset="0"/>
              </a:rPr>
              <a:t>Autora do Livro Fisiatria em Pequenos Animais </a:t>
            </a:r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r>
              <a:rPr lang="pt-BR" sz="2000" b="1" i="1" u="none" strike="noStrike" dirty="0">
                <a:solidFill>
                  <a:srgbClr val="FF3300"/>
                </a:solidFill>
                <a:effectLst/>
                <a:latin typeface="Amasis MT Pro" panose="02040504050005020304" pitchFamily="18" charset="0"/>
              </a:rPr>
              <a:t>Palestra: Uso da radiofrequência em casos agudos e crônicos</a:t>
            </a:r>
          </a:p>
          <a:p>
            <a:pPr fontAlgn="b"/>
            <a:r>
              <a:rPr lang="pt-BR" sz="1000" b="1" i="1" dirty="0">
                <a:solidFill>
                  <a:srgbClr val="FF3300"/>
                </a:solidFill>
                <a:latin typeface="Amasis MT Pro" panose="02040504050005020304" pitchFamily="18" charset="0"/>
              </a:rPr>
              <a:t>Palestra gravada com respostas ao vivo</a:t>
            </a:r>
          </a:p>
          <a:p>
            <a:pPr algn="l" fontAlgn="b"/>
            <a:endParaRPr lang="pt-BR" sz="2000" b="1" i="1" u="none" strike="noStrike" dirty="0">
              <a:solidFill>
                <a:srgbClr val="1A3012"/>
              </a:solidFill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u="none" strike="noStrike" dirty="0">
              <a:effectLst/>
              <a:latin typeface="Amasis MT Pro" panose="02040504050005020304" pitchFamily="18" charset="0"/>
            </a:endParaRPr>
          </a:p>
          <a:p>
            <a:pPr algn="l" fontAlgn="b"/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3º Congresso Internacional da Fisio Care Pet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1A39E5-BBA6-DEF3-EEE6-7D2F589E7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35" y="4572001"/>
            <a:ext cx="1991280" cy="1991280"/>
          </a:xfrm>
          <a:prstGeom prst="rect">
            <a:avLst/>
          </a:prstGeom>
        </p:spPr>
      </p:pic>
      <p:pic>
        <p:nvPicPr>
          <p:cNvPr id="3074" name="Picture 2" descr="Bandeira da Espanha: origem, significado e história - Toda Matéria">
            <a:extLst>
              <a:ext uri="{FF2B5EF4-FFF2-40B4-BE49-F238E27FC236}">
                <a16:creationId xmlns:a16="http://schemas.microsoft.com/office/drawing/2014/main" id="{8829809C-4ECC-AD3C-D50F-420965E1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87" y="1616240"/>
            <a:ext cx="1081009" cy="7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S-Theme-Wat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69663_TF89518162.potx" id="{9E456CAE-2726-40A0-A2F5-6D841F23E361}" vid="{D28764F6-5A34-4179-8ECA-EE43BF5E3F5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08899-44E9-47BE-97CD-9D5D01FB7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94B7CA-1290-47DA-A8FD-EC74EF42B4FE}">
  <ds:schemaRefs>
    <ds:schemaRef ds:uri="http://purl.org/dc/terms/"/>
    <ds:schemaRef ds:uri="71af3243-3dd4-4a8d-8c0d-dd76da1f02a5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8063</TotalTime>
  <Words>1552</Words>
  <Application>Microsoft Office PowerPoint</Application>
  <PresentationFormat>Widescreen</PresentationFormat>
  <Paragraphs>194</Paragraphs>
  <Slides>27</Slides>
  <Notes>11</Notes>
  <HiddenSlides>3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Amasis MT Pro</vt:lpstr>
      <vt:lpstr>Arial</vt:lpstr>
      <vt:lpstr>Calibri</vt:lpstr>
      <vt:lpstr>Garamond</vt:lpstr>
      <vt:lpstr>Helvetica Neue</vt:lpstr>
      <vt:lpstr>Tema do Office</vt:lpstr>
      <vt:lpstr>2023 Presencial</vt:lpstr>
      <vt:lpstr>2023 Presencial</vt:lpstr>
      <vt:lpstr>Histórico dos Congressos Internacionais</vt:lpstr>
      <vt:lpstr>Apresentação do PowerPoint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 3º Congresso Internacional da Fisio Care Pet</vt:lpstr>
      <vt:lpstr>Apresentação do PowerPoint</vt:lpstr>
      <vt:lpstr>Apresentação do PowerPoint</vt:lpstr>
      <vt:lpstr> 3º Congresso Internacional da Fisio Care Pet</vt:lpstr>
      <vt:lpstr> 3º Congresso Internacional da Fisio Care Pet</vt:lpstr>
      <vt:lpstr> 3º Congresso Internacional da Fisio Care Pet</vt:lpstr>
      <vt:lpstr>Local Teatro Gamaro Anhembi-Morumbi (SP)</vt:lpstr>
      <vt:lpstr>Pré-inscrições a partir  de Setembro  1º lote somente para os pré-inscritos  Abriremos as inscrições no dia 01 outubro     </vt:lpstr>
      <vt:lpstr>Reserve sua vaga agora mesmo:  fisiocarepet.com.br/cursos/   Garanta sua participação no maior congresso de fisiatria em pequenos animais da história.  </vt:lpstr>
      <vt:lpstr>Investimento </vt:lpstr>
      <vt:lpstr>Apoio</vt:lpstr>
      <vt:lpstr>Patrocinadores Diamante</vt:lpstr>
      <vt:lpstr>Patrocinadores Ouro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Presencial</dc:title>
  <dc:creator>miriam caramico</dc:creator>
  <cp:lastModifiedBy>ricardolopes.fisio@yahoo.com.br</cp:lastModifiedBy>
  <cp:revision>45</cp:revision>
  <dcterms:created xsi:type="dcterms:W3CDTF">2020-12-17T23:57:31Z</dcterms:created>
  <dcterms:modified xsi:type="dcterms:W3CDTF">2022-09-01T12:16:10Z</dcterms:modified>
</cp:coreProperties>
</file>