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2" r:id="rId6"/>
    <p:sldId id="258" r:id="rId7"/>
    <p:sldId id="309" r:id="rId8"/>
    <p:sldId id="320" r:id="rId9"/>
    <p:sldId id="321" r:id="rId10"/>
    <p:sldId id="322" r:id="rId11"/>
    <p:sldId id="323" r:id="rId12"/>
    <p:sldId id="307" r:id="rId13"/>
    <p:sldId id="291" r:id="rId14"/>
    <p:sldId id="295" r:id="rId15"/>
    <p:sldId id="308" r:id="rId16"/>
    <p:sldId id="294" r:id="rId17"/>
    <p:sldId id="297" r:id="rId18"/>
    <p:sldId id="296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62" r:id="rId28"/>
    <p:sldId id="278" r:id="rId29"/>
    <p:sldId id="315" r:id="rId30"/>
    <p:sldId id="310" r:id="rId31"/>
    <p:sldId id="317" r:id="rId32"/>
    <p:sldId id="318" r:id="rId33"/>
    <p:sldId id="316" r:id="rId3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caramico" initials="mc" lastIdx="1" clrIdx="0">
    <p:extLst>
      <p:ext uri="{19B8F6BF-5375-455C-9EA6-DF929625EA0E}">
        <p15:presenceInfo xmlns:p15="http://schemas.microsoft.com/office/powerpoint/2012/main" userId="da0de12c6b140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A3012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3204"/>
    </p:cViewPr>
  </p:sorterViewPr>
  <p:notesViewPr>
    <p:cSldViewPr snapToGrid="0">
      <p:cViewPr>
        <p:scale>
          <a:sx n="100" d="100"/>
          <a:sy n="100" d="100"/>
        </p:scale>
        <p:origin x="18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2100" noProof="1">
              <a:solidFill>
                <a:schemeClr val="bg1"/>
              </a:solidFill>
            </a:rPr>
            <a:t>+55 </a:t>
          </a:r>
          <a:r>
            <a:rPr lang="pt-BR" sz="1800" noProof="1">
              <a:solidFill>
                <a:schemeClr val="bg1"/>
              </a:solidFill>
            </a:rPr>
            <a:t>11 99591-1206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+55 11 99591-1206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200" noProof="1">
              <a:solidFill>
                <a:schemeClr val="bg1"/>
              </a:solidFill>
            </a:rPr>
            <a:t>fisiocarepetacademy</a:t>
          </a:r>
        </a:p>
        <a:p>
          <a:pPr rtl="0"/>
          <a:r>
            <a:rPr lang="pt-BR" sz="18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400" b="0" noProof="1">
              <a:solidFill>
                <a:schemeClr val="bg1"/>
              </a:solidFill>
            </a:rPr>
            <a:t>@fisiocarepet.academy</a:t>
          </a: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87470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64597" y="199494"/>
          <a:ext cx="481556" cy="4810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10751" y="2686"/>
          <a:ext cx="3212380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2100" kern="1200" noProof="1">
              <a:solidFill>
                <a:schemeClr val="bg1"/>
              </a:solidFill>
            </a:rPr>
            <a:t>+55 </a:t>
          </a:r>
          <a:r>
            <a:rPr lang="pt-BR" sz="1800" kern="1200" noProof="1">
              <a:solidFill>
                <a:schemeClr val="bg1"/>
              </a:solidFill>
            </a:rPr>
            <a:t>11 99591-1206</a:t>
          </a:r>
        </a:p>
      </dsp:txBody>
      <dsp:txXfrm>
        <a:off x="1010751" y="2686"/>
        <a:ext cx="3212380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87470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64597" y="1355229"/>
          <a:ext cx="481556" cy="4810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10751" y="1158421"/>
          <a:ext cx="3212380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+55 11 99591-1206</a:t>
          </a:r>
        </a:p>
      </dsp:txBody>
      <dsp:txXfrm>
        <a:off x="1010751" y="1158421"/>
        <a:ext cx="3212380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87470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64597" y="2510964"/>
          <a:ext cx="481556" cy="4810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010751" y="2314156"/>
          <a:ext cx="3212380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200" kern="1200" noProof="1">
              <a:solidFill>
                <a:schemeClr val="bg1"/>
              </a:solidFill>
            </a:rPr>
            <a:t>fisiocarepetacademy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010751" y="2314156"/>
        <a:ext cx="3212380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87470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64597" y="3666698"/>
          <a:ext cx="481556" cy="4810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10751" y="3469890"/>
          <a:ext cx="3212380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400" b="0" kern="1200" noProof="1">
              <a:solidFill>
                <a:schemeClr val="bg1"/>
              </a:solidFill>
            </a:rPr>
            <a:t>@fisiocarepet.academy</a:t>
          </a:r>
        </a:p>
      </dsp:txBody>
      <dsp:txXfrm>
        <a:off x="1010751" y="3469890"/>
        <a:ext cx="3212380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9C1DFC-9303-4869-ADB8-22136D345C57}" type="datetime1">
              <a:rPr lang="pt-BR" smtClean="0"/>
              <a:pPr rtl="0"/>
              <a:t>27/02/2023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908541-035C-4B65-9610-76D15F8AC213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7654B5-3E91-44B6-9867-9A4C98AD6663}" type="datetime1">
              <a:rPr lang="pt-BR" noProof="0" smtClean="0"/>
              <a:pPr rtl="0"/>
              <a:t>27/02/2023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9CF3A1-9863-43A3-B39B-8E6FEFD6E20B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6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2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0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71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49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550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55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ítulo Somente na Parte Superior –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Esquerda – Claro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590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Esquerda - Escu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 com Bo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estreitos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6250" y="894521"/>
            <a:ext cx="2577549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76252" y="3856383"/>
            <a:ext cx="2577548" cy="2107095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com Imag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Escreva algo memorável...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 com Imagem e Nome do Au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rtlCol="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58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05263"/>
            <a:ext cx="10515600" cy="1500187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37873"/>
            <a:ext cx="5157787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37873"/>
            <a:ext cx="5183188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KEfuxss4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https://fisiocarepet.com.br/curso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../media/image39.jpg"/><Relationship Id="rId5" Type="http://schemas.openxmlformats.org/officeDocument/2006/relationships/image" Target="../media/image33.jpe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2023 Presencial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2295" y="1602668"/>
            <a:ext cx="6989705" cy="1509713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000" b="1" dirty="0"/>
              <a:t>3º Congresso Internacional de </a:t>
            </a:r>
          </a:p>
          <a:p>
            <a:pPr rtl="0"/>
            <a:r>
              <a:rPr lang="pt-BR" sz="4000" b="1" dirty="0"/>
              <a:t>Fisiatria em Pequenos Animais </a:t>
            </a:r>
          </a:p>
          <a:p>
            <a:pPr rtl="0"/>
            <a:r>
              <a:rPr lang="pt-BR" sz="4000" b="1" dirty="0"/>
              <a:t>03 e 04 de Março 2023</a:t>
            </a:r>
          </a:p>
        </p:txBody>
      </p:sp>
      <p:pic>
        <p:nvPicPr>
          <p:cNvPr id="8" name="Espaço Reservado para Imagem 7" descr="Gato com a boca aberta&#10;&#10;Descrição gerada automaticamente">
            <a:extLst>
              <a:ext uri="{FF2B5EF4-FFF2-40B4-BE49-F238E27FC236}">
                <a16:creationId xmlns:a16="http://schemas.microsoft.com/office/drawing/2014/main" id="{A60636AA-0D3D-8931-D355-9B6234B5AF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348" r="1348"/>
          <a:stretch>
            <a:fillRect/>
          </a:stretch>
        </p:blipFill>
        <p:spPr/>
      </p:pic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C0BA4A5E-F97B-A2EB-13EB-A049A9E45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975" y="3429000"/>
            <a:ext cx="1939688" cy="2329357"/>
          </a:xfrm>
          <a:prstGeom prst="rect">
            <a:avLst/>
          </a:prstGeom>
        </p:spPr>
      </p:pic>
      <p:pic>
        <p:nvPicPr>
          <p:cNvPr id="6" name="Imagem 5" descr="Cachorro com a língua de fora&#10;&#10;Descrição gerada automaticamente">
            <a:extLst>
              <a:ext uri="{FF2B5EF4-FFF2-40B4-BE49-F238E27FC236}">
                <a16:creationId xmlns:a16="http://schemas.microsoft.com/office/drawing/2014/main" id="{103A78A4-E6A6-34B1-2F55-03C313357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2" name="Picture 8" descr="онлайн png 3 » PNG Image">
            <a:extLst>
              <a:ext uri="{FF2B5EF4-FFF2-40B4-BE49-F238E27FC236}">
                <a16:creationId xmlns:a16="http://schemas.microsoft.com/office/drawing/2014/main" id="{05FA4323-B524-C19C-CE2B-B4D5D94A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5" y="1679644"/>
            <a:ext cx="3128672" cy="12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3C92-462F-A657-034D-F0EB982C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5" y="2002732"/>
            <a:ext cx="6849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Palestrante: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 da Costa, 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 algn="l"/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Co-editor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do maior livro de neurologia veterinária da atualidade 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Practical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Guide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to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Canine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and</a:t>
            </a:r>
            <a:r>
              <a:rPr lang="pt-BR" sz="2000" i="1" dirty="0">
                <a:solidFill>
                  <a:srgbClr val="1D2228"/>
                </a:solidFill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Feline</a:t>
            </a:r>
            <a:r>
              <a:rPr lang="pt-BR" sz="2000" i="1" dirty="0">
                <a:solidFill>
                  <a:srgbClr val="1D2228"/>
                </a:solidFill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Neurology</a:t>
            </a:r>
            <a:endParaRPr lang="pt-BR" sz="2000" b="0" i="1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Dewey &amp; da Costa, 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Presidente da Associação Brasileira de Neurologia Veterinária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Editor da Seção de Neurologia dos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livros,Ettinger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, Feldman e Cote,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Textbook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ofVeterinary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Internal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Medicine (8</a:t>
            </a:r>
            <a:r>
              <a:rPr lang="pt-BR" sz="2000" b="0" i="0" baseline="3000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e 9ª edições) e do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Kirk’s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Current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Veterinary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Therapy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, 16</a:t>
            </a:r>
            <a:r>
              <a:rPr lang="pt-BR" sz="2000" b="0" i="0" baseline="3000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ed., 2022 e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Veterinary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Clinics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of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North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America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–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Small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Animal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Practice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sobre Doenças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vértebro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-medulares publicado em 2010.</a:t>
            </a:r>
          </a:p>
          <a:p>
            <a:endParaRPr lang="pt-BR" sz="2000" b="1" i="1" dirty="0">
              <a:latin typeface="Amasis MT Pro" panose="02040504050005020304" pitchFamily="18" charset="0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3780980F-BA80-1662-0E34-9F8B0622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Espaço Reservado para Conteúdo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05DD94C-A12F-1456-68F3-1F94C4AA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0" y="1824865"/>
            <a:ext cx="3137684" cy="4140000"/>
          </a:xfrm>
          <a:prstGeom prst="rect">
            <a:avLst/>
          </a:prstGeom>
        </p:spPr>
      </p:pic>
      <p:pic>
        <p:nvPicPr>
          <p:cNvPr id="3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2842CA58-4ECA-3C1B-8E30-AACAC27C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3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6" y="2002732"/>
            <a:ext cx="6960934" cy="388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Palestras presenciais do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 Costa, 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Vamos entender realmente o que é a síndrome da cauda equina!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Quais as opções terapêuticas para o tratamento da síndrome da cauda equina?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Novidades sobre a extrusão do disco intervertebral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Doenças neuromusculares em gatos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A0E90F-0826-7735-BDE9-7AC5A9EA2C93}"/>
              </a:ext>
            </a:extLst>
          </p:cNvPr>
          <p:cNvSpPr txBox="1">
            <a:spLocks/>
          </p:cNvSpPr>
          <p:nvPr/>
        </p:nvSpPr>
        <p:spPr>
          <a:xfrm>
            <a:off x="990600" y="10469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3" name="Imagem 2" descr="Homem falando no microfone&#10;&#10;Descrição gerada automaticamente">
            <a:extLst>
              <a:ext uri="{FF2B5EF4-FFF2-40B4-BE49-F238E27FC236}">
                <a16:creationId xmlns:a16="http://schemas.microsoft.com/office/drawing/2014/main" id="{0A39105E-8B61-861A-3561-016ACC51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20" y="1822850"/>
            <a:ext cx="3140292" cy="4140000"/>
          </a:xfrm>
          <a:prstGeom prst="rect">
            <a:avLst/>
          </a:prstGeom>
        </p:spPr>
      </p:pic>
      <p:pic>
        <p:nvPicPr>
          <p:cNvPr id="2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62861B21-4746-CE6E-8D4A-881C74B1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753F0E1-6FEF-307C-00B6-DAAE306FD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6" y="2002732"/>
            <a:ext cx="69609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Palestras presenciais do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 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 Costa, 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Nem todas hérnias discais agudas são extrusões!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Entendendo as novas formas e porque normalmente não tem indicação cirúrgica!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Neuropatias periferias: Muito mais frequentes do que você imagina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Mielopatia Degenerativa: expectativa e realidade no diagnóstico e tratamento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A0E90F-0826-7735-BDE9-7AC5A9EA2C93}"/>
              </a:ext>
            </a:extLst>
          </p:cNvPr>
          <p:cNvSpPr txBox="1">
            <a:spLocks/>
          </p:cNvSpPr>
          <p:nvPr/>
        </p:nvSpPr>
        <p:spPr>
          <a:xfrm>
            <a:off x="990600" y="10469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Espaço Reservado para Conteúdo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561AD94-917F-6152-2F13-41DFF392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0" y="1824865"/>
            <a:ext cx="3136633" cy="4138613"/>
          </a:xfrm>
          <a:prstGeom prst="rect">
            <a:avLst/>
          </a:prstGeom>
        </p:spPr>
      </p:pic>
      <p:pic>
        <p:nvPicPr>
          <p:cNvPr id="2050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46416F4D-39B2-5FE3-7005-F67CB6F5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521E42E-C52A-B75F-5CE7-86084F5DA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62138" y="1974766"/>
            <a:ext cx="66256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Dr. </a:t>
            </a:r>
            <a:r>
              <a:rPr lang="pt-BR" sz="2000" b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Darryl</a:t>
            </a:r>
            <a:r>
              <a:rPr lang="pt-BR" sz="2000" b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Millis</a:t>
            </a:r>
            <a:r>
              <a:rPr lang="pt-BR" sz="2000" b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Professor de Cirurgia Ortopédica, Faculdade de Medicina Veterinária, Universidade do Tennessee, Knoxville 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Professor Clínico Adjunto do Departamento de Fisioterapia da Universidade do Tennessee</a:t>
            </a:r>
          </a:p>
          <a:p>
            <a:r>
              <a:rPr lang="pt-BR" sz="2000" dirty="0">
                <a:solidFill>
                  <a:srgbClr val="000000"/>
                </a:solidFill>
                <a:latin typeface="Amasis MT Pro" panose="02040504050005020304" pitchFamily="18" charset="0"/>
              </a:rPr>
              <a:t>P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ublicou em várias revistas veterinárias revisadas por pares e é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co-editor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dos livros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Canine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Rehabilitation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Physical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Therapy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 e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Essential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Facts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of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Physiotherapy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in Dogs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Cats</a:t>
            </a:r>
            <a:endParaRPr lang="pt-BR" sz="2000" b="1" i="1" dirty="0">
              <a:latin typeface="Amasis MT Pro" panose="02040504050005020304" pitchFamily="18" charset="0"/>
            </a:endParaRPr>
          </a:p>
          <a:p>
            <a:endParaRPr lang="pt-BR" sz="2000" b="1" i="1" dirty="0">
              <a:latin typeface="Amasis MT Pro" panose="02040504050005020304" pitchFamily="18" charset="0"/>
            </a:endParaRPr>
          </a:p>
          <a:p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Palestra: Fisioterapia pré-operatória: o que devemos fazer? </a:t>
            </a:r>
          </a:p>
          <a:p>
            <a:r>
              <a:rPr lang="pt-BR" sz="16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Palestra com legenda em português e espanhol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86AE814-CB0B-4FD2-AC77-8E647E43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868D16CC-D380-1C30-2FFE-0D9DF0DB5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026" name="Picture 2" descr="Profile">
            <a:extLst>
              <a:ext uri="{FF2B5EF4-FFF2-40B4-BE49-F238E27FC236}">
                <a16:creationId xmlns:a16="http://schemas.microsoft.com/office/drawing/2014/main" id="{61894FAC-8BBA-4DB9-AB6D-0D5477F3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9" y="1825623"/>
            <a:ext cx="3094814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D7E7C8B5-D140-0229-B18B-5508C05D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Pessoa com camisa branca&#10;&#10;Descrição gerada automaticamente">
            <a:extLst>
              <a:ext uri="{FF2B5EF4-FFF2-40B4-BE49-F238E27FC236}">
                <a16:creationId xmlns:a16="http://schemas.microsoft.com/office/drawing/2014/main" id="{9C485272-A3D3-86A4-905E-5ABE7E7AE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045" y="1611430"/>
            <a:ext cx="4140000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Dr. CCRP Renata Diniz</a:t>
            </a:r>
          </a:p>
          <a:p>
            <a:r>
              <a:rPr lang="es-ES" sz="2000" dirty="0">
                <a:latin typeface="Amasis MT Pro" panose="02040504050005020304" pitchFamily="18" charset="0"/>
              </a:rPr>
              <a:t>Mestre pela UNESP </a:t>
            </a:r>
            <a:r>
              <a:rPr lang="es-ES" sz="2000" dirty="0" err="1">
                <a:latin typeface="Amasis MT Pro" panose="02040504050005020304" pitchFamily="18" charset="0"/>
              </a:rPr>
              <a:t>Botucatu</a:t>
            </a:r>
            <a:endParaRPr lang="es-ES" sz="2000" dirty="0">
              <a:latin typeface="Amasis MT Pro" panose="02040504050005020304" pitchFamily="18" charset="0"/>
            </a:endParaRPr>
          </a:p>
          <a:p>
            <a:r>
              <a:rPr lang="es-ES" sz="2000" dirty="0" err="1">
                <a:latin typeface="Amasis MT Pro" panose="02040504050005020304" pitchFamily="18" charset="0"/>
              </a:rPr>
              <a:t>Doutoranda</a:t>
            </a:r>
            <a:r>
              <a:rPr lang="es-ES" sz="2000" dirty="0">
                <a:latin typeface="Amasis MT Pro" panose="02040504050005020304" pitchFamily="18" charset="0"/>
              </a:rPr>
              <a:t> pela </a:t>
            </a:r>
            <a:r>
              <a:rPr lang="es-ES" sz="2000" dirty="0" err="1">
                <a:latin typeface="Amasis MT Pro" panose="02040504050005020304" pitchFamily="18" charset="0"/>
              </a:rPr>
              <a:t>Universidat</a:t>
            </a:r>
            <a:r>
              <a:rPr lang="es-ES" sz="2000" dirty="0">
                <a:latin typeface="Amasis MT Pro" panose="02040504050005020304" pitchFamily="18" charset="0"/>
              </a:rPr>
              <a:t> de les </a:t>
            </a:r>
            <a:r>
              <a:rPr lang="es-ES" sz="2000" dirty="0" err="1">
                <a:latin typeface="Amasis MT Pro" panose="02040504050005020304" pitchFamily="18" charset="0"/>
              </a:rPr>
              <a:t>llles</a:t>
            </a:r>
            <a:r>
              <a:rPr lang="es-ES" sz="2000" dirty="0">
                <a:latin typeface="Amasis MT Pro" panose="02040504050005020304" pitchFamily="18" charset="0"/>
              </a:rPr>
              <a:t> Balears </a:t>
            </a:r>
          </a:p>
          <a:p>
            <a:r>
              <a:rPr lang="pt-BR" sz="2000" dirty="0">
                <a:latin typeface="Amasis MT Pro" panose="02040504050005020304" pitchFamily="18" charset="0"/>
                <a:cs typeface="Arial" charset="0"/>
              </a:rPr>
              <a:t>Certificada em Fisioterapia  Veterinária pela CCRP, Tennessee </a:t>
            </a:r>
            <a:r>
              <a:rPr lang="pt-BR" sz="2000" dirty="0" err="1">
                <a:latin typeface="Amasis MT Pro" panose="02040504050005020304" pitchFamily="18" charset="0"/>
                <a:cs typeface="Arial" charset="0"/>
              </a:rPr>
              <a:t>University</a:t>
            </a:r>
            <a:r>
              <a:rPr lang="pt-BR" sz="2000" dirty="0">
                <a:latin typeface="Amasis MT Pro" panose="02040504050005020304" pitchFamily="18" charset="0"/>
                <a:cs typeface="Arial" charset="0"/>
              </a:rPr>
              <a:t>, EUA</a:t>
            </a:r>
          </a:p>
          <a:p>
            <a:r>
              <a:rPr lang="es-ES" sz="2000" dirty="0" err="1">
                <a:latin typeface="Amasis MT Pro" panose="02040504050005020304" pitchFamily="18" charset="0"/>
              </a:rPr>
              <a:t>Professora</a:t>
            </a:r>
            <a:r>
              <a:rPr lang="es-ES" sz="2000" dirty="0">
                <a:latin typeface="Amasis MT Pro" panose="02040504050005020304" pitchFamily="18" charset="0"/>
              </a:rPr>
              <a:t> - </a:t>
            </a:r>
            <a:r>
              <a:rPr lang="es-ES" sz="2000" dirty="0" err="1">
                <a:latin typeface="Amasis MT Pro" panose="02040504050005020304" pitchFamily="18" charset="0"/>
              </a:rPr>
              <a:t>Instrutora</a:t>
            </a:r>
            <a:r>
              <a:rPr lang="es-ES" sz="2000" dirty="0">
                <a:latin typeface="Amasis MT Pro" panose="02040504050005020304" pitchFamily="18" charset="0"/>
              </a:rPr>
              <a:t> </a:t>
            </a:r>
            <a:r>
              <a:rPr lang="es-ES" sz="2000" dirty="0" err="1">
                <a:latin typeface="Amasis MT Pro" panose="02040504050005020304" pitchFamily="18" charset="0"/>
              </a:rPr>
              <a:t>na</a:t>
            </a:r>
            <a:r>
              <a:rPr lang="es-ES" sz="2000" dirty="0">
                <a:latin typeface="Amasis MT Pro" panose="02040504050005020304" pitchFamily="18" charset="0"/>
              </a:rPr>
              <a:t> Europa e América do Sul do CCRP</a:t>
            </a:r>
          </a:p>
          <a:p>
            <a:r>
              <a:rPr lang="es-ES" sz="2000" dirty="0">
                <a:latin typeface="Amasis MT Pro" panose="02040504050005020304" pitchFamily="18" charset="0"/>
              </a:rPr>
              <a:t>Vice presidente da  </a:t>
            </a:r>
            <a:r>
              <a:rPr lang="es-ES" sz="2000" dirty="0" err="1">
                <a:latin typeface="Amasis MT Pro" panose="02040504050005020304" pitchFamily="18" charset="0"/>
              </a:rPr>
              <a:t>Associação</a:t>
            </a:r>
            <a:r>
              <a:rPr lang="es-ES" sz="2000" dirty="0">
                <a:latin typeface="Amasis MT Pro" panose="02040504050005020304" pitchFamily="18" charset="0"/>
              </a:rPr>
              <a:t> Ibero Americana de Fisiatría Veterinaria ( AIFISVET)</a:t>
            </a:r>
          </a:p>
          <a:p>
            <a:r>
              <a:rPr lang="pt-BR" sz="2000" dirty="0">
                <a:latin typeface="Amasis MT Pro" panose="02040504050005020304" pitchFamily="18" charset="0"/>
                <a:cs typeface="Arial" charset="0"/>
              </a:rPr>
              <a:t>Autora do Livro Fisiatria em Pequenos Animais 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Uso da radiofrequência em casos agudos e crônicos</a:t>
            </a:r>
          </a:p>
          <a:p>
            <a:pPr algn="l" fontAlgn="b"/>
            <a:endParaRPr lang="pt-BR" sz="2000" b="1" i="1" u="none" strike="noStrike" dirty="0">
              <a:solidFill>
                <a:srgbClr val="1A3012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1A39E5-BBA6-DEF3-EEE6-7D2F589E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3074" name="Picture 2" descr="Bandeira da Espanha: origem, significado e história - Toda Matéria">
            <a:extLst>
              <a:ext uri="{FF2B5EF4-FFF2-40B4-BE49-F238E27FC236}">
                <a16:creationId xmlns:a16="http://schemas.microsoft.com/office/drawing/2014/main" id="{8829809C-4ECC-AD3C-D50F-420965E1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87" y="1616240"/>
            <a:ext cx="1081009" cy="7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9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</a:t>
            </a:r>
            <a:r>
              <a:rPr lang="pt-BR" sz="2000" b="1" dirty="0" err="1">
                <a:latin typeface="Amasis MT Pro" panose="02040504050005020304" pitchFamily="18" charset="0"/>
              </a:rPr>
              <a:t>Angela</a:t>
            </a:r>
            <a:r>
              <a:rPr lang="pt-BR" sz="2000" b="1" dirty="0">
                <a:latin typeface="Amasis MT Pro" panose="02040504050005020304" pitchFamily="18" charset="0"/>
              </a:rPr>
              <a:t> Martins </a:t>
            </a:r>
          </a:p>
          <a:p>
            <a:pPr>
              <a:lnSpc>
                <a:spcPct val="150000"/>
              </a:lnSpc>
            </a:pP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Diretora Clínica do Hospital Veterinário da Arrábida Formação específica em fisioterapia e reabilitação animal com curso da ESAVS de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Rehabilitation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and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Physiotherapy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of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Small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Animals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(Áustria)</a:t>
            </a:r>
            <a:b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</a:b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Professora convidada na Universidade Lusófona</a:t>
            </a:r>
          </a:p>
          <a:p>
            <a:pPr>
              <a:lnSpc>
                <a:spcPct val="150000"/>
              </a:lnSpc>
            </a:pP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Mestre da Especialidade de Medicina Física e Reabilitação Animal</a:t>
            </a:r>
          </a:p>
          <a:p>
            <a:pPr>
              <a:lnSpc>
                <a:spcPct val="150000"/>
              </a:lnSpc>
            </a:pPr>
            <a:endParaRPr lang="pt-BR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Palestras: Modulação do sistema nervoso por estimulação elétrica transcutânea </a:t>
            </a:r>
          </a:p>
          <a:p>
            <a:pPr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Como e quanto a </a:t>
            </a:r>
            <a:r>
              <a:rPr lang="pt-BR" sz="2000" b="1" i="1" u="none" strike="noStrike" dirty="0" err="1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Fampyra</a:t>
            </a:r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 pode aumentar as </a:t>
            </a:r>
          </a:p>
          <a:p>
            <a:pPr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chances do seu paciente voltar a andar?</a:t>
            </a: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785B625-5875-2D94-252A-28AD817B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026" name="Picture 2" descr="Dra. Ângela Martins | Craa">
            <a:extLst>
              <a:ext uri="{FF2B5EF4-FFF2-40B4-BE49-F238E27FC236}">
                <a16:creationId xmlns:a16="http://schemas.microsoft.com/office/drawing/2014/main" id="{1098BC75-EEBA-FDCD-8B1C-F91DF6DA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1825625"/>
            <a:ext cx="3009903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1F6B74B1-5597-8B91-A8C1-6F9E3F21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735" y="1642036"/>
            <a:ext cx="1181294" cy="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9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Ricardo S. Lopes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CEO da Fisio Care Pet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Autor do livro Fisiatria em Pequenos animais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Pós-graduado em Ortopedia pela USP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Presidente da ANFIVET (2019-22)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Palestras: Laser em pacientes neoplásicos: posso ou não utilizar?</a:t>
            </a:r>
          </a:p>
          <a:p>
            <a:pPr algn="l" fontAlgn="b"/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Os verdadeiros exercícios proprioceptivos.</a:t>
            </a:r>
          </a:p>
          <a:p>
            <a:pPr algn="l" fontAlgn="b"/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Como otimizar seus resultados através do correto treino de marcha</a:t>
            </a:r>
          </a:p>
          <a:p>
            <a:pPr algn="l" fontAlgn="b"/>
            <a:endParaRPr lang="pt-BR" sz="2000" b="1" i="1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E7C36B04-F9ED-8B79-43AA-614108632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1" name="Espaço Reservado para Conteúdo 10" descr="Homem de camisa branca&#10;&#10;Descrição gerada automaticamente">
            <a:extLst>
              <a:ext uri="{FF2B5EF4-FFF2-40B4-BE49-F238E27FC236}">
                <a16:creationId xmlns:a16="http://schemas.microsoft.com/office/drawing/2014/main" id="{A1CB37B3-A118-64F6-FDD4-FED1EE5BD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6841" y="1824864"/>
            <a:ext cx="3104999" cy="4140000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BE4B0CC-83B4-9C65-0BD8-16E98D4F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1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lher com cabelos longos&#10;&#10;Descrição gerada automaticamente">
            <a:extLst>
              <a:ext uri="{FF2B5EF4-FFF2-40B4-BE49-F238E27FC236}">
                <a16:creationId xmlns:a16="http://schemas.microsoft.com/office/drawing/2014/main" id="{6E5F763D-3433-BA6A-D44F-74C8BDB6B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42" y="1825624"/>
            <a:ext cx="3104999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Esp. Stella </a:t>
            </a:r>
            <a:r>
              <a:rPr lang="pt-BR" sz="2000" b="1" dirty="0" err="1">
                <a:latin typeface="Amasis MT Pro" panose="02040504050005020304" pitchFamily="18" charset="0"/>
              </a:rPr>
              <a:t>Sakata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Médica Veterinária que atua na área reabilitação 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desde 2001.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Mestre pela UNESP - Botucatu com tema em fisiatria com exercícios de alta intensidade e Plataforma Vibratória.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Especialista em Fisioterapia e Ortopedia - UNIP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Board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Member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the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Veterinary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Hyperbaric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Association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- USA.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Coordenadora do Curso de Pós Graduação em Fisioterapia, Fisiatria e Reabilitação Veterinária da Faculdade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Qualittas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Proprietária e Diretora Cínica da Rede de Fisioterapia e Reabilitação Veterinária –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StellaFisioVet</a:t>
            </a:r>
            <a:endParaRPr lang="pt-BR" i="0" dirty="0">
              <a:solidFill>
                <a:srgbClr val="062423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Novidades e discussão de protocolos de </a:t>
            </a:r>
            <a:r>
              <a:rPr lang="pt-BR" sz="2000" b="1" i="1" u="none" strike="noStrike" dirty="0" err="1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magnetoterapia</a:t>
            </a:r>
            <a:endParaRPr lang="pt-BR" sz="2000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9650A5E-DCAE-BBE7-FA43-D191D14D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6F7D9F2-B4C9-546F-B553-D1DEADD0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essoa posando para foto em fundo azul&#10;&#10;Descrição gerada automaticamente">
            <a:extLst>
              <a:ext uri="{FF2B5EF4-FFF2-40B4-BE49-F238E27FC236}">
                <a16:creationId xmlns:a16="http://schemas.microsoft.com/office/drawing/2014/main" id="{8D92C05B-C653-BCF7-30FA-CC2662601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282" y="1825625"/>
            <a:ext cx="3118999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Esp. Marcella Sanches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Pós-Graduada em Acupuntura Veterinária pelo 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Bioethicus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.   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Certificação Internacional em Reabilitação Física, pela Universidade do Tennessee - CCRP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Mestrado em Ciências da Saúde pela UNIFESP 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Proprietária e responsável pela Reabilita Animal, Centro de Reabilitação Veterinária e Acupuntura em Santos-SP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Coordenadora da Pós-graduação de Fisiatria e Reabilitação Física Veterinária do IEP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Ranvier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.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Como escolher os melhores protocolos </a:t>
            </a: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de eletroterapia: discussão de casos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6E183357-1C70-4A95-0D00-C7052854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C87D7BF-4883-FEAF-7143-7466A7AE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0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lher com cabelos longos&#10;&#10;Descrição gerada automaticamente">
            <a:extLst>
              <a:ext uri="{FF2B5EF4-FFF2-40B4-BE49-F238E27FC236}">
                <a16:creationId xmlns:a16="http://schemas.microsoft.com/office/drawing/2014/main" id="{226BF409-07D5-437F-19F5-C5FDB1A5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64" y="1825624"/>
            <a:ext cx="3135712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Nivea </a:t>
            </a:r>
            <a:r>
              <a:rPr lang="pt-BR" sz="2000" b="1" dirty="0" err="1">
                <a:latin typeface="Amasis MT Pro" panose="02040504050005020304" pitchFamily="18" charset="0"/>
              </a:rPr>
              <a:t>Veturiano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Formação em Neurologia Veterinária  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Certificada em Fisiatria Veterinária pela Fisio Care Pet Cursos 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Bioethicus</a:t>
            </a:r>
            <a:endParaRPr lang="pt-BR" sz="2000" b="0" i="0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Sócia Proprietária da franquia Fisio Care Pet São José dos Campo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Reabilitação em filhotes: afinal o que podemos ou não utilizar?</a:t>
            </a:r>
            <a:endParaRPr lang="pt-BR" sz="2000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1C8B083-6067-C1E8-D061-C926B8796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392A0C-894A-6B7D-5351-82EFC547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2023 </a:t>
            </a:r>
            <a:br>
              <a:rPr lang="pt-BR" dirty="0"/>
            </a:br>
            <a:r>
              <a:rPr lang="pt-BR" dirty="0"/>
              <a:t>On-line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563" y="1438901"/>
            <a:ext cx="6529387" cy="1509713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 </a:t>
            </a:r>
            <a:r>
              <a:rPr lang="pt-BR" dirty="0">
                <a:highlight>
                  <a:srgbClr val="FFFF00"/>
                </a:highlight>
                <a:hlinkClick r:id="rId3"/>
              </a:rPr>
              <a:t>https://youtu.be/sKEfuxss4pc</a:t>
            </a:r>
            <a:r>
              <a:rPr lang="pt-BR" dirty="0">
                <a:highlight>
                  <a:srgbClr val="FFFF00"/>
                </a:highlight>
              </a:rPr>
              <a:t> </a:t>
            </a:r>
            <a:endParaRPr lang="pt-BR" sz="4000" dirty="0">
              <a:highlight>
                <a:srgbClr val="FFFF00"/>
              </a:highlight>
            </a:endParaRPr>
          </a:p>
        </p:txBody>
      </p:sp>
      <p:pic>
        <p:nvPicPr>
          <p:cNvPr id="8" name="Espaço Reservado para Imagem 7" descr="Gato com a boca aberta&#10;&#10;Descrição gerada automaticamente">
            <a:extLst>
              <a:ext uri="{FF2B5EF4-FFF2-40B4-BE49-F238E27FC236}">
                <a16:creationId xmlns:a16="http://schemas.microsoft.com/office/drawing/2014/main" id="{DE828547-7551-34D3-DDBA-E395FE46EB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48" r="1348"/>
          <a:stretch>
            <a:fillRect/>
          </a:stretch>
        </p:blipFill>
        <p:spPr/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E7B0CF1A-D3F7-FD76-ADBC-B0737180A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975" y="3429000"/>
            <a:ext cx="1939688" cy="23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lher com vestido branco sorrindo&#10;&#10;Descrição gerada automaticamente">
            <a:extLst>
              <a:ext uri="{FF2B5EF4-FFF2-40B4-BE49-F238E27FC236}">
                <a16:creationId xmlns:a16="http://schemas.microsoft.com/office/drawing/2014/main" id="{09444DB4-B065-9D01-8EE1-4FD72704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238" y="1825624"/>
            <a:ext cx="3104999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Esp. Flávia Vassalo</a:t>
            </a: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Mestrado em Biotecnologia Animal pela UNESP Botucatu</a:t>
            </a: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Especialização em Fisioterapia e Acupuntura pelo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Bioethicus</a:t>
            </a:r>
            <a:endParaRPr lang="pt-BR" sz="2000" b="0" i="0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Coordenadora da pós graduação de Fisioterapia do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Bioethicus</a:t>
            </a:r>
            <a:endParaRPr lang="pt-BR" sz="2000" b="0" i="0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Conselheira da Associação Nacional de Fisioterapia Veterinária</a:t>
            </a: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Sócia proprietária da clínica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Réhabiliter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Vet</a:t>
            </a:r>
            <a:endParaRPr lang="pt-BR" sz="2000" b="0" i="0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Reabilitação de complicações pós-operat</a:t>
            </a: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órias de luxação de patela</a:t>
            </a:r>
            <a:endParaRPr lang="pt-BR" sz="2000" b="1" i="1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BE419D8-88AB-2B86-375F-AAC335D56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BA12028-2B24-0A66-F5FD-2DD74CDD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8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Esp. Renata </a:t>
            </a:r>
            <a:r>
              <a:rPr lang="pt-BR" sz="2000" b="1" dirty="0" err="1">
                <a:latin typeface="Amasis MT Pro" panose="02040504050005020304" pitchFamily="18" charset="0"/>
              </a:rPr>
              <a:t>Tesser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Médica Veterinária responsável pelo serviço de fisioterapia e acupuntura da Anhembi-Morumbi (UAM)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Especialização em Acupuntura Veterinária pelo Instituto </a:t>
            </a:r>
            <a:r>
              <a:rPr lang="pt-BR" sz="2000" u="none" strike="noStrike" dirty="0" err="1">
                <a:effectLst/>
                <a:latin typeface="Amasis MT Pro" panose="02040504050005020304" pitchFamily="18" charset="0"/>
              </a:rPr>
              <a:t>Bioethicus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Especialização em Fisioterapia Veterinária pelo Instituto </a:t>
            </a:r>
            <a:r>
              <a:rPr lang="pt-BR" sz="2000" dirty="0" err="1">
                <a:latin typeface="Amasis MT Pro" panose="02040504050005020304" pitchFamily="18" charset="0"/>
              </a:rPr>
              <a:t>Bioethiucs</a:t>
            </a:r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Mestre em Hospitalidade pela UAM</a:t>
            </a: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Professora de Reabilitação Animal da UAM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Reabilitação de complicações pós-operatórias de quadril</a:t>
            </a:r>
          </a:p>
          <a:p>
            <a:pPr algn="l" fontAlgn="b"/>
            <a:endParaRPr lang="pt-BR" sz="2000" b="1" i="1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16B2074-3315-561C-DB55-D362B678E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2050" name="Picture 2" descr="Renata Tesser - Médica Veterinária contratada - Hospital Veterinário  Anhembi Morumbi, HOVET UAM | LinkedIn">
            <a:extLst>
              <a:ext uri="{FF2B5EF4-FFF2-40B4-BE49-F238E27FC236}">
                <a16:creationId xmlns:a16="http://schemas.microsoft.com/office/drawing/2014/main" id="{B77CFDA4-3B66-865D-1330-B2DB0B2E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9" y="1825622"/>
            <a:ext cx="300958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4863B8-C8D7-202C-EF47-E6E18289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6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Roberto Siqueira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Especialista em clínica médica de pequenos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 animais pela (UNISA)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Formação em neurologia de pequenos animais pelo Instituto Fisio Care e especialista em neurologia clínica e intensiva pelo Albert Einstein. 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Sócio fundador e membro da diretoria da Abo3vetMembro da ABNV (Associação Brasileira de Neurologia Veterinária) Membro da ISCO3 </a:t>
            </a:r>
          </a:p>
          <a:p>
            <a:pPr algn="l"/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Co-autor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 da declaração de Madri 2020 de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ozonioterapia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 veterinária.  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Tratamento integrativo na reabilitação </a:t>
            </a: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das sequelas de </a:t>
            </a:r>
            <a:r>
              <a:rPr lang="pt-BR" sz="2000" b="1" i="1" u="none" strike="noStrike" dirty="0" err="1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cinomose</a:t>
            </a:r>
            <a:endParaRPr lang="pt-BR" sz="2000" b="1" i="1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5959A144-71BD-B398-4286-F781645B1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854A83E7-86CA-3956-D994-EE59F88E8A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 descr="Homem de camisa branca sorrindo&#10;&#10;Descrição gerada automaticamente">
            <a:extLst>
              <a:ext uri="{FF2B5EF4-FFF2-40B4-BE49-F238E27FC236}">
                <a16:creationId xmlns:a16="http://schemas.microsoft.com/office/drawing/2014/main" id="{F8006767-458E-9D69-392F-40C8B811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34" y="1828800"/>
            <a:ext cx="2973674" cy="396489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E3BC11A-E693-202C-BF39-F1A6E715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0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Ariele </a:t>
            </a:r>
            <a:r>
              <a:rPr lang="pt-BR" sz="2000" b="1" dirty="0" err="1">
                <a:latin typeface="Amasis MT Pro" panose="02040504050005020304" pitchFamily="18" charset="0"/>
              </a:rPr>
              <a:t>Schreiner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Formação em Fisioterapia, Ortopedia e </a:t>
            </a:r>
          </a:p>
          <a:p>
            <a:pPr algn="l" fontAlgn="b"/>
            <a:r>
              <a:rPr lang="pt-BR" sz="2000" dirty="0" err="1">
                <a:latin typeface="Amasis MT Pro" panose="02040504050005020304" pitchFamily="18" charset="0"/>
              </a:rPr>
              <a:t>Ozonioterapia</a:t>
            </a:r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Pós-graduada em Acupuntura Veterinária</a:t>
            </a: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Pós-graduanda em Neurologia Veteriná</a:t>
            </a:r>
            <a:r>
              <a:rPr lang="pt-BR" sz="2000" dirty="0">
                <a:latin typeface="Amasis MT Pro" panose="02040504050005020304" pitchFamily="18" charset="0"/>
              </a:rPr>
              <a:t>ria UFAPE</a:t>
            </a: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Certificada em Fisioterapia Veterinária pela Fisio Care Pet</a:t>
            </a: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Responsável pelo treinamento técnico dos franqueados Fisio Care Pet</a:t>
            </a: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Responsável pelas unidades Sede e Jardins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b="1" i="1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Me indicaram como hérnia de disco mas não era. Discussão sobre diagnóstico e protocolos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F64DA26-491E-ADB8-0FA9-68AF92EE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Imagem 3" descr="Pessoa em pé sorrindo&#10;&#10;Descrição gerada automaticamente">
            <a:extLst>
              <a:ext uri="{FF2B5EF4-FFF2-40B4-BE49-F238E27FC236}">
                <a16:creationId xmlns:a16="http://schemas.microsoft.com/office/drawing/2014/main" id="{CB4BCF87-DD23-1EF9-2A57-2411E9D69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9" y="1777086"/>
            <a:ext cx="3124373" cy="4140000"/>
          </a:xfrm>
          <a:prstGeom prst="rect">
            <a:avLst/>
          </a:prstGeom>
        </p:spPr>
      </p:pic>
      <p:pic>
        <p:nvPicPr>
          <p:cNvPr id="7" name="Espaço Reservado para Conteúdo 6" descr="Mulher com cachorro no colo&#10;&#10;Descrição gerada automaticamente">
            <a:extLst>
              <a:ext uri="{FF2B5EF4-FFF2-40B4-BE49-F238E27FC236}">
                <a16:creationId xmlns:a16="http://schemas.microsoft.com/office/drawing/2014/main" id="{A4CFF195-EA26-6787-55DA-655CACA99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6264" y="1794885"/>
            <a:ext cx="3103959" cy="4138613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326183-2DE0-54FD-8B0D-72748C68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5" y="1787497"/>
            <a:ext cx="1210064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6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chorro na cama&#10;&#10;Descrição gerada automaticamente">
            <a:extLst>
              <a:ext uri="{FF2B5EF4-FFF2-40B4-BE49-F238E27FC236}">
                <a16:creationId xmlns:a16="http://schemas.microsoft.com/office/drawing/2014/main" id="{902E93C8-22B9-B463-C7C1-D81C1ADB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0" y="720000"/>
            <a:ext cx="10753200" cy="541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62BF7EE-B740-F452-DAC8-26BC5E4D18F1}"/>
              </a:ext>
            </a:extLst>
          </p:cNvPr>
          <p:cNvSpPr/>
          <p:nvPr/>
        </p:nvSpPr>
        <p:spPr>
          <a:xfrm>
            <a:off x="3710912" y="0"/>
            <a:ext cx="4736891" cy="6464968"/>
          </a:xfrm>
          <a:prstGeom prst="rect">
            <a:avLst/>
          </a:prstGeom>
          <a:solidFill>
            <a:srgbClr val="1A3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01FB13-2650-4060-8E7D-1FC00B2F6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77" y="2208054"/>
            <a:ext cx="3657600" cy="4074026"/>
          </a:xfrm>
        </p:spPr>
        <p:txBody>
          <a:bodyPr rtlCol="0">
            <a:noAutofit/>
          </a:bodyPr>
          <a:lstStyle/>
          <a:p>
            <a:pPr rtl="0"/>
            <a:r>
              <a:rPr lang="pt-BR" sz="3600" dirty="0"/>
              <a:t>Valor promocional de lançamento</a:t>
            </a:r>
            <a:br>
              <a:rPr lang="pt-BR" sz="3200" dirty="0"/>
            </a:br>
            <a:br>
              <a:rPr lang="pt-BR" sz="3200" dirty="0"/>
            </a:br>
            <a:r>
              <a:rPr lang="pt-BR" sz="3600" b="1" dirty="0">
                <a:solidFill>
                  <a:srgbClr val="FFFF00"/>
                </a:solidFill>
              </a:rPr>
              <a:t>R$450,00 </a:t>
            </a:r>
            <a:br>
              <a:rPr lang="pt-BR" sz="3600" b="1" dirty="0">
                <a:solidFill>
                  <a:srgbClr val="FFFF00"/>
                </a:solidFill>
              </a:rPr>
            </a:br>
            <a:r>
              <a:rPr lang="pt-BR" sz="3600" b="1" dirty="0">
                <a:solidFill>
                  <a:srgbClr val="FFFF00"/>
                </a:solidFill>
              </a:rPr>
              <a:t>Somente para os 100 primeiros inscritos</a:t>
            </a:r>
            <a:br>
              <a:rPr lang="pt-BR" sz="3200" dirty="0">
                <a:solidFill>
                  <a:srgbClr val="FF3300"/>
                </a:solidFill>
              </a:rPr>
            </a:br>
            <a:br>
              <a:rPr lang="pt-BR" sz="3200" dirty="0"/>
            </a:br>
            <a:r>
              <a:rPr lang="pt-BR" sz="3200" dirty="0"/>
              <a:t> </a:t>
            </a:r>
            <a:br>
              <a:rPr lang="pt-BR" sz="3200" dirty="0"/>
            </a:br>
            <a:br>
              <a:rPr lang="pt-BR" sz="3200" dirty="0"/>
            </a:br>
            <a:br>
              <a:rPr lang="pt-BR" sz="3200" dirty="0">
                <a:solidFill>
                  <a:srgbClr val="FF3300"/>
                </a:solidFill>
              </a:rPr>
            </a:br>
            <a:br>
              <a:rPr lang="pt-BR" sz="3200" dirty="0"/>
            </a:br>
            <a:endParaRPr lang="pt-BR" sz="3200" dirty="0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328A369-1053-4B4E-8A74-073714A3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782" y="5251814"/>
            <a:ext cx="850435" cy="833539"/>
          </a:xfrm>
          <a:prstGeom prst="rect">
            <a:avLst/>
          </a:prstGeom>
        </p:spPr>
      </p:pic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3CBCC322-5FB6-B1AE-A70D-12F0A10992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82270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chorro com roupa verde&#10;&#10;Descrição gerada automaticamente">
            <a:extLst>
              <a:ext uri="{FF2B5EF4-FFF2-40B4-BE49-F238E27FC236}">
                <a16:creationId xmlns:a16="http://schemas.microsoft.com/office/drawing/2014/main" id="{64722E34-225B-8337-68B1-5027CC0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3" y="363512"/>
            <a:ext cx="11482465" cy="613097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C56CC93-F06A-9A1A-033A-C13085D5DD05}"/>
              </a:ext>
            </a:extLst>
          </p:cNvPr>
          <p:cNvSpPr/>
          <p:nvPr/>
        </p:nvSpPr>
        <p:spPr>
          <a:xfrm>
            <a:off x="3957403" y="363511"/>
            <a:ext cx="4107305" cy="6100997"/>
          </a:xfrm>
          <a:prstGeom prst="rect">
            <a:avLst/>
          </a:prstGeom>
          <a:solidFill>
            <a:srgbClr val="1A301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01FB13-2650-4060-8E7D-1FC00B2F6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118" y="1014279"/>
            <a:ext cx="3287882" cy="4074026"/>
          </a:xfrm>
        </p:spPr>
        <p:txBody>
          <a:bodyPr rtlCol="0">
            <a:noAutofit/>
          </a:bodyPr>
          <a:lstStyle/>
          <a:p>
            <a:pPr rtl="0"/>
            <a:r>
              <a:rPr lang="pt-BR" sz="3600" b="1" dirty="0">
                <a:solidFill>
                  <a:srgbClr val="FFFF00"/>
                </a:solidFill>
              </a:rPr>
              <a:t>Inscreva-se </a:t>
            </a:r>
            <a:br>
              <a:rPr lang="pt-BR" sz="3600" b="1" dirty="0">
                <a:solidFill>
                  <a:srgbClr val="FFFF00"/>
                </a:solidFill>
              </a:rPr>
            </a:br>
            <a:r>
              <a:rPr lang="pt-BR" sz="3600" b="1" dirty="0">
                <a:solidFill>
                  <a:srgbClr val="FFFF00"/>
                </a:solidFill>
              </a:rPr>
              <a:t> agora mesmo: </a:t>
            </a: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2400" dirty="0">
                <a:hlinkClick r:id="rId4"/>
              </a:rPr>
              <a:t>fisiocarepet.com.br/cursos/</a:t>
            </a:r>
            <a:r>
              <a:rPr lang="pt-BR" sz="2400" dirty="0"/>
              <a:t> 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Garanta sua participação no maior congresso de fisiatria em pequenos animais da história.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328A369-1053-4B4E-8A74-073714A3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782" y="5251814"/>
            <a:ext cx="850435" cy="8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6600" noProof="1"/>
              <a:t>Realização</a:t>
            </a:r>
          </a:p>
        </p:txBody>
      </p:sp>
      <p:pic>
        <p:nvPicPr>
          <p:cNvPr id="10" name="Imagem 9" descr="Uma imagem contendo Forma&#10;&#10;Descrição gerada automaticamente">
            <a:extLst>
              <a:ext uri="{FF2B5EF4-FFF2-40B4-BE49-F238E27FC236}">
                <a16:creationId xmlns:a16="http://schemas.microsoft.com/office/drawing/2014/main" id="{2A2872B1-B8B8-37E1-8186-8A62AF12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48" y="1966680"/>
            <a:ext cx="3286045" cy="39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436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0" y="506918"/>
            <a:ext cx="1001391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6600" noProof="1"/>
              <a:t>Apoio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2FDA50E-D718-7F34-8687-09E62FBC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3" y="1775088"/>
            <a:ext cx="2444499" cy="2236457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59195A57-0F80-94EF-7C9E-13CEED03B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667" y="2017486"/>
            <a:ext cx="1616920" cy="1751663"/>
          </a:xfrm>
          <a:prstGeom prst="rect">
            <a:avLst/>
          </a:prstGeom>
        </p:spPr>
      </p:pic>
      <p:pic>
        <p:nvPicPr>
          <p:cNvPr id="1026" name="Picture 2" descr="Amfisiovet- Asociación Mexicana de Fisioterapia Veterinaria | Facebook">
            <a:extLst>
              <a:ext uri="{FF2B5EF4-FFF2-40B4-BE49-F238E27FC236}">
                <a16:creationId xmlns:a16="http://schemas.microsoft.com/office/drawing/2014/main" id="{825BDD0A-B083-3A92-EA4D-7A80DE15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2017487"/>
            <a:ext cx="1743878" cy="17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NV - Associação Brasileira de Neurologia Veterinária">
            <a:extLst>
              <a:ext uri="{FF2B5EF4-FFF2-40B4-BE49-F238E27FC236}">
                <a16:creationId xmlns:a16="http://schemas.microsoft.com/office/drawing/2014/main" id="{BE8E2CD5-08E2-B186-26B0-24958F1D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20" y="4237831"/>
            <a:ext cx="1882637" cy="13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mvi – Vet Agenda">
            <a:extLst>
              <a:ext uri="{FF2B5EF4-FFF2-40B4-BE49-F238E27FC236}">
                <a16:creationId xmlns:a16="http://schemas.microsoft.com/office/drawing/2014/main" id="{A11C62F7-16EE-3D1C-230A-23EE0394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1" y="4188066"/>
            <a:ext cx="2231208" cy="13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680780A5-6F5B-FAB3-9A28-C7AB09A27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1003" y="4395556"/>
            <a:ext cx="2317142" cy="1045875"/>
          </a:xfrm>
          <a:prstGeom prst="rect">
            <a:avLst/>
          </a:prstGeom>
        </p:spPr>
      </p:pic>
      <p:pic>
        <p:nvPicPr>
          <p:cNvPr id="3" name="Picture 2" descr="ABO3vet Associação Brasileira de Ozonioterapeutas Veterinários - Home |  Facebook">
            <a:extLst>
              <a:ext uri="{FF2B5EF4-FFF2-40B4-BE49-F238E27FC236}">
                <a16:creationId xmlns:a16="http://schemas.microsoft.com/office/drawing/2014/main" id="{ED1EFD17-D7D6-BA95-B3C7-61F49B9E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03" y="4110743"/>
            <a:ext cx="1630490" cy="1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id="{3BF44CA2-BF41-0B53-B795-19C2D1EB35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39" y="3057313"/>
            <a:ext cx="2743027" cy="749593"/>
          </a:xfrm>
          <a:prstGeom prst="rect">
            <a:avLst/>
          </a:prstGeom>
        </p:spPr>
      </p:pic>
      <p:pic>
        <p:nvPicPr>
          <p:cNvPr id="9" name="Imagem 8" descr="Texto&#10;&#10;Descrição gerada automaticamente com confiança média">
            <a:extLst>
              <a:ext uri="{FF2B5EF4-FFF2-40B4-BE49-F238E27FC236}">
                <a16:creationId xmlns:a16="http://schemas.microsoft.com/office/drawing/2014/main" id="{2D4E3866-842C-4345-B9CE-A705867F7A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5786" y="2006734"/>
            <a:ext cx="2743027" cy="8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29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8E764A2-4805-EE27-A782-D9E810000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36461"/>
              </p:ext>
            </p:extLst>
          </p:nvPr>
        </p:nvGraphicFramePr>
        <p:xfrm>
          <a:off x="6425784" y="3797790"/>
          <a:ext cx="4801849" cy="267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62760" imgH="3876840" progId="PBrush">
                  <p:embed/>
                </p:oleObj>
              </mc:Choice>
              <mc:Fallback>
                <p:oleObj name="Bitmap Image" r:id="rId2" imgW="6962760" imgH="3876840" progId="PBrush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8E764A2-4805-EE27-A782-D9E810000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5784" y="3797790"/>
                        <a:ext cx="4801849" cy="267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8386124-D919-4762-0FED-3CEE220566CD}"/>
              </a:ext>
            </a:extLst>
          </p:cNvPr>
          <p:cNvSpPr txBox="1">
            <a:spLocks/>
          </p:cNvSpPr>
          <p:nvPr/>
        </p:nvSpPr>
        <p:spPr>
          <a:xfrm>
            <a:off x="1056103" y="444403"/>
            <a:ext cx="10013919" cy="13306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noProof="1">
                <a:solidFill>
                  <a:schemeClr val="accent2">
                    <a:lumMod val="50000"/>
                  </a:schemeClr>
                </a:solidFill>
              </a:rPr>
              <a:t>Patrocinadores Diamante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1F6810-5401-BA9B-E047-116546C3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2" y="4392979"/>
            <a:ext cx="5112173" cy="16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de um cachorro&#10;&#10;Descrição gerada automaticamente">
            <a:extLst>
              <a:ext uri="{FF2B5EF4-FFF2-40B4-BE49-F238E27FC236}">
                <a16:creationId xmlns:a16="http://schemas.microsoft.com/office/drawing/2014/main" id="{88ABAC03-71C9-9DF0-E5E7-DC8F52A05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663" y="1602772"/>
            <a:ext cx="5295606" cy="2195018"/>
          </a:xfrm>
          <a:prstGeom prst="rect">
            <a:avLst/>
          </a:prstGeom>
        </p:spPr>
      </p:pic>
      <p:pic>
        <p:nvPicPr>
          <p:cNvPr id="5" name="Picture 2" descr="PremieRpet® - Alimento para Cães e Gatos de Alta Qualidade">
            <a:extLst>
              <a:ext uri="{FF2B5EF4-FFF2-40B4-BE49-F238E27FC236}">
                <a16:creationId xmlns:a16="http://schemas.microsoft.com/office/drawing/2014/main" id="{97684159-305B-5869-CDBF-64DAA3F4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03" y="1557441"/>
            <a:ext cx="4340614" cy="25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99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B744928-E8B5-7CCE-3758-43B89817CB54}"/>
              </a:ext>
            </a:extLst>
          </p:cNvPr>
          <p:cNvSpPr txBox="1">
            <a:spLocks/>
          </p:cNvSpPr>
          <p:nvPr/>
        </p:nvSpPr>
        <p:spPr>
          <a:xfrm>
            <a:off x="1089040" y="489374"/>
            <a:ext cx="10013919" cy="13306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noProof="1">
                <a:solidFill>
                  <a:schemeClr val="accent2">
                    <a:lumMod val="50000"/>
                  </a:schemeClr>
                </a:solidFill>
              </a:rPr>
              <a:t>Patrocinadores Ouro</a:t>
            </a:r>
          </a:p>
        </p:txBody>
      </p:sp>
      <p:pic>
        <p:nvPicPr>
          <p:cNvPr id="2050" name="Picture 2" descr="Hidro esteiras para Cães | Hydropet | Brasil">
            <a:extLst>
              <a:ext uri="{FF2B5EF4-FFF2-40B4-BE49-F238E27FC236}">
                <a16:creationId xmlns:a16="http://schemas.microsoft.com/office/drawing/2014/main" id="{32A9ACDA-5CEA-7FC3-193D-69FF6D87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46" y="2115659"/>
            <a:ext cx="4079108" cy="15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8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0E75E-855B-4072-A692-9E0F1841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 rtlCol="0" anchor="ctr">
            <a:normAutofit/>
          </a:bodyPr>
          <a:lstStyle/>
          <a:p>
            <a:pPr rtl="0"/>
            <a:r>
              <a:rPr lang="pt-BR" dirty="0"/>
              <a:t>Congresso Internacional On-line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ECB90-4661-43C5-878C-28211940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0496" y="1690688"/>
            <a:ext cx="9852284" cy="4351338"/>
          </a:xfrm>
        </p:spPr>
        <p:txBody>
          <a:bodyPr rtlCol="0">
            <a:normAutofit/>
          </a:bodyPr>
          <a:lstStyle/>
          <a:p>
            <a:pPr rtl="0"/>
            <a:r>
              <a:rPr lang="pt-BR" sz="3200" b="1" dirty="0">
                <a:solidFill>
                  <a:srgbClr val="003300"/>
                </a:solidFill>
              </a:rPr>
              <a:t>Todas as palestras do congresso presencial foram gravadas, </a:t>
            </a:r>
            <a:r>
              <a:rPr lang="pt-BR" sz="3200" dirty="0">
                <a:solidFill>
                  <a:srgbClr val="003300"/>
                </a:solidFill>
              </a:rPr>
              <a:t>editadas e disponibilizadas em nossa plataforma.</a:t>
            </a:r>
          </a:p>
          <a:p>
            <a:pPr rtl="0"/>
            <a:r>
              <a:rPr lang="pt-BR" sz="3200" dirty="0">
                <a:solidFill>
                  <a:srgbClr val="003300"/>
                </a:solidFill>
              </a:rPr>
              <a:t>O Congresso Internacional On-line </a:t>
            </a:r>
            <a:r>
              <a:rPr lang="pt-BR" sz="3200" b="1" dirty="0">
                <a:solidFill>
                  <a:srgbClr val="003300"/>
                </a:solidFill>
              </a:rPr>
              <a:t>começa dia 12 de Maio de 2023 </a:t>
            </a:r>
            <a:r>
              <a:rPr lang="pt-BR" sz="3200" dirty="0">
                <a:solidFill>
                  <a:srgbClr val="003300"/>
                </a:solidFill>
              </a:rPr>
              <a:t>e os congressistas terão </a:t>
            </a:r>
            <a:r>
              <a:rPr lang="pt-BR" sz="3200" b="1" dirty="0">
                <a:solidFill>
                  <a:srgbClr val="003300"/>
                </a:solidFill>
              </a:rPr>
              <a:t>20 dias para assistir as aulas</a:t>
            </a:r>
            <a:r>
              <a:rPr lang="pt-BR" sz="3200" dirty="0">
                <a:solidFill>
                  <a:srgbClr val="003300"/>
                </a:solidFill>
              </a:rPr>
              <a:t>.</a:t>
            </a:r>
          </a:p>
          <a:p>
            <a:pPr rtl="0"/>
            <a:r>
              <a:rPr lang="pt-BR" sz="3200" dirty="0">
                <a:solidFill>
                  <a:srgbClr val="003300"/>
                </a:solidFill>
              </a:rPr>
              <a:t>Será disponibilizado nas </a:t>
            </a:r>
            <a:r>
              <a:rPr lang="pt-BR" sz="3200" b="1" dirty="0">
                <a:solidFill>
                  <a:srgbClr val="003300"/>
                </a:solidFill>
              </a:rPr>
              <a:t>versões português e espanhol</a:t>
            </a:r>
            <a:r>
              <a:rPr lang="pt-BR" sz="3200" dirty="0">
                <a:solidFill>
                  <a:srgbClr val="003300"/>
                </a:solidFill>
              </a:rPr>
              <a:t>, ou seja, </a:t>
            </a:r>
            <a:r>
              <a:rPr lang="pt-BR" sz="3200" b="1" dirty="0">
                <a:solidFill>
                  <a:srgbClr val="003300"/>
                </a:solidFill>
              </a:rPr>
              <a:t>todas as palestras em português serão legendadas para o espanhol.</a:t>
            </a:r>
          </a:p>
          <a:p>
            <a:pPr rtl="0"/>
            <a:endParaRPr lang="pt-BR" sz="3200" dirty="0">
              <a:solidFill>
                <a:srgbClr val="003300"/>
              </a:solidFill>
            </a:endParaRPr>
          </a:p>
          <a:p>
            <a:pPr rtl="0"/>
            <a:endParaRPr lang="pt-BR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23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804616"/>
              </p:ext>
            </p:extLst>
          </p:nvPr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29BDA9E-A2A2-3945-095A-49A36D4206B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7013C71-7A7B-9167-7D9F-80686BC51C19}"/>
              </a:ext>
            </a:extLst>
          </p:cNvPr>
          <p:cNvSpPr txBox="1">
            <a:spLocks/>
          </p:cNvSpPr>
          <p:nvPr/>
        </p:nvSpPr>
        <p:spPr>
          <a:xfrm>
            <a:off x="990600" y="10469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Palestrantes do 3º Congresso Internacional da Fisio Care Pet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E9D33C-D9CF-2842-7472-CAE47C3B0094}"/>
              </a:ext>
            </a:extLst>
          </p:cNvPr>
          <p:cNvSpPr txBox="1"/>
          <p:nvPr/>
        </p:nvSpPr>
        <p:spPr>
          <a:xfrm>
            <a:off x="1229192" y="1892909"/>
            <a:ext cx="6235909" cy="520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Ronaldo Casimiro da Costa (EUA)</a:t>
            </a:r>
          </a:p>
          <a:p>
            <a:pPr>
              <a:lnSpc>
                <a:spcPct val="150000"/>
              </a:lnSpc>
            </a:pPr>
            <a:r>
              <a:rPr lang="pt-BR" sz="2800" dirty="0" err="1"/>
              <a:t>Darryl</a:t>
            </a:r>
            <a:r>
              <a:rPr lang="pt-BR" sz="2800" dirty="0"/>
              <a:t> </a:t>
            </a:r>
            <a:r>
              <a:rPr lang="pt-BR" sz="2800" dirty="0" err="1"/>
              <a:t>Millis</a:t>
            </a:r>
            <a:r>
              <a:rPr lang="pt-BR" sz="2800" dirty="0"/>
              <a:t> (EUA)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Stella </a:t>
            </a:r>
            <a:r>
              <a:rPr lang="pt-BR" sz="2800" dirty="0" err="1"/>
              <a:t>Sakata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Marcella Sanches</a:t>
            </a:r>
          </a:p>
          <a:p>
            <a:pPr>
              <a:lnSpc>
                <a:spcPct val="150000"/>
              </a:lnSpc>
            </a:pPr>
            <a:r>
              <a:rPr lang="pt-BR" sz="2800"/>
              <a:t>Roberto Siqueira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Ariele </a:t>
            </a:r>
            <a:r>
              <a:rPr lang="pt-BR" sz="2800" dirty="0" err="1"/>
              <a:t>Schreiner</a:t>
            </a:r>
            <a:endParaRPr lang="pt-BR" sz="2800" dirty="0"/>
          </a:p>
          <a:p>
            <a:pPr>
              <a:lnSpc>
                <a:spcPct val="150000"/>
              </a:lnSpc>
            </a:pPr>
            <a:endParaRPr lang="pt-BR" sz="2800" dirty="0"/>
          </a:p>
          <a:p>
            <a:pPr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32C7FC0-8215-95FE-4528-E02F6375B153}"/>
              </a:ext>
            </a:extLst>
          </p:cNvPr>
          <p:cNvSpPr txBox="1"/>
          <p:nvPr/>
        </p:nvSpPr>
        <p:spPr>
          <a:xfrm>
            <a:off x="6944193" y="1907104"/>
            <a:ext cx="6093500" cy="390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Ângela Martins (Portugal)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Renata Diniz (Espanha)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Nivea </a:t>
            </a:r>
            <a:r>
              <a:rPr lang="pt-BR" sz="2800" dirty="0" err="1"/>
              <a:t>Veturiano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Flavia Vassalo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Renata </a:t>
            </a:r>
            <a:r>
              <a:rPr lang="pt-BR" sz="2800" dirty="0" err="1"/>
              <a:t>Tesser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Ricardo S. Lopes</a:t>
            </a:r>
          </a:p>
        </p:txBody>
      </p:sp>
    </p:spTree>
    <p:extLst>
      <p:ext uri="{BB962C8B-B14F-4D97-AF65-F5344CB8AC3E}">
        <p14:creationId xmlns:p14="http://schemas.microsoft.com/office/powerpoint/2010/main" val="375558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A120BE3-31D7-C22C-7B80-36CCDA52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43" y="1451469"/>
            <a:ext cx="10442913" cy="49226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231003-BB67-BAE4-2E1B-4B117BDEBBFA}"/>
              </a:ext>
            </a:extLst>
          </p:cNvPr>
          <p:cNvSpPr txBox="1"/>
          <p:nvPr/>
        </p:nvSpPr>
        <p:spPr>
          <a:xfrm>
            <a:off x="434714" y="584618"/>
            <a:ext cx="11287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>Cronograma de aulas gravadas e editadas</a:t>
            </a:r>
          </a:p>
        </p:txBody>
      </p:sp>
    </p:spTree>
    <p:extLst>
      <p:ext uri="{BB962C8B-B14F-4D97-AF65-F5344CB8AC3E}">
        <p14:creationId xmlns:p14="http://schemas.microsoft.com/office/powerpoint/2010/main" val="117264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B0FF38-31BD-08FE-54B4-0B65AFD17FAC}"/>
              </a:ext>
            </a:extLst>
          </p:cNvPr>
          <p:cNvSpPr txBox="1"/>
          <p:nvPr/>
        </p:nvSpPr>
        <p:spPr>
          <a:xfrm>
            <a:off x="434714" y="584618"/>
            <a:ext cx="11287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>Cronograma de aulas gravadas e editadas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0EE1C1-445C-8E88-019E-02C3874EC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41" y="1384039"/>
            <a:ext cx="10223291" cy="50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AC17B2-5F06-83AB-C5CD-C60BAA96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5" y="1519392"/>
            <a:ext cx="10733192" cy="46565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6F746F-9FD2-835B-9F2B-DCD3B221D274}"/>
              </a:ext>
            </a:extLst>
          </p:cNvPr>
          <p:cNvSpPr txBox="1"/>
          <p:nvPr/>
        </p:nvSpPr>
        <p:spPr>
          <a:xfrm>
            <a:off x="434714" y="584618"/>
            <a:ext cx="11287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>Cronograma de aulas gravadas e editadas</a:t>
            </a:r>
          </a:p>
        </p:txBody>
      </p:sp>
    </p:spTree>
    <p:extLst>
      <p:ext uri="{BB962C8B-B14F-4D97-AF65-F5344CB8AC3E}">
        <p14:creationId xmlns:p14="http://schemas.microsoft.com/office/powerpoint/2010/main" val="37874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45155C-A835-8FE4-DD66-5A598878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9" y="1528997"/>
            <a:ext cx="10702977" cy="47443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AD2F45-1A94-4A1E-2694-DAC2F79ECF9B}"/>
              </a:ext>
            </a:extLst>
          </p:cNvPr>
          <p:cNvSpPr txBox="1"/>
          <p:nvPr/>
        </p:nvSpPr>
        <p:spPr>
          <a:xfrm>
            <a:off x="434714" y="584618"/>
            <a:ext cx="11287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>Cronograma de aulas gravadas e editadas</a:t>
            </a:r>
          </a:p>
        </p:txBody>
      </p:sp>
    </p:spTree>
    <p:extLst>
      <p:ext uri="{BB962C8B-B14F-4D97-AF65-F5344CB8AC3E}">
        <p14:creationId xmlns:p14="http://schemas.microsoft.com/office/powerpoint/2010/main" val="182718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3C92-462F-A657-034D-F0EB982C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5" y="2002732"/>
            <a:ext cx="68497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Palestrante: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 da Costa, 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(EUA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Professor Titular e Chefe do Serviço de Neurologia e Neurocirurgia Veterinária da The Ohio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State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University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em Columbus, Ohio, EUA. 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Recipiente de mais de 30 prêmios por excelência didática, acadêmica e em pesquisa nos Estados Unidos, Canadá, e Brasil.  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Recipiente dos Prêmios de Melhor Professor da Graduação e Pós-graduação na Faculdade de Medicina Veterinária da Ohio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State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University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, EUA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Finalista na seleção do Prêmio de melhor Professor de Medicina Veterinária dos EUA </a:t>
            </a:r>
            <a:endParaRPr lang="pt-BR" sz="2000" b="1" i="1" dirty="0">
              <a:latin typeface="Amasis MT Pro" panose="02040504050005020304" pitchFamily="18" charset="0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3780980F-BA80-1662-0E34-9F8B0622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B351729-AA0A-A449-BB5D-A7319F26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997"/>
            <a:ext cx="10515600" cy="4137853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Imagem 11" descr="Homem falando no microfone&#10;&#10;Descrição gerada automaticamente">
            <a:extLst>
              <a:ext uri="{FF2B5EF4-FFF2-40B4-BE49-F238E27FC236}">
                <a16:creationId xmlns:a16="http://schemas.microsoft.com/office/drawing/2014/main" id="{2C83E71F-E3C9-4EE9-BF6D-1C009873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20" y="1822850"/>
            <a:ext cx="3140292" cy="4140000"/>
          </a:xfrm>
          <a:prstGeom prst="rect">
            <a:avLst/>
          </a:prstGeom>
        </p:spPr>
      </p:pic>
      <p:pic>
        <p:nvPicPr>
          <p:cNvPr id="3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7AEAA3AF-2686-1ACC-D471-940D773F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05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663_TF89518162.potx" id="{9E456CAE-2726-40A0-A2F5-6D841F23E361}" vid="{D28764F6-5A34-4179-8ECA-EE43BF5E3F5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4B7CA-1290-47DA-A8FD-EC74EF42B4FE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11613</TotalTime>
  <Words>1494</Words>
  <Application>Microsoft Office PowerPoint</Application>
  <PresentationFormat>Widescreen</PresentationFormat>
  <Paragraphs>186</Paragraphs>
  <Slides>30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Amasis MT Pro</vt:lpstr>
      <vt:lpstr>Arial</vt:lpstr>
      <vt:lpstr>Calibri</vt:lpstr>
      <vt:lpstr>Garamond</vt:lpstr>
      <vt:lpstr>Helvetica Neue</vt:lpstr>
      <vt:lpstr>Tema do Office</vt:lpstr>
      <vt:lpstr>Bitmap Image</vt:lpstr>
      <vt:lpstr>2023 Presencial</vt:lpstr>
      <vt:lpstr>2023  On-line</vt:lpstr>
      <vt:lpstr>Congresso Internacional On-line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3º Congresso Internacional da Fisio Care Pet</vt:lpstr>
      <vt:lpstr> 3º Congresso Internacional da Fisio Care Pet</vt:lpstr>
      <vt:lpstr>Apresentação do PowerPoint</vt:lpstr>
      <vt:lpstr>Apresentação do PowerPoint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Valor promocional de lançamento  R$450,00  Somente para os 100 primeiros inscritos       </vt:lpstr>
      <vt:lpstr>Inscreva-se   agora mesmo:  fisiocarepet.com.br/cursos/   Garanta sua participação no maior congresso de fisiatria em pequenos animais da história.  </vt:lpstr>
      <vt:lpstr>Realização</vt:lpstr>
      <vt:lpstr>Apoio</vt:lpstr>
      <vt:lpstr>Apresentação do PowerPoint</vt:lpstr>
      <vt:lpstr>Apresentação do PowerPoint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Presencial</dc:title>
  <dc:creator>miriam caramico</dc:creator>
  <cp:lastModifiedBy>ricardolopes.fisio@yahoo.com.br</cp:lastModifiedBy>
  <cp:revision>77</cp:revision>
  <dcterms:created xsi:type="dcterms:W3CDTF">2020-12-17T23:57:31Z</dcterms:created>
  <dcterms:modified xsi:type="dcterms:W3CDTF">2023-02-27T13:15:54Z</dcterms:modified>
</cp:coreProperties>
</file>