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92" r:id="rId6"/>
    <p:sldId id="298" r:id="rId7"/>
    <p:sldId id="365" r:id="rId8"/>
    <p:sldId id="297" r:id="rId9"/>
    <p:sldId id="296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30" r:id="rId26"/>
    <p:sldId id="331" r:id="rId27"/>
    <p:sldId id="332" r:id="rId28"/>
    <p:sldId id="335" r:id="rId29"/>
    <p:sldId id="264" r:id="rId30"/>
    <p:sldId id="262" r:id="rId31"/>
    <p:sldId id="278" r:id="rId32"/>
    <p:sldId id="315" r:id="rId33"/>
    <p:sldId id="273" r:id="rId34"/>
    <p:sldId id="316" r:id="rId35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am caramico" initials="mc" lastIdx="1" clrIdx="0">
    <p:extLst>
      <p:ext uri="{19B8F6BF-5375-455C-9EA6-DF929625EA0E}">
        <p15:presenceInfo xmlns:p15="http://schemas.microsoft.com/office/powerpoint/2012/main" userId="da0de12c6b1402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A3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28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540"/>
    </p:cViewPr>
  </p:sorterViewPr>
  <p:notesViewPr>
    <p:cSldViewPr snapToGrid="0">
      <p:cViewPr>
        <p:scale>
          <a:sx n="100" d="100"/>
          <a:sy n="100" d="100"/>
        </p:scale>
        <p:origin x="18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51F77-4E36-4893-91C6-3151A6D51694}" type="doc">
      <dgm:prSet loTypeId="urn:microsoft.com/office/officeart/2018/2/layout/IconVerticalSolidList#3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65B3944D-D926-4D0F-A305-F5740000747A}">
      <dgm:prSet custT="1"/>
      <dgm:spPr/>
      <dgm:t>
        <a:bodyPr rtlCol="0"/>
        <a:lstStyle/>
        <a:p>
          <a:pPr rtl="0"/>
          <a:r>
            <a:rPr lang="pt-BR" sz="2100" i="0" noProof="1">
              <a:solidFill>
                <a:schemeClr val="bg1"/>
              </a:solidFill>
            </a:rPr>
            <a:t>Celular</a:t>
          </a:r>
          <a:br>
            <a:rPr lang="pt-BR" sz="2100" noProof="1">
              <a:solidFill>
                <a:schemeClr val="bg1"/>
              </a:solidFill>
            </a:rPr>
          </a:br>
          <a:r>
            <a:rPr lang="pt-BR" sz="1800" noProof="1">
              <a:solidFill>
                <a:schemeClr val="bg1"/>
              </a:solidFill>
            </a:rPr>
            <a:t>11 97653-0774</a:t>
          </a:r>
        </a:p>
      </dgm:t>
    </dgm:pt>
    <dgm:pt modelId="{2EA7AC4A-E82B-43F0-A6EA-F599428578FC}" type="parTrans" cxnId="{92D3A76D-ADBB-49F3-861D-D2B74F81812E}">
      <dgm:prSet/>
      <dgm:spPr/>
      <dgm:t>
        <a:bodyPr rtlCol="0"/>
        <a:lstStyle/>
        <a:p>
          <a:pPr rtl="0"/>
          <a:endParaRPr lang="pt-BR" noProof="1"/>
        </a:p>
      </dgm:t>
    </dgm:pt>
    <dgm:pt modelId="{8862CE7B-AE72-45E8-B982-5279C14F7985}" type="sibTrans" cxnId="{92D3A76D-ADBB-49F3-861D-D2B74F81812E}">
      <dgm:prSet/>
      <dgm:spPr/>
      <dgm:t>
        <a:bodyPr rtlCol="0"/>
        <a:lstStyle/>
        <a:p>
          <a:pPr rtl="0"/>
          <a:endParaRPr lang="pt-BR" noProof="1"/>
        </a:p>
      </dgm:t>
    </dgm:pt>
    <dgm:pt modelId="{223932EA-8A4D-4270-95C3-913761557237}">
      <dgm:prSet custT="1"/>
      <dgm:spPr/>
      <dgm:t>
        <a:bodyPr rtlCol="0"/>
        <a:lstStyle/>
        <a:p>
          <a:pPr rtl="0"/>
          <a:r>
            <a:rPr lang="pt-BR" sz="2200" noProof="1">
              <a:solidFill>
                <a:schemeClr val="bg1"/>
              </a:solidFill>
            </a:rPr>
            <a:t>Whats App</a:t>
          </a:r>
          <a:br>
            <a:rPr lang="pt-BR" sz="2200" noProof="1">
              <a:solidFill>
                <a:schemeClr val="bg1"/>
              </a:solidFill>
            </a:rPr>
          </a:br>
          <a:r>
            <a:rPr lang="pt-BR" sz="1800" noProof="1">
              <a:solidFill>
                <a:schemeClr val="bg1"/>
              </a:solidFill>
            </a:rPr>
            <a:t>11 97653-0774</a:t>
          </a:r>
        </a:p>
      </dgm:t>
    </dgm:pt>
    <dgm:pt modelId="{E01D4CB3-97D0-4857-AF09-DED2BE24BAAC}" type="parTrans" cxnId="{E37D9CF8-DFE4-4379-9C72-27346573699A}">
      <dgm:prSet/>
      <dgm:spPr/>
      <dgm:t>
        <a:bodyPr rtlCol="0"/>
        <a:lstStyle/>
        <a:p>
          <a:pPr rtl="0"/>
          <a:endParaRPr lang="pt-BR" noProof="1"/>
        </a:p>
      </dgm:t>
    </dgm:pt>
    <dgm:pt modelId="{C201C5C8-D4F2-4559-AF23-68BB4B3E7FB1}" type="sibTrans" cxnId="{E37D9CF8-DFE4-4379-9C72-27346573699A}">
      <dgm:prSet/>
      <dgm:spPr/>
      <dgm:t>
        <a:bodyPr rtlCol="0"/>
        <a:lstStyle/>
        <a:p>
          <a:pPr rtl="0"/>
          <a:endParaRPr lang="pt-BR" noProof="1"/>
        </a:p>
      </dgm:t>
    </dgm:pt>
    <dgm:pt modelId="{BC68B812-A325-41D8-A08E-C2392666DF66}">
      <dgm:prSet custT="1"/>
      <dgm:spPr/>
      <dgm:t>
        <a:bodyPr rtlCol="0"/>
        <a:lstStyle/>
        <a:p>
          <a:pPr rtl="0"/>
          <a:r>
            <a:rPr lang="pt-BR" sz="2200" i="0" noProof="1">
              <a:solidFill>
                <a:schemeClr val="bg1"/>
              </a:solidFill>
            </a:rPr>
            <a:t>E-mail</a:t>
          </a:r>
          <a:br>
            <a:rPr lang="pt-BR" sz="2200" noProof="1">
              <a:solidFill>
                <a:schemeClr val="bg1"/>
              </a:solidFill>
            </a:rPr>
          </a:br>
          <a:r>
            <a:rPr lang="pt-BR" sz="2000" noProof="1">
              <a:solidFill>
                <a:schemeClr val="bg1"/>
              </a:solidFill>
            </a:rPr>
            <a:t>fisiocarepetacademy</a:t>
          </a:r>
          <a:r>
            <a:rPr lang="pt-BR" sz="1600" noProof="1">
              <a:solidFill>
                <a:schemeClr val="bg1"/>
              </a:solidFill>
            </a:rPr>
            <a:t>@gmail.com</a:t>
          </a:r>
          <a:endParaRPr lang="pt-BR" sz="1400" noProof="1">
            <a:solidFill>
              <a:schemeClr val="bg1"/>
            </a:solidFill>
          </a:endParaRPr>
        </a:p>
      </dgm:t>
    </dgm:pt>
    <dgm:pt modelId="{23A01A1D-B409-49E7-91BA-2321B9A237C2}" type="parTrans" cxnId="{AAD26E9B-C129-46B7-BFCC-98D5999B6B9A}">
      <dgm:prSet/>
      <dgm:spPr/>
      <dgm:t>
        <a:bodyPr rtlCol="0"/>
        <a:lstStyle/>
        <a:p>
          <a:pPr rtl="0"/>
          <a:endParaRPr lang="pt-BR" noProof="1"/>
        </a:p>
      </dgm:t>
    </dgm:pt>
    <dgm:pt modelId="{E950D3C2-0472-429B-98B0-86C856FA65A1}" type="sibTrans" cxnId="{AAD26E9B-C129-46B7-BFCC-98D5999B6B9A}">
      <dgm:prSet/>
      <dgm:spPr/>
      <dgm:t>
        <a:bodyPr rtlCol="0"/>
        <a:lstStyle/>
        <a:p>
          <a:pPr rtl="0"/>
          <a:endParaRPr lang="pt-BR" noProof="1"/>
        </a:p>
      </dgm:t>
    </dgm:pt>
    <dgm:pt modelId="{7D1766B6-66CF-40CE-9693-BD20AFFFA3C9}">
      <dgm:prSet custT="1"/>
      <dgm:spPr/>
      <dgm:t>
        <a:bodyPr rtlCol="0"/>
        <a:lstStyle/>
        <a:p>
          <a:pPr rtl="0"/>
          <a:r>
            <a:rPr lang="pt-BR" sz="2200" i="0" noProof="1">
              <a:solidFill>
                <a:schemeClr val="bg1"/>
              </a:solidFill>
            </a:rPr>
            <a:t>Instagram</a:t>
          </a:r>
          <a:br>
            <a:rPr lang="pt-BR" sz="2200" noProof="1">
              <a:solidFill>
                <a:schemeClr val="bg1"/>
              </a:solidFill>
            </a:rPr>
          </a:br>
          <a:r>
            <a:rPr lang="pt-BR" sz="2400" b="0" noProof="1">
              <a:solidFill>
                <a:schemeClr val="bg1"/>
              </a:solidFill>
            </a:rPr>
            <a:t>@fisiocarepet.academy</a:t>
          </a:r>
        </a:p>
      </dgm:t>
    </dgm:pt>
    <dgm:pt modelId="{76694DF4-F7BE-4AF1-9E12-BAEDD42D9ED3}" type="parTrans" cxnId="{EA0F618E-4C96-42F0-9E3C-66B0158BCCBE}">
      <dgm:prSet/>
      <dgm:spPr/>
      <dgm:t>
        <a:bodyPr rtlCol="0"/>
        <a:lstStyle/>
        <a:p>
          <a:pPr rtl="0"/>
          <a:endParaRPr lang="pt-BR" noProof="1"/>
        </a:p>
      </dgm:t>
    </dgm:pt>
    <dgm:pt modelId="{0C6A2CC7-5741-4D63-A8FF-E7E06F0D1222}" type="sibTrans" cxnId="{EA0F618E-4C96-42F0-9E3C-66B0158BCCBE}">
      <dgm:prSet/>
      <dgm:spPr/>
      <dgm:t>
        <a:bodyPr rtlCol="0"/>
        <a:lstStyle/>
        <a:p>
          <a:pPr rtl="0"/>
          <a:endParaRPr lang="pt-BR" noProof="1"/>
        </a:p>
      </dgm:t>
    </dgm:pt>
    <dgm:pt modelId="{F61FEBF0-CB2F-4364-8F44-722FB7578D18}" type="pres">
      <dgm:prSet presAssocID="{D7951F77-4E36-4893-91C6-3151A6D51694}" presName="root" presStyleCnt="0">
        <dgm:presLayoutVars>
          <dgm:dir/>
          <dgm:resizeHandles val="exact"/>
        </dgm:presLayoutVars>
      </dgm:prSet>
      <dgm:spPr/>
    </dgm:pt>
    <dgm:pt modelId="{F50C455E-839B-4494-8D06-326978CB28A7}" type="pres">
      <dgm:prSet presAssocID="{65B3944D-D926-4D0F-A305-F5740000747A}" presName="compNode" presStyleCnt="0"/>
      <dgm:spPr/>
    </dgm:pt>
    <dgm:pt modelId="{1DA8A0A9-929F-455B-B8BD-92EC86B6A862}" type="pres">
      <dgm:prSet presAssocID="{65B3944D-D926-4D0F-A305-F5740000747A}" presName="bgRect" presStyleLbl="bgShp" presStyleIdx="0" presStyleCnt="4"/>
      <dgm:spPr>
        <a:prstGeom prst="rect">
          <a:avLst/>
        </a:prstGeom>
        <a:noFill/>
        <a:ln w="22225">
          <a:noFill/>
        </a:ln>
        <a:effectLst/>
      </dgm:spPr>
    </dgm:pt>
    <dgm:pt modelId="{70C56EED-B0B5-4180-A100-474B69DE81C3}" type="pres">
      <dgm:prSet presAssocID="{65B3944D-D926-4D0F-A305-F5740000747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phone com preenchimento sólido"/>
        </a:ext>
      </dgm:extLst>
    </dgm:pt>
    <dgm:pt modelId="{1827E2BA-EA13-4751-82F2-976CBDED6C82}" type="pres">
      <dgm:prSet presAssocID="{65B3944D-D926-4D0F-A305-F5740000747A}" presName="spaceRect" presStyleCnt="0"/>
      <dgm:spPr/>
    </dgm:pt>
    <dgm:pt modelId="{C38A5A37-0883-4EE3-9002-010A6D324785}" type="pres">
      <dgm:prSet presAssocID="{65B3944D-D926-4D0F-A305-F5740000747A}" presName="parTx" presStyleLbl="revTx" presStyleIdx="0" presStyleCnt="4">
        <dgm:presLayoutVars>
          <dgm:chMax val="0"/>
          <dgm:chPref val="0"/>
        </dgm:presLayoutVars>
      </dgm:prSet>
      <dgm:spPr/>
    </dgm:pt>
    <dgm:pt modelId="{21CE6EA1-CB92-41CD-8FAE-4CFF03E26BE6}" type="pres">
      <dgm:prSet presAssocID="{8862CE7B-AE72-45E8-B982-5279C14F7985}" presName="sibTrans" presStyleCnt="0"/>
      <dgm:spPr/>
    </dgm:pt>
    <dgm:pt modelId="{B92A22D8-3945-4B03-98DB-8A590020AE99}" type="pres">
      <dgm:prSet presAssocID="{223932EA-8A4D-4270-95C3-913761557237}" presName="compNode" presStyleCnt="0"/>
      <dgm:spPr/>
    </dgm:pt>
    <dgm:pt modelId="{A7FEDAED-2CDA-4D2F-883D-8D7438E3B422}" type="pres">
      <dgm:prSet presAssocID="{223932EA-8A4D-4270-95C3-913761557237}" presName="bgRect" presStyleLbl="bgShp" presStyleIdx="1" presStyleCnt="4"/>
      <dgm:spPr>
        <a:prstGeom prst="rect">
          <a:avLst/>
        </a:prstGeom>
        <a:noFill/>
        <a:ln w="22225">
          <a:noFill/>
        </a:ln>
        <a:effectLst/>
      </dgm:spPr>
    </dgm:pt>
    <dgm:pt modelId="{7297DA32-36DE-4F9A-BB44-A3F001A7D7C3}" type="pres">
      <dgm:prSet presAssocID="{223932EA-8A4D-4270-95C3-9137615572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3DC658D-83A0-48BE-9074-9EB3678901E1}" type="pres">
      <dgm:prSet presAssocID="{223932EA-8A4D-4270-95C3-913761557237}" presName="spaceRect" presStyleCnt="0"/>
      <dgm:spPr/>
    </dgm:pt>
    <dgm:pt modelId="{8F0FD205-8F23-4B47-859A-41BB69D2EDEE}" type="pres">
      <dgm:prSet presAssocID="{223932EA-8A4D-4270-95C3-913761557237}" presName="parTx" presStyleLbl="revTx" presStyleIdx="1" presStyleCnt="4">
        <dgm:presLayoutVars>
          <dgm:chMax val="0"/>
          <dgm:chPref val="0"/>
        </dgm:presLayoutVars>
      </dgm:prSet>
      <dgm:spPr/>
    </dgm:pt>
    <dgm:pt modelId="{AFA75C0E-13A0-4D0C-ACA8-B29E381BEF9A}" type="pres">
      <dgm:prSet presAssocID="{C201C5C8-D4F2-4559-AF23-68BB4B3E7FB1}" presName="sibTrans" presStyleCnt="0"/>
      <dgm:spPr/>
    </dgm:pt>
    <dgm:pt modelId="{763367BB-4527-4646-8015-D79C10A337E8}" type="pres">
      <dgm:prSet presAssocID="{BC68B812-A325-41D8-A08E-C2392666DF66}" presName="compNode" presStyleCnt="0"/>
      <dgm:spPr/>
    </dgm:pt>
    <dgm:pt modelId="{712D2B29-4977-4B70-ABE9-215A9E804015}" type="pres">
      <dgm:prSet presAssocID="{BC68B812-A325-41D8-A08E-C2392666DF66}" presName="bgRect" presStyleLbl="bgShp" presStyleIdx="2" presStyleCnt="4"/>
      <dgm:spPr>
        <a:prstGeom prst="rect">
          <a:avLst/>
        </a:prstGeom>
        <a:noFill/>
        <a:ln w="22225">
          <a:noFill/>
        </a:ln>
        <a:effectLst/>
      </dgm:spPr>
    </dgm:pt>
    <dgm:pt modelId="{6C7A9EF9-02EB-4D4D-A251-EC3A2F0EFD57}" type="pres">
      <dgm:prSet presAssocID="{BC68B812-A325-41D8-A08E-C2392666DF6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13497251-DF6D-4038-B1ED-CA29B33C0A2F}" type="pres">
      <dgm:prSet presAssocID="{BC68B812-A325-41D8-A08E-C2392666DF66}" presName="spaceRect" presStyleCnt="0"/>
      <dgm:spPr/>
    </dgm:pt>
    <dgm:pt modelId="{516FEABD-B159-4827-91AC-07F0FC9EFC37}" type="pres">
      <dgm:prSet presAssocID="{BC68B812-A325-41D8-A08E-C2392666DF66}" presName="parTx" presStyleLbl="revTx" presStyleIdx="2" presStyleCnt="4" custScaleX="100000" custLinFactNeighborX="3300" custLinFactNeighborY="5514">
        <dgm:presLayoutVars>
          <dgm:chMax val="0"/>
          <dgm:chPref val="0"/>
        </dgm:presLayoutVars>
      </dgm:prSet>
      <dgm:spPr/>
    </dgm:pt>
    <dgm:pt modelId="{580E91A4-0DB6-46AF-871B-67918081435B}" type="pres">
      <dgm:prSet presAssocID="{E950D3C2-0472-429B-98B0-86C856FA65A1}" presName="sibTrans" presStyleCnt="0"/>
      <dgm:spPr/>
    </dgm:pt>
    <dgm:pt modelId="{DD57C002-1714-4E12-872A-FCE88CC043FE}" type="pres">
      <dgm:prSet presAssocID="{7D1766B6-66CF-40CE-9693-BD20AFFFA3C9}" presName="compNode" presStyleCnt="0"/>
      <dgm:spPr/>
    </dgm:pt>
    <dgm:pt modelId="{59534EC1-7FD9-454B-8378-AACE14683CA9}" type="pres">
      <dgm:prSet presAssocID="{7D1766B6-66CF-40CE-9693-BD20AFFFA3C9}" presName="bgRect" presStyleLbl="bgShp" presStyleIdx="3" presStyleCnt="4"/>
      <dgm:spPr>
        <a:prstGeom prst="rect">
          <a:avLst/>
        </a:prstGeom>
        <a:noFill/>
        <a:ln w="22225">
          <a:noFill/>
        </a:ln>
        <a:effectLst/>
      </dgm:spPr>
    </dgm:pt>
    <dgm:pt modelId="{E81A461C-9D61-4B88-8277-F9DC532D2140}" type="pres">
      <dgm:prSet presAssocID="{7D1766B6-66CF-40CE-9693-BD20AFFFA3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 com preenchimento sólido"/>
        </a:ext>
      </dgm:extLst>
    </dgm:pt>
    <dgm:pt modelId="{79C87944-7AB8-4146-A381-E36FC48D5AE7}" type="pres">
      <dgm:prSet presAssocID="{7D1766B6-66CF-40CE-9693-BD20AFFFA3C9}" presName="spaceRect" presStyleCnt="0"/>
      <dgm:spPr/>
    </dgm:pt>
    <dgm:pt modelId="{CC81887C-6C6F-4E1A-BA2B-49AE8504B865}" type="pres">
      <dgm:prSet presAssocID="{7D1766B6-66CF-40CE-9693-BD20AFFFA3C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79F3718-923D-468C-9B77-780F8F356013}" type="presOf" srcId="{223932EA-8A4D-4270-95C3-913761557237}" destId="{8F0FD205-8F23-4B47-859A-41BB69D2EDEE}" srcOrd="0" destOrd="0" presId="urn:microsoft.com/office/officeart/2018/2/layout/IconVerticalSolidList#3"/>
    <dgm:cxn modelId="{90986C5B-BF7B-4231-8046-782BAE77E788}" type="presOf" srcId="{BC68B812-A325-41D8-A08E-C2392666DF66}" destId="{516FEABD-B159-4827-91AC-07F0FC9EFC37}" srcOrd="0" destOrd="0" presId="urn:microsoft.com/office/officeart/2018/2/layout/IconVerticalSolidList#3"/>
    <dgm:cxn modelId="{92D3A76D-ADBB-49F3-861D-D2B74F81812E}" srcId="{D7951F77-4E36-4893-91C6-3151A6D51694}" destId="{65B3944D-D926-4D0F-A305-F5740000747A}" srcOrd="0" destOrd="0" parTransId="{2EA7AC4A-E82B-43F0-A6EA-F599428578FC}" sibTransId="{8862CE7B-AE72-45E8-B982-5279C14F7985}"/>
    <dgm:cxn modelId="{643FF34F-8DBA-4A80-B845-400878209600}" type="presOf" srcId="{7D1766B6-66CF-40CE-9693-BD20AFFFA3C9}" destId="{CC81887C-6C6F-4E1A-BA2B-49AE8504B865}" srcOrd="0" destOrd="0" presId="urn:microsoft.com/office/officeart/2018/2/layout/IconVerticalSolidList#3"/>
    <dgm:cxn modelId="{9D5AFC8C-3FE5-4AED-9F29-5D039E47B81F}" type="presOf" srcId="{D7951F77-4E36-4893-91C6-3151A6D51694}" destId="{F61FEBF0-CB2F-4364-8F44-722FB7578D18}" srcOrd="0" destOrd="0" presId="urn:microsoft.com/office/officeart/2018/2/layout/IconVerticalSolidList#3"/>
    <dgm:cxn modelId="{EA0F618E-4C96-42F0-9E3C-66B0158BCCBE}" srcId="{D7951F77-4E36-4893-91C6-3151A6D51694}" destId="{7D1766B6-66CF-40CE-9693-BD20AFFFA3C9}" srcOrd="3" destOrd="0" parTransId="{76694DF4-F7BE-4AF1-9E12-BAEDD42D9ED3}" sibTransId="{0C6A2CC7-5741-4D63-A8FF-E7E06F0D1222}"/>
    <dgm:cxn modelId="{AAD26E9B-C129-46B7-BFCC-98D5999B6B9A}" srcId="{D7951F77-4E36-4893-91C6-3151A6D51694}" destId="{BC68B812-A325-41D8-A08E-C2392666DF66}" srcOrd="2" destOrd="0" parTransId="{23A01A1D-B409-49E7-91BA-2321B9A237C2}" sibTransId="{E950D3C2-0472-429B-98B0-86C856FA65A1}"/>
    <dgm:cxn modelId="{F57AC0B7-F603-4C41-BF48-9041FAA60E8E}" type="presOf" srcId="{65B3944D-D926-4D0F-A305-F5740000747A}" destId="{C38A5A37-0883-4EE3-9002-010A6D324785}" srcOrd="0" destOrd="0" presId="urn:microsoft.com/office/officeart/2018/2/layout/IconVerticalSolidList#3"/>
    <dgm:cxn modelId="{E37D9CF8-DFE4-4379-9C72-27346573699A}" srcId="{D7951F77-4E36-4893-91C6-3151A6D51694}" destId="{223932EA-8A4D-4270-95C3-913761557237}" srcOrd="1" destOrd="0" parTransId="{E01D4CB3-97D0-4857-AF09-DED2BE24BAAC}" sibTransId="{C201C5C8-D4F2-4559-AF23-68BB4B3E7FB1}"/>
    <dgm:cxn modelId="{30F222E0-DF1F-4484-B140-6B7C6520EA89}" type="presParOf" srcId="{F61FEBF0-CB2F-4364-8F44-722FB7578D18}" destId="{F50C455E-839B-4494-8D06-326978CB28A7}" srcOrd="0" destOrd="0" presId="urn:microsoft.com/office/officeart/2018/2/layout/IconVerticalSolidList#3"/>
    <dgm:cxn modelId="{4FA9135E-4FFF-4848-9413-1BF026DB0BED}" type="presParOf" srcId="{F50C455E-839B-4494-8D06-326978CB28A7}" destId="{1DA8A0A9-929F-455B-B8BD-92EC86B6A862}" srcOrd="0" destOrd="0" presId="urn:microsoft.com/office/officeart/2018/2/layout/IconVerticalSolidList#3"/>
    <dgm:cxn modelId="{D16731A0-71A2-43AF-BF53-727392BD9F51}" type="presParOf" srcId="{F50C455E-839B-4494-8D06-326978CB28A7}" destId="{70C56EED-B0B5-4180-A100-474B69DE81C3}" srcOrd="1" destOrd="0" presId="urn:microsoft.com/office/officeart/2018/2/layout/IconVerticalSolidList#3"/>
    <dgm:cxn modelId="{4A8AA9B9-F7DD-4A1D-B570-4456CEC74161}" type="presParOf" srcId="{F50C455E-839B-4494-8D06-326978CB28A7}" destId="{1827E2BA-EA13-4751-82F2-976CBDED6C82}" srcOrd="2" destOrd="0" presId="urn:microsoft.com/office/officeart/2018/2/layout/IconVerticalSolidList#3"/>
    <dgm:cxn modelId="{DDE1A35C-0892-4749-9900-354FF724E1E5}" type="presParOf" srcId="{F50C455E-839B-4494-8D06-326978CB28A7}" destId="{C38A5A37-0883-4EE3-9002-010A6D324785}" srcOrd="3" destOrd="0" presId="urn:microsoft.com/office/officeart/2018/2/layout/IconVerticalSolidList#3"/>
    <dgm:cxn modelId="{D3D3D519-863B-49A0-9C3F-051416EA153D}" type="presParOf" srcId="{F61FEBF0-CB2F-4364-8F44-722FB7578D18}" destId="{21CE6EA1-CB92-41CD-8FAE-4CFF03E26BE6}" srcOrd="1" destOrd="0" presId="urn:microsoft.com/office/officeart/2018/2/layout/IconVerticalSolidList#3"/>
    <dgm:cxn modelId="{9D15FC18-0098-4A72-8D76-E82F2C2E180C}" type="presParOf" srcId="{F61FEBF0-CB2F-4364-8F44-722FB7578D18}" destId="{B92A22D8-3945-4B03-98DB-8A590020AE99}" srcOrd="2" destOrd="0" presId="urn:microsoft.com/office/officeart/2018/2/layout/IconVerticalSolidList#3"/>
    <dgm:cxn modelId="{7BC74BD9-A7ED-4402-9D3B-B1A5776A7EAD}" type="presParOf" srcId="{B92A22D8-3945-4B03-98DB-8A590020AE99}" destId="{A7FEDAED-2CDA-4D2F-883D-8D7438E3B422}" srcOrd="0" destOrd="0" presId="urn:microsoft.com/office/officeart/2018/2/layout/IconVerticalSolidList#3"/>
    <dgm:cxn modelId="{8C85A1A0-97AB-4188-8D32-DBD98A9FDB6A}" type="presParOf" srcId="{B92A22D8-3945-4B03-98DB-8A590020AE99}" destId="{7297DA32-36DE-4F9A-BB44-A3F001A7D7C3}" srcOrd="1" destOrd="0" presId="urn:microsoft.com/office/officeart/2018/2/layout/IconVerticalSolidList#3"/>
    <dgm:cxn modelId="{EB678E6A-2F37-4857-8F4D-6FB66B193092}" type="presParOf" srcId="{B92A22D8-3945-4B03-98DB-8A590020AE99}" destId="{E3DC658D-83A0-48BE-9074-9EB3678901E1}" srcOrd="2" destOrd="0" presId="urn:microsoft.com/office/officeart/2018/2/layout/IconVerticalSolidList#3"/>
    <dgm:cxn modelId="{08E40640-4D3B-4852-AF2D-2E0C224FF474}" type="presParOf" srcId="{B92A22D8-3945-4B03-98DB-8A590020AE99}" destId="{8F0FD205-8F23-4B47-859A-41BB69D2EDEE}" srcOrd="3" destOrd="0" presId="urn:microsoft.com/office/officeart/2018/2/layout/IconVerticalSolidList#3"/>
    <dgm:cxn modelId="{9C6E34DB-EF0D-43A5-A1E0-39D065733597}" type="presParOf" srcId="{F61FEBF0-CB2F-4364-8F44-722FB7578D18}" destId="{AFA75C0E-13A0-4D0C-ACA8-B29E381BEF9A}" srcOrd="3" destOrd="0" presId="urn:microsoft.com/office/officeart/2018/2/layout/IconVerticalSolidList#3"/>
    <dgm:cxn modelId="{AC8A67FF-09EA-4C04-AE25-5A9F33A57654}" type="presParOf" srcId="{F61FEBF0-CB2F-4364-8F44-722FB7578D18}" destId="{763367BB-4527-4646-8015-D79C10A337E8}" srcOrd="4" destOrd="0" presId="urn:microsoft.com/office/officeart/2018/2/layout/IconVerticalSolidList#3"/>
    <dgm:cxn modelId="{5BC094CB-F2E0-4918-9AC7-082F24D0AC9E}" type="presParOf" srcId="{763367BB-4527-4646-8015-D79C10A337E8}" destId="{712D2B29-4977-4B70-ABE9-215A9E804015}" srcOrd="0" destOrd="0" presId="urn:microsoft.com/office/officeart/2018/2/layout/IconVerticalSolidList#3"/>
    <dgm:cxn modelId="{8583FA80-D558-4B21-9EFE-C8F712D37D97}" type="presParOf" srcId="{763367BB-4527-4646-8015-D79C10A337E8}" destId="{6C7A9EF9-02EB-4D4D-A251-EC3A2F0EFD57}" srcOrd="1" destOrd="0" presId="urn:microsoft.com/office/officeart/2018/2/layout/IconVerticalSolidList#3"/>
    <dgm:cxn modelId="{FF2B3AFE-5D78-4AF4-BD5D-10DA64FD2E34}" type="presParOf" srcId="{763367BB-4527-4646-8015-D79C10A337E8}" destId="{13497251-DF6D-4038-B1ED-CA29B33C0A2F}" srcOrd="2" destOrd="0" presId="urn:microsoft.com/office/officeart/2018/2/layout/IconVerticalSolidList#3"/>
    <dgm:cxn modelId="{03E26A79-059D-4B0B-B311-C422C1F45874}" type="presParOf" srcId="{763367BB-4527-4646-8015-D79C10A337E8}" destId="{516FEABD-B159-4827-91AC-07F0FC9EFC37}" srcOrd="3" destOrd="0" presId="urn:microsoft.com/office/officeart/2018/2/layout/IconVerticalSolidList#3"/>
    <dgm:cxn modelId="{7DF7C674-8C32-4721-BFBF-41FDC484E9DE}" type="presParOf" srcId="{F61FEBF0-CB2F-4364-8F44-722FB7578D18}" destId="{580E91A4-0DB6-46AF-871B-67918081435B}" srcOrd="5" destOrd="0" presId="urn:microsoft.com/office/officeart/2018/2/layout/IconVerticalSolidList#3"/>
    <dgm:cxn modelId="{69E1E3B7-31C1-4B29-966A-E5A8BB0D531A}" type="presParOf" srcId="{F61FEBF0-CB2F-4364-8F44-722FB7578D18}" destId="{DD57C002-1714-4E12-872A-FCE88CC043FE}" srcOrd="6" destOrd="0" presId="urn:microsoft.com/office/officeart/2018/2/layout/IconVerticalSolidList#3"/>
    <dgm:cxn modelId="{EFAE7F8F-7259-4084-AAA5-1FF2B2F8421F}" type="presParOf" srcId="{DD57C002-1714-4E12-872A-FCE88CC043FE}" destId="{59534EC1-7FD9-454B-8378-AACE14683CA9}" srcOrd="0" destOrd="0" presId="urn:microsoft.com/office/officeart/2018/2/layout/IconVerticalSolidList#3"/>
    <dgm:cxn modelId="{800A25F1-C44E-4FE9-8A17-1481D23F9CD2}" type="presParOf" srcId="{DD57C002-1714-4E12-872A-FCE88CC043FE}" destId="{E81A461C-9D61-4B88-8277-F9DC532D2140}" srcOrd="1" destOrd="0" presId="urn:microsoft.com/office/officeart/2018/2/layout/IconVerticalSolidList#3"/>
    <dgm:cxn modelId="{A87D708E-7950-48D7-9212-063B037786BA}" type="presParOf" srcId="{DD57C002-1714-4E12-872A-FCE88CC043FE}" destId="{79C87944-7AB8-4146-A381-E36FC48D5AE7}" srcOrd="2" destOrd="0" presId="urn:microsoft.com/office/officeart/2018/2/layout/IconVerticalSolidList#3"/>
    <dgm:cxn modelId="{EC725DBF-F357-4C9A-A034-C4DE0610B5FD}" type="presParOf" srcId="{DD57C002-1714-4E12-872A-FCE88CC043FE}" destId="{CC81887C-6C6F-4E1A-BA2B-49AE8504B865}" srcOrd="3" destOrd="0" presId="urn:microsoft.com/office/officeart/2018/2/layout/IconVerticalSolidList#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8A0A9-929F-455B-B8BD-92EC86B6A862}">
      <dsp:nvSpPr>
        <dsp:cNvPr id="0" name=""/>
        <dsp:cNvSpPr/>
      </dsp:nvSpPr>
      <dsp:spPr>
        <a:xfrm>
          <a:off x="0" y="537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56EED-B0B5-4180-A100-474B69DE81C3}">
      <dsp:nvSpPr>
        <dsp:cNvPr id="0" name=""/>
        <dsp:cNvSpPr/>
      </dsp:nvSpPr>
      <dsp:spPr>
        <a:xfrm>
          <a:off x="281668" y="210042"/>
          <a:ext cx="512124" cy="512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A5A37-0883-4EE3-9002-010A6D324785}">
      <dsp:nvSpPr>
        <dsp:cNvPr id="0" name=""/>
        <dsp:cNvSpPr/>
      </dsp:nvSpPr>
      <dsp:spPr>
        <a:xfrm>
          <a:off x="1075460" y="537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i="0" kern="1200" noProof="1">
              <a:solidFill>
                <a:schemeClr val="bg1"/>
              </a:solidFill>
            </a:rPr>
            <a:t>Celular</a:t>
          </a:r>
          <a:br>
            <a:rPr lang="pt-BR" sz="2100" kern="1200" noProof="1">
              <a:solidFill>
                <a:schemeClr val="bg1"/>
              </a:solidFill>
            </a:rPr>
          </a:br>
          <a:r>
            <a:rPr lang="pt-BR" sz="1800" kern="1200" noProof="1">
              <a:solidFill>
                <a:schemeClr val="bg1"/>
              </a:solidFill>
            </a:rPr>
            <a:t>11 97653-0774</a:t>
          </a:r>
        </a:p>
      </dsp:txBody>
      <dsp:txXfrm>
        <a:off x="1075460" y="537"/>
        <a:ext cx="3178756" cy="931134"/>
      </dsp:txXfrm>
    </dsp:sp>
    <dsp:sp modelId="{A7FEDAED-2CDA-4D2F-883D-8D7438E3B422}">
      <dsp:nvSpPr>
        <dsp:cNvPr id="0" name=""/>
        <dsp:cNvSpPr/>
      </dsp:nvSpPr>
      <dsp:spPr>
        <a:xfrm>
          <a:off x="0" y="1157401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7DA32-36DE-4F9A-BB44-A3F001A7D7C3}">
      <dsp:nvSpPr>
        <dsp:cNvPr id="0" name=""/>
        <dsp:cNvSpPr/>
      </dsp:nvSpPr>
      <dsp:spPr>
        <a:xfrm>
          <a:off x="281668" y="1366907"/>
          <a:ext cx="512124" cy="512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FD205-8F23-4B47-859A-41BB69D2EDEE}">
      <dsp:nvSpPr>
        <dsp:cNvPr id="0" name=""/>
        <dsp:cNvSpPr/>
      </dsp:nvSpPr>
      <dsp:spPr>
        <a:xfrm>
          <a:off x="1075460" y="1157401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1">
              <a:solidFill>
                <a:schemeClr val="bg1"/>
              </a:solidFill>
            </a:rPr>
            <a:t>Whats App</a:t>
          </a:r>
          <a:br>
            <a:rPr lang="pt-BR" sz="2200" kern="1200" noProof="1">
              <a:solidFill>
                <a:schemeClr val="bg1"/>
              </a:solidFill>
            </a:rPr>
          </a:br>
          <a:r>
            <a:rPr lang="pt-BR" sz="1800" kern="1200" noProof="1">
              <a:solidFill>
                <a:schemeClr val="bg1"/>
              </a:solidFill>
            </a:rPr>
            <a:t>11 97653-0774</a:t>
          </a:r>
        </a:p>
      </dsp:txBody>
      <dsp:txXfrm>
        <a:off x="1075460" y="1157401"/>
        <a:ext cx="3178756" cy="931134"/>
      </dsp:txXfrm>
    </dsp:sp>
    <dsp:sp modelId="{712D2B29-4977-4B70-ABE9-215A9E804015}">
      <dsp:nvSpPr>
        <dsp:cNvPr id="0" name=""/>
        <dsp:cNvSpPr/>
      </dsp:nvSpPr>
      <dsp:spPr>
        <a:xfrm>
          <a:off x="0" y="2314266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A9EF9-02EB-4D4D-A251-EC3A2F0EFD57}">
      <dsp:nvSpPr>
        <dsp:cNvPr id="0" name=""/>
        <dsp:cNvSpPr/>
      </dsp:nvSpPr>
      <dsp:spPr>
        <a:xfrm>
          <a:off x="281668" y="2523771"/>
          <a:ext cx="512124" cy="512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FEABD-B159-4827-91AC-07F0FC9EFC37}">
      <dsp:nvSpPr>
        <dsp:cNvPr id="0" name=""/>
        <dsp:cNvSpPr/>
      </dsp:nvSpPr>
      <dsp:spPr>
        <a:xfrm>
          <a:off x="1180359" y="2365609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noProof="1">
              <a:solidFill>
                <a:schemeClr val="bg1"/>
              </a:solidFill>
            </a:rPr>
            <a:t>E-mail</a:t>
          </a:r>
          <a:br>
            <a:rPr lang="pt-BR" sz="2200" kern="1200" noProof="1">
              <a:solidFill>
                <a:schemeClr val="bg1"/>
              </a:solidFill>
            </a:rPr>
          </a:br>
          <a:r>
            <a:rPr lang="pt-BR" sz="2000" kern="1200" noProof="1">
              <a:solidFill>
                <a:schemeClr val="bg1"/>
              </a:solidFill>
            </a:rPr>
            <a:t>fisiocarepetacademy</a:t>
          </a:r>
          <a:r>
            <a:rPr lang="pt-BR" sz="1600" kern="1200" noProof="1">
              <a:solidFill>
                <a:schemeClr val="bg1"/>
              </a:solidFill>
            </a:rPr>
            <a:t>@gmail.com</a:t>
          </a:r>
          <a:endParaRPr lang="pt-BR" sz="1400" kern="1200" noProof="1">
            <a:solidFill>
              <a:schemeClr val="bg1"/>
            </a:solidFill>
          </a:endParaRPr>
        </a:p>
      </dsp:txBody>
      <dsp:txXfrm>
        <a:off x="1180359" y="2365609"/>
        <a:ext cx="3178756" cy="931134"/>
      </dsp:txXfrm>
    </dsp:sp>
    <dsp:sp modelId="{59534EC1-7FD9-454B-8378-AACE14683CA9}">
      <dsp:nvSpPr>
        <dsp:cNvPr id="0" name=""/>
        <dsp:cNvSpPr/>
      </dsp:nvSpPr>
      <dsp:spPr>
        <a:xfrm>
          <a:off x="0" y="3471130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A461C-9D61-4B88-8277-F9DC532D2140}">
      <dsp:nvSpPr>
        <dsp:cNvPr id="0" name=""/>
        <dsp:cNvSpPr/>
      </dsp:nvSpPr>
      <dsp:spPr>
        <a:xfrm>
          <a:off x="281668" y="3680636"/>
          <a:ext cx="512124" cy="5121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1887C-6C6F-4E1A-BA2B-49AE8504B865}">
      <dsp:nvSpPr>
        <dsp:cNvPr id="0" name=""/>
        <dsp:cNvSpPr/>
      </dsp:nvSpPr>
      <dsp:spPr>
        <a:xfrm>
          <a:off x="1075460" y="3471130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noProof="1">
              <a:solidFill>
                <a:schemeClr val="bg1"/>
              </a:solidFill>
            </a:rPr>
            <a:t>Instagram</a:t>
          </a:r>
          <a:br>
            <a:rPr lang="pt-BR" sz="2200" kern="1200" noProof="1">
              <a:solidFill>
                <a:schemeClr val="bg1"/>
              </a:solidFill>
            </a:rPr>
          </a:br>
          <a:r>
            <a:rPr lang="pt-BR" sz="2400" b="0" kern="1200" noProof="1">
              <a:solidFill>
                <a:schemeClr val="bg1"/>
              </a:solidFill>
            </a:rPr>
            <a:t>@fisiocarepet.academy</a:t>
          </a:r>
        </a:p>
      </dsp:txBody>
      <dsp:txXfrm>
        <a:off x="1075460" y="3471130"/>
        <a:ext cx="3178756" cy="931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#3">
  <dgm:title val="Lista sólida vertical de ícones"/>
  <dgm:desc val="Use para mostrar uma série de recursos visuais de cima para baixo com o nível 1 ou nível 1 e nível 2 de texto agrupados em uma forma. Funciona melhor com ícones ou imagens pequenas com descrições mais longa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70DF988-5CAB-432B-8D0B-D8C3E059DF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BE356AA-AEFC-428A-8BD0-AA2D3C5918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9C1DFC-9303-4869-ADB8-22136D345C57}" type="datetime1">
              <a:rPr lang="pt-BR" smtClean="0"/>
              <a:pPr rtl="0"/>
              <a:t>11/05/2023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865BBC-F712-4550-A53A-E3704893E6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4944CF1-DDB6-4D6E-8031-215AE9043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908541-035C-4B65-9610-76D15F8AC213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51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7654B5-3E91-44B6-9867-9A4C98AD6663}" type="datetime1">
              <a:rPr lang="pt-BR" noProof="0" smtClean="0"/>
              <a:pPr rtl="0"/>
              <a:t>11/05/2023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B9CF3A1-9863-43A3-B39B-8E6FEFD6E20B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8456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894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169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66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801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15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758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565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8576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9065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9901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302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4662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7853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8717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0494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7550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9469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18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610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800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69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438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1470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0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948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2786114-9098-435A-92ED-EB5C60A8594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3677EC-F535-460C-B8F2-2DE379673467}"/>
              </a:ext>
            </a:extLst>
          </p:cNvPr>
          <p:cNvSpPr/>
          <p:nvPr/>
        </p:nvSpPr>
        <p:spPr>
          <a:xfrm>
            <a:off x="7538301" y="359999"/>
            <a:ext cx="4294899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C0D9D9-BD9E-4496-B006-48F8564772EA}"/>
              </a:ext>
            </a:extLst>
          </p:cNvPr>
          <p:cNvSpPr/>
          <p:nvPr/>
        </p:nvSpPr>
        <p:spPr>
          <a:xfrm>
            <a:off x="7180411" y="711624"/>
            <a:ext cx="4294899" cy="538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B97580-930D-4D78-B1CF-B3362065422C}"/>
              </a:ext>
            </a:extLst>
          </p:cNvPr>
          <p:cNvSpPr/>
          <p:nvPr/>
        </p:nvSpPr>
        <p:spPr>
          <a:xfrm flipH="1">
            <a:off x="7538301" y="724153"/>
            <a:ext cx="357889" cy="35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F7CCE60-6E08-4CDE-B013-9C636A46C8A2}"/>
              </a:ext>
            </a:extLst>
          </p:cNvPr>
          <p:cNvSpPr/>
          <p:nvPr/>
        </p:nvSpPr>
        <p:spPr>
          <a:xfrm flipH="1">
            <a:off x="7538301" y="5739959"/>
            <a:ext cx="357889" cy="357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C4AC3B-AEEF-47EF-9226-CF64AC78260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871790" y="2042319"/>
            <a:ext cx="3168000" cy="238760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BF959-E47C-478B-BD16-0D4D033531B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871790" y="5166704"/>
            <a:ext cx="3168000" cy="7669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85E8A1-43CB-4B51-9B45-2010B5833B02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3758FB8-19A9-47B1-8D16-FC78E7E2D1ED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33ED610-C66B-4824-A437-94E15AA5FF81}"/>
              </a:ext>
            </a:extLst>
          </p:cNvPr>
          <p:cNvSpPr/>
          <p:nvPr userDrawn="1"/>
        </p:nvSpPr>
        <p:spPr>
          <a:xfrm>
            <a:off x="6817676" y="4469671"/>
            <a:ext cx="720624" cy="202832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3086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4096F10-4648-48FC-B20E-41DB833A838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5C63F9B-C252-4EF8-A01A-4BA6640780A5}"/>
              </a:ext>
            </a:extLst>
          </p:cNvPr>
          <p:cNvSpPr/>
          <p:nvPr userDrawn="1"/>
        </p:nvSpPr>
        <p:spPr>
          <a:xfrm>
            <a:off x="4065847" y="0"/>
            <a:ext cx="4060307" cy="1836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4250406" y="5778000"/>
            <a:ext cx="3691188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60" y="360000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C9052014-F3D5-4680-A8B9-D47134B2BB0F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0 w 10753200"/>
              <a:gd name="connsiteY0" fmla="*/ 0 h 5382000"/>
              <a:gd name="connsiteX1" fmla="*/ 2946000 w 10753200"/>
              <a:gd name="connsiteY1" fmla="*/ 0 h 5382000"/>
              <a:gd name="connsiteX2" fmla="*/ 2946000 w 10753200"/>
              <a:gd name="connsiteY2" fmla="*/ 745624 h 5382000"/>
              <a:gd name="connsiteX3" fmla="*/ 7806000 w 10753200"/>
              <a:gd name="connsiteY3" fmla="*/ 745624 h 5382000"/>
              <a:gd name="connsiteX4" fmla="*/ 7806000 w 10753200"/>
              <a:gd name="connsiteY4" fmla="*/ 0 h 5382000"/>
              <a:gd name="connsiteX5" fmla="*/ 10753200 w 10753200"/>
              <a:gd name="connsiteY5" fmla="*/ 0 h 5382000"/>
              <a:gd name="connsiteX6" fmla="*/ 10753200 w 10753200"/>
              <a:gd name="connsiteY6" fmla="*/ 5382000 h 5382000"/>
              <a:gd name="connsiteX7" fmla="*/ 0 w 10753200"/>
              <a:gd name="connsiteY7" fmla="*/ 5382000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8" fmla="*/ 7897440 w 10753200"/>
              <a:gd name="connsiteY8" fmla="*/ 837064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  <a:gd name="connsiteX6" fmla="*/ 2946000 w 10753200"/>
              <a:gd name="connsiteY6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200" h="5382000">
                <a:moveTo>
                  <a:pt x="7806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0" y="5382000"/>
                </a:lnTo>
                <a:lnTo>
                  <a:pt x="0" y="0"/>
                </a:lnTo>
                <a:lnTo>
                  <a:pt x="2946000" y="0"/>
                </a:lnTo>
              </a:path>
            </a:pathLst>
          </a:custGeom>
          <a:noFill/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6004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ítulo Somente na Parte Superior –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4096F10-4648-48FC-B20E-41DB833A838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5C63F9B-C252-4EF8-A01A-4BA6640780A5}"/>
              </a:ext>
            </a:extLst>
          </p:cNvPr>
          <p:cNvSpPr/>
          <p:nvPr userDrawn="1"/>
        </p:nvSpPr>
        <p:spPr>
          <a:xfrm>
            <a:off x="4065847" y="0"/>
            <a:ext cx="4060307" cy="1836000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4250406" y="5778000"/>
            <a:ext cx="3691188" cy="1080000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60" y="360000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C9052014-F3D5-4680-A8B9-D47134B2BB0F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0 w 10753200"/>
              <a:gd name="connsiteY0" fmla="*/ 0 h 5382000"/>
              <a:gd name="connsiteX1" fmla="*/ 2946000 w 10753200"/>
              <a:gd name="connsiteY1" fmla="*/ 0 h 5382000"/>
              <a:gd name="connsiteX2" fmla="*/ 2946000 w 10753200"/>
              <a:gd name="connsiteY2" fmla="*/ 745624 h 5382000"/>
              <a:gd name="connsiteX3" fmla="*/ 7806000 w 10753200"/>
              <a:gd name="connsiteY3" fmla="*/ 745624 h 5382000"/>
              <a:gd name="connsiteX4" fmla="*/ 7806000 w 10753200"/>
              <a:gd name="connsiteY4" fmla="*/ 0 h 5382000"/>
              <a:gd name="connsiteX5" fmla="*/ 10753200 w 10753200"/>
              <a:gd name="connsiteY5" fmla="*/ 0 h 5382000"/>
              <a:gd name="connsiteX6" fmla="*/ 10753200 w 10753200"/>
              <a:gd name="connsiteY6" fmla="*/ 5382000 h 5382000"/>
              <a:gd name="connsiteX7" fmla="*/ 0 w 10753200"/>
              <a:gd name="connsiteY7" fmla="*/ 5382000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8" fmla="*/ 7897440 w 10753200"/>
              <a:gd name="connsiteY8" fmla="*/ 837064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  <a:gd name="connsiteX6" fmla="*/ 2946000 w 10753200"/>
              <a:gd name="connsiteY6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200" h="5382000">
                <a:moveTo>
                  <a:pt x="7806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0" y="5382000"/>
                </a:lnTo>
                <a:lnTo>
                  <a:pt x="0" y="0"/>
                </a:lnTo>
                <a:lnTo>
                  <a:pt x="2946000" y="0"/>
                </a:lnTo>
              </a:path>
            </a:pathLst>
          </a:custGeom>
          <a:noFill/>
          <a:ln>
            <a:solidFill>
              <a:schemeClr val="accent3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84904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ítulo Somente à Esquerda – Claro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107A34A-1BB3-4673-8E88-53D27CCD8A14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0" y="2385000"/>
            <a:ext cx="72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851" y="2453081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DE010-77BA-4E35-97A1-A032049D87CB}"/>
              </a:ext>
            </a:extLst>
          </p:cNvPr>
          <p:cNvSpPr/>
          <p:nvPr userDrawn="1"/>
        </p:nvSpPr>
        <p:spPr>
          <a:xfrm>
            <a:off x="11112000" y="2385000"/>
            <a:ext cx="108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DA9AB89-FE71-4487-BE1F-7DA75DEB7CC3}"/>
              </a:ext>
            </a:extLst>
          </p:cNvPr>
          <p:cNvSpPr/>
          <p:nvPr userDrawn="1"/>
        </p:nvSpPr>
        <p:spPr>
          <a:xfrm rot="16200000">
            <a:off x="3387001" y="-1960199"/>
            <a:ext cx="5418000" cy="10778400"/>
          </a:xfrm>
          <a:custGeom>
            <a:avLst/>
            <a:gdLst>
              <a:gd name="connsiteX0" fmla="*/ 0 w 10767616"/>
              <a:gd name="connsiteY0" fmla="*/ 0 h 5418000"/>
              <a:gd name="connsiteX1" fmla="*/ 2921260 w 10767616"/>
              <a:gd name="connsiteY1" fmla="*/ 0 h 5418000"/>
              <a:gd name="connsiteX2" fmla="*/ 2921260 w 10767616"/>
              <a:gd name="connsiteY2" fmla="*/ 246371 h 5418000"/>
              <a:gd name="connsiteX3" fmla="*/ 7861969 w 10767616"/>
              <a:gd name="connsiteY3" fmla="*/ 246371 h 5418000"/>
              <a:gd name="connsiteX4" fmla="*/ 7861969 w 10767616"/>
              <a:gd name="connsiteY4" fmla="*/ 0 h 5418000"/>
              <a:gd name="connsiteX5" fmla="*/ 10767616 w 10767616"/>
              <a:gd name="connsiteY5" fmla="*/ 0 h 5418000"/>
              <a:gd name="connsiteX6" fmla="*/ 10767616 w 10767616"/>
              <a:gd name="connsiteY6" fmla="*/ 5418000 h 5418000"/>
              <a:gd name="connsiteX7" fmla="*/ 0 w 10767616"/>
              <a:gd name="connsiteY7" fmla="*/ 5418000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8" fmla="*/ 7953409 w 10767616"/>
              <a:gd name="connsiteY8" fmla="*/ 337811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  <a:gd name="connsiteX6" fmla="*/ 2921260 w 10767616"/>
              <a:gd name="connsiteY6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7616" h="5418000">
                <a:moveTo>
                  <a:pt x="7861969" y="0"/>
                </a:moveTo>
                <a:lnTo>
                  <a:pt x="10767616" y="0"/>
                </a:lnTo>
                <a:lnTo>
                  <a:pt x="10767616" y="5418000"/>
                </a:lnTo>
                <a:lnTo>
                  <a:pt x="0" y="5418000"/>
                </a:lnTo>
                <a:lnTo>
                  <a:pt x="0" y="0"/>
                </a:lnTo>
                <a:lnTo>
                  <a:pt x="2921260" y="0"/>
                </a:lnTo>
              </a:path>
            </a:pathLst>
          </a:custGeom>
          <a:noFill/>
          <a:ln>
            <a:solidFill>
              <a:schemeClr val="accent4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BB0C100-97B0-4EEE-B661-715650D5E826}"/>
              </a:ext>
            </a:extLst>
          </p:cNvPr>
          <p:cNvSpPr/>
          <p:nvPr userDrawn="1"/>
        </p:nvSpPr>
        <p:spPr>
          <a:xfrm flipH="1">
            <a:off x="706800" y="5778001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67685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ítulo Somente à Direita – Cla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107A34A-1BB3-4673-8E88-53D27CCD8A14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0" y="2385000"/>
            <a:ext cx="36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8590" y="2453081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DE010-77BA-4E35-97A1-A032049D87CB}"/>
              </a:ext>
            </a:extLst>
          </p:cNvPr>
          <p:cNvSpPr/>
          <p:nvPr userDrawn="1"/>
        </p:nvSpPr>
        <p:spPr>
          <a:xfrm>
            <a:off x="11471998" y="2385000"/>
            <a:ext cx="720001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DA9AB89-FE71-4487-BE1F-7DA75DEB7CC3}"/>
              </a:ext>
            </a:extLst>
          </p:cNvPr>
          <p:cNvSpPr/>
          <p:nvPr userDrawn="1"/>
        </p:nvSpPr>
        <p:spPr>
          <a:xfrm rot="5400000" flipH="1">
            <a:off x="3387001" y="-1960199"/>
            <a:ext cx="5418000" cy="10778400"/>
          </a:xfrm>
          <a:custGeom>
            <a:avLst/>
            <a:gdLst>
              <a:gd name="connsiteX0" fmla="*/ 0 w 10767616"/>
              <a:gd name="connsiteY0" fmla="*/ 0 h 5418000"/>
              <a:gd name="connsiteX1" fmla="*/ 2921260 w 10767616"/>
              <a:gd name="connsiteY1" fmla="*/ 0 h 5418000"/>
              <a:gd name="connsiteX2" fmla="*/ 2921260 w 10767616"/>
              <a:gd name="connsiteY2" fmla="*/ 246371 h 5418000"/>
              <a:gd name="connsiteX3" fmla="*/ 7861969 w 10767616"/>
              <a:gd name="connsiteY3" fmla="*/ 246371 h 5418000"/>
              <a:gd name="connsiteX4" fmla="*/ 7861969 w 10767616"/>
              <a:gd name="connsiteY4" fmla="*/ 0 h 5418000"/>
              <a:gd name="connsiteX5" fmla="*/ 10767616 w 10767616"/>
              <a:gd name="connsiteY5" fmla="*/ 0 h 5418000"/>
              <a:gd name="connsiteX6" fmla="*/ 10767616 w 10767616"/>
              <a:gd name="connsiteY6" fmla="*/ 5418000 h 5418000"/>
              <a:gd name="connsiteX7" fmla="*/ 0 w 10767616"/>
              <a:gd name="connsiteY7" fmla="*/ 5418000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8" fmla="*/ 7953409 w 10767616"/>
              <a:gd name="connsiteY8" fmla="*/ 337811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  <a:gd name="connsiteX6" fmla="*/ 2921260 w 10767616"/>
              <a:gd name="connsiteY6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7616" h="5418000">
                <a:moveTo>
                  <a:pt x="7861969" y="0"/>
                </a:moveTo>
                <a:lnTo>
                  <a:pt x="10767616" y="0"/>
                </a:lnTo>
                <a:lnTo>
                  <a:pt x="10767616" y="5418000"/>
                </a:lnTo>
                <a:lnTo>
                  <a:pt x="0" y="5418000"/>
                </a:lnTo>
                <a:lnTo>
                  <a:pt x="0" y="0"/>
                </a:lnTo>
                <a:lnTo>
                  <a:pt x="2921260" y="0"/>
                </a:lnTo>
              </a:path>
            </a:pathLst>
          </a:custGeom>
          <a:noFill/>
          <a:ln>
            <a:solidFill>
              <a:schemeClr val="accent4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1CF587A-B161-455A-8783-631E82DF3D52}"/>
              </a:ext>
            </a:extLst>
          </p:cNvPr>
          <p:cNvSpPr/>
          <p:nvPr userDrawn="1"/>
        </p:nvSpPr>
        <p:spPr>
          <a:xfrm flipH="1">
            <a:off x="11125201" y="720000"/>
            <a:ext cx="360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0019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ítulo Somente à Esquerda - Escu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107A34A-1BB3-4673-8E88-53D27CCD8A14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0" y="2385000"/>
            <a:ext cx="72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851" y="2453081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DE010-77BA-4E35-97A1-A032049D87CB}"/>
              </a:ext>
            </a:extLst>
          </p:cNvPr>
          <p:cNvSpPr/>
          <p:nvPr userDrawn="1"/>
        </p:nvSpPr>
        <p:spPr>
          <a:xfrm>
            <a:off x="11112000" y="2385000"/>
            <a:ext cx="108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DA9AB89-FE71-4487-BE1F-7DA75DEB7CC3}"/>
              </a:ext>
            </a:extLst>
          </p:cNvPr>
          <p:cNvSpPr/>
          <p:nvPr userDrawn="1"/>
        </p:nvSpPr>
        <p:spPr>
          <a:xfrm rot="16200000">
            <a:off x="3387001" y="-1960199"/>
            <a:ext cx="5418000" cy="10778400"/>
          </a:xfrm>
          <a:custGeom>
            <a:avLst/>
            <a:gdLst>
              <a:gd name="connsiteX0" fmla="*/ 0 w 10767616"/>
              <a:gd name="connsiteY0" fmla="*/ 0 h 5418000"/>
              <a:gd name="connsiteX1" fmla="*/ 2921260 w 10767616"/>
              <a:gd name="connsiteY1" fmla="*/ 0 h 5418000"/>
              <a:gd name="connsiteX2" fmla="*/ 2921260 w 10767616"/>
              <a:gd name="connsiteY2" fmla="*/ 246371 h 5418000"/>
              <a:gd name="connsiteX3" fmla="*/ 7861969 w 10767616"/>
              <a:gd name="connsiteY3" fmla="*/ 246371 h 5418000"/>
              <a:gd name="connsiteX4" fmla="*/ 7861969 w 10767616"/>
              <a:gd name="connsiteY4" fmla="*/ 0 h 5418000"/>
              <a:gd name="connsiteX5" fmla="*/ 10767616 w 10767616"/>
              <a:gd name="connsiteY5" fmla="*/ 0 h 5418000"/>
              <a:gd name="connsiteX6" fmla="*/ 10767616 w 10767616"/>
              <a:gd name="connsiteY6" fmla="*/ 5418000 h 5418000"/>
              <a:gd name="connsiteX7" fmla="*/ 0 w 10767616"/>
              <a:gd name="connsiteY7" fmla="*/ 5418000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8" fmla="*/ 7953409 w 10767616"/>
              <a:gd name="connsiteY8" fmla="*/ 337811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  <a:gd name="connsiteX6" fmla="*/ 2921260 w 10767616"/>
              <a:gd name="connsiteY6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7616" h="5418000">
                <a:moveTo>
                  <a:pt x="7861969" y="0"/>
                </a:moveTo>
                <a:lnTo>
                  <a:pt x="10767616" y="0"/>
                </a:lnTo>
                <a:lnTo>
                  <a:pt x="10767616" y="5418000"/>
                </a:lnTo>
                <a:lnTo>
                  <a:pt x="0" y="5418000"/>
                </a:lnTo>
                <a:lnTo>
                  <a:pt x="0" y="0"/>
                </a:lnTo>
                <a:lnTo>
                  <a:pt x="2921260" y="0"/>
                </a:lnTo>
              </a:path>
            </a:pathLst>
          </a:custGeom>
          <a:noFill/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BB0C100-97B0-4EEE-B661-715650D5E826}"/>
              </a:ext>
            </a:extLst>
          </p:cNvPr>
          <p:cNvSpPr/>
          <p:nvPr userDrawn="1"/>
        </p:nvSpPr>
        <p:spPr>
          <a:xfrm flipH="1">
            <a:off x="706800" y="5778001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74048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D9373E7-96AD-4D3A-89FC-75B37BB2C87B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1CD27-564C-4C36-AFC8-1DAB684F6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788FFDF-C113-4368-A9BD-F6D9A2962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89415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 com Bo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D9373E7-96AD-4D3A-89FC-75B37BB2C87B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1CD27-564C-4C36-AFC8-1DAB684F6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788FFDF-C113-4368-A9BD-F6D9A2962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82268F6-10A6-447E-9928-37CC0D5A4B0A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prstGeom prst="rect">
            <a:avLst/>
          </a:prstGeom>
          <a:noFill/>
          <a:ln>
            <a:solidFill>
              <a:schemeClr val="accent3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7086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6280A-DD18-47F6-A3B4-3B0571BE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055BB1-64FB-4BD8-95CC-0516CA79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364E89-A8EE-406F-81DD-C6357B15CC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8C719C-3F6B-4A74-BAD7-C48CE3BB03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D8CFE0CD-5513-4A5E-9C88-11D165C62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0346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om Le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2786114-9098-435A-92ED-EB5C60A8594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3677EC-F535-460C-B8F2-2DE379673467}"/>
              </a:ext>
            </a:extLst>
          </p:cNvPr>
          <p:cNvSpPr/>
          <p:nvPr/>
        </p:nvSpPr>
        <p:spPr>
          <a:xfrm>
            <a:off x="7538301" y="359999"/>
            <a:ext cx="4294899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C0D9D9-BD9E-4496-B006-48F8564772EA}"/>
              </a:ext>
            </a:extLst>
          </p:cNvPr>
          <p:cNvSpPr/>
          <p:nvPr/>
        </p:nvSpPr>
        <p:spPr>
          <a:xfrm>
            <a:off x="7180411" y="711624"/>
            <a:ext cx="4294899" cy="538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B97580-930D-4D78-B1CF-B3362065422C}"/>
              </a:ext>
            </a:extLst>
          </p:cNvPr>
          <p:cNvSpPr/>
          <p:nvPr/>
        </p:nvSpPr>
        <p:spPr>
          <a:xfrm flipH="1">
            <a:off x="7538301" y="724153"/>
            <a:ext cx="357889" cy="35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F7CCE60-6E08-4CDE-B013-9C636A46C8A2}"/>
              </a:ext>
            </a:extLst>
          </p:cNvPr>
          <p:cNvSpPr/>
          <p:nvPr/>
        </p:nvSpPr>
        <p:spPr>
          <a:xfrm flipH="1">
            <a:off x="7538301" y="5739959"/>
            <a:ext cx="357889" cy="357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C9B2250-3DBA-4931-BA35-E001AF48DACB}"/>
              </a:ext>
            </a:extLst>
          </p:cNvPr>
          <p:cNvSpPr/>
          <p:nvPr/>
        </p:nvSpPr>
        <p:spPr>
          <a:xfrm>
            <a:off x="6817676" y="4469671"/>
            <a:ext cx="720624" cy="202832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C4AC3B-AEEF-47EF-9226-CF64AC78260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871790" y="2042319"/>
            <a:ext cx="3168000" cy="238760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BF959-E47C-478B-BD16-0D4D033531B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871790" y="5166704"/>
            <a:ext cx="3168000" cy="7669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85E8A1-43CB-4B51-9B45-2010B5833B02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3758FB8-19A9-47B1-8D16-FC78E7E2D1ED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8180DC9F-82D9-470B-A264-73E211A43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0" y="720000"/>
            <a:ext cx="6818300" cy="5382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</p:spTree>
    <p:extLst>
      <p:ext uri="{BB962C8B-B14F-4D97-AF65-F5344CB8AC3E}">
        <p14:creationId xmlns:p14="http://schemas.microsoft.com/office/powerpoint/2010/main" val="387440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54312-8F47-47A2-B516-8177B8670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i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404CAD-77D6-446D-9A66-D58B8AE176B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1B44-10FA-428B-8BF8-C394F5615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223D0DA-91AB-4EBB-8EB2-6AA2C48D5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41F296-3DCB-4C9E-952C-F67314DAE035}"/>
              </a:ext>
            </a:extLst>
          </p:cNvPr>
          <p:cNvSpPr/>
          <p:nvPr userDrawn="1"/>
        </p:nvSpPr>
        <p:spPr>
          <a:xfrm>
            <a:off x="4386000" y="0"/>
            <a:ext cx="3420000" cy="72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8D70D7B-44ED-404A-AE13-9736DF7B3B33}"/>
              </a:ext>
            </a:extLst>
          </p:cNvPr>
          <p:cNvSpPr/>
          <p:nvPr userDrawn="1"/>
        </p:nvSpPr>
        <p:spPr>
          <a:xfrm flipH="1">
            <a:off x="4026000" y="359999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B41035-2FD8-4902-B929-588169F22676}"/>
              </a:ext>
            </a:extLst>
          </p:cNvPr>
          <p:cNvSpPr/>
          <p:nvPr userDrawn="1"/>
        </p:nvSpPr>
        <p:spPr>
          <a:xfrm flipH="1">
            <a:off x="7806000" y="359999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5A932B8-FAA6-4A87-B8F7-68ED82F755E7}"/>
              </a:ext>
            </a:extLst>
          </p:cNvPr>
          <p:cNvSpPr/>
          <p:nvPr userDrawn="1"/>
        </p:nvSpPr>
        <p:spPr>
          <a:xfrm>
            <a:off x="4386000" y="6498000"/>
            <a:ext cx="3420000" cy="36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0516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 estreitos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D493F5F-AC40-4F60-A0B1-577DF95C5348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7611CC6-4034-4273-B7B4-094F017E5B09}"/>
              </a:ext>
            </a:extLst>
          </p:cNvPr>
          <p:cNvSpPr/>
          <p:nvPr userDrawn="1"/>
        </p:nvSpPr>
        <p:spPr>
          <a:xfrm flipH="1">
            <a:off x="11473200" y="6138000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B54312-8F47-47A2-B516-8177B8670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6250" y="894521"/>
            <a:ext cx="2577549" cy="1858617"/>
          </a:xfrm>
        </p:spPr>
        <p:txBody>
          <a:bodyPr rtlCol="0" anchor="b">
            <a:normAutofit/>
          </a:bodyPr>
          <a:lstStyle>
            <a:lvl1pPr algn="ctr">
              <a:defRPr sz="3200" i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404CAD-77D6-446D-9A66-D58B8AE176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76252" y="3856383"/>
            <a:ext cx="2577548" cy="2107095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1B44-10FA-428B-8BF8-C394F5615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223D0DA-91AB-4EBB-8EB2-6AA2C48D5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29751C31-CBB5-46BC-BEF2-9804C8527D67}"/>
              </a:ext>
            </a:extLst>
          </p:cNvPr>
          <p:cNvSpPr/>
          <p:nvPr userDrawn="1"/>
        </p:nvSpPr>
        <p:spPr>
          <a:xfrm>
            <a:off x="8584635" y="713698"/>
            <a:ext cx="2879560" cy="5418000"/>
          </a:xfrm>
          <a:custGeom>
            <a:avLst/>
            <a:gdLst>
              <a:gd name="connsiteX0" fmla="*/ 0 w 2879560"/>
              <a:gd name="connsiteY0" fmla="*/ 0 h 5418000"/>
              <a:gd name="connsiteX1" fmla="*/ 179215 w 2879560"/>
              <a:gd name="connsiteY1" fmla="*/ 0 h 5418000"/>
              <a:gd name="connsiteX2" fmla="*/ 179215 w 2879560"/>
              <a:gd name="connsiteY2" fmla="*/ 366302 h 5418000"/>
              <a:gd name="connsiteX3" fmla="*/ 2700346 w 2879560"/>
              <a:gd name="connsiteY3" fmla="*/ 366302 h 5418000"/>
              <a:gd name="connsiteX4" fmla="*/ 2700346 w 2879560"/>
              <a:gd name="connsiteY4" fmla="*/ 0 h 5418000"/>
              <a:gd name="connsiteX5" fmla="*/ 2879560 w 2879560"/>
              <a:gd name="connsiteY5" fmla="*/ 0 h 5418000"/>
              <a:gd name="connsiteX6" fmla="*/ 2879560 w 2879560"/>
              <a:gd name="connsiteY6" fmla="*/ 5418000 h 5418000"/>
              <a:gd name="connsiteX7" fmla="*/ 0 w 2879560"/>
              <a:gd name="connsiteY7" fmla="*/ 5418000 h 5418000"/>
              <a:gd name="connsiteX0" fmla="*/ 2700346 w 2879560"/>
              <a:gd name="connsiteY0" fmla="*/ 366302 h 5418000"/>
              <a:gd name="connsiteX1" fmla="*/ 2700346 w 2879560"/>
              <a:gd name="connsiteY1" fmla="*/ 0 h 5418000"/>
              <a:gd name="connsiteX2" fmla="*/ 2879560 w 2879560"/>
              <a:gd name="connsiteY2" fmla="*/ 0 h 5418000"/>
              <a:gd name="connsiteX3" fmla="*/ 2879560 w 2879560"/>
              <a:gd name="connsiteY3" fmla="*/ 5418000 h 5418000"/>
              <a:gd name="connsiteX4" fmla="*/ 0 w 2879560"/>
              <a:gd name="connsiteY4" fmla="*/ 5418000 h 5418000"/>
              <a:gd name="connsiteX5" fmla="*/ 0 w 2879560"/>
              <a:gd name="connsiteY5" fmla="*/ 0 h 5418000"/>
              <a:gd name="connsiteX6" fmla="*/ 179215 w 2879560"/>
              <a:gd name="connsiteY6" fmla="*/ 0 h 5418000"/>
              <a:gd name="connsiteX7" fmla="*/ 179215 w 2879560"/>
              <a:gd name="connsiteY7" fmla="*/ 366302 h 5418000"/>
              <a:gd name="connsiteX8" fmla="*/ 2791786 w 2879560"/>
              <a:gd name="connsiteY8" fmla="*/ 457742 h 5418000"/>
              <a:gd name="connsiteX0" fmla="*/ 2700346 w 2879560"/>
              <a:gd name="connsiteY0" fmla="*/ 366302 h 5418000"/>
              <a:gd name="connsiteX1" fmla="*/ 2700346 w 2879560"/>
              <a:gd name="connsiteY1" fmla="*/ 0 h 5418000"/>
              <a:gd name="connsiteX2" fmla="*/ 2879560 w 2879560"/>
              <a:gd name="connsiteY2" fmla="*/ 0 h 5418000"/>
              <a:gd name="connsiteX3" fmla="*/ 2879560 w 2879560"/>
              <a:gd name="connsiteY3" fmla="*/ 5418000 h 5418000"/>
              <a:gd name="connsiteX4" fmla="*/ 0 w 2879560"/>
              <a:gd name="connsiteY4" fmla="*/ 5418000 h 5418000"/>
              <a:gd name="connsiteX5" fmla="*/ 0 w 2879560"/>
              <a:gd name="connsiteY5" fmla="*/ 0 h 5418000"/>
              <a:gd name="connsiteX6" fmla="*/ 179215 w 2879560"/>
              <a:gd name="connsiteY6" fmla="*/ 0 h 5418000"/>
              <a:gd name="connsiteX7" fmla="*/ 179215 w 2879560"/>
              <a:gd name="connsiteY7" fmla="*/ 366302 h 5418000"/>
              <a:gd name="connsiteX0" fmla="*/ 2700346 w 2879560"/>
              <a:gd name="connsiteY0" fmla="*/ 0 h 5418000"/>
              <a:gd name="connsiteX1" fmla="*/ 2879560 w 2879560"/>
              <a:gd name="connsiteY1" fmla="*/ 0 h 5418000"/>
              <a:gd name="connsiteX2" fmla="*/ 2879560 w 2879560"/>
              <a:gd name="connsiteY2" fmla="*/ 5418000 h 5418000"/>
              <a:gd name="connsiteX3" fmla="*/ 0 w 2879560"/>
              <a:gd name="connsiteY3" fmla="*/ 5418000 h 5418000"/>
              <a:gd name="connsiteX4" fmla="*/ 0 w 2879560"/>
              <a:gd name="connsiteY4" fmla="*/ 0 h 5418000"/>
              <a:gd name="connsiteX5" fmla="*/ 179215 w 2879560"/>
              <a:gd name="connsiteY5" fmla="*/ 0 h 5418000"/>
              <a:gd name="connsiteX6" fmla="*/ 179215 w 2879560"/>
              <a:gd name="connsiteY6" fmla="*/ 366302 h 5418000"/>
              <a:gd name="connsiteX0" fmla="*/ 2700346 w 2879560"/>
              <a:gd name="connsiteY0" fmla="*/ 0 h 5418000"/>
              <a:gd name="connsiteX1" fmla="*/ 2879560 w 2879560"/>
              <a:gd name="connsiteY1" fmla="*/ 0 h 5418000"/>
              <a:gd name="connsiteX2" fmla="*/ 2879560 w 2879560"/>
              <a:gd name="connsiteY2" fmla="*/ 5418000 h 5418000"/>
              <a:gd name="connsiteX3" fmla="*/ 0 w 2879560"/>
              <a:gd name="connsiteY3" fmla="*/ 5418000 h 5418000"/>
              <a:gd name="connsiteX4" fmla="*/ 0 w 2879560"/>
              <a:gd name="connsiteY4" fmla="*/ 0 h 5418000"/>
              <a:gd name="connsiteX5" fmla="*/ 179215 w 2879560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560" h="5418000">
                <a:moveTo>
                  <a:pt x="2700346" y="0"/>
                </a:moveTo>
                <a:lnTo>
                  <a:pt x="2879560" y="0"/>
                </a:lnTo>
                <a:lnTo>
                  <a:pt x="2879560" y="5418000"/>
                </a:lnTo>
                <a:lnTo>
                  <a:pt x="0" y="5418000"/>
                </a:lnTo>
                <a:lnTo>
                  <a:pt x="0" y="0"/>
                </a:lnTo>
                <a:lnTo>
                  <a:pt x="179215" y="0"/>
                </a:lnTo>
              </a:path>
            </a:pathLst>
          </a:custGeom>
          <a:noFill/>
          <a:ln>
            <a:solidFill>
              <a:schemeClr val="accent6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B40DD56-3645-4CAC-A799-EB46A6AAC51E}"/>
              </a:ext>
            </a:extLst>
          </p:cNvPr>
          <p:cNvSpPr/>
          <p:nvPr userDrawn="1"/>
        </p:nvSpPr>
        <p:spPr>
          <a:xfrm>
            <a:off x="8918534" y="0"/>
            <a:ext cx="2211762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FD7451B0-4AF9-40E1-AFCF-05D4F056CA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0" y="720000"/>
            <a:ext cx="7498800" cy="5382000"/>
          </a:xfrm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</p:spTree>
    <p:extLst>
      <p:ext uri="{BB962C8B-B14F-4D97-AF65-F5344CB8AC3E}">
        <p14:creationId xmlns:p14="http://schemas.microsoft.com/office/powerpoint/2010/main" val="401441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 com Imag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D493F5F-AC40-4F60-A0B1-577DF95C5348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B40DD56-3645-4CAC-A799-EB46A6AAC51E}"/>
              </a:ext>
            </a:extLst>
          </p:cNvPr>
          <p:cNvSpPr/>
          <p:nvPr userDrawn="1"/>
        </p:nvSpPr>
        <p:spPr>
          <a:xfrm>
            <a:off x="1080000" y="0"/>
            <a:ext cx="2520000" cy="2304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1F11B5-8838-43F4-B445-480FB80FCC73}"/>
              </a:ext>
            </a:extLst>
          </p:cNvPr>
          <p:cNvSpPr/>
          <p:nvPr userDrawn="1"/>
        </p:nvSpPr>
        <p:spPr>
          <a:xfrm>
            <a:off x="1080000" y="5760000"/>
            <a:ext cx="2520000" cy="1098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B54312-8F47-47A2-B516-8177B8670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>
            <a:lvl1pPr algn="ctr">
              <a:defRPr sz="3200"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1B44-10FA-428B-8BF8-C394F5615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223D0DA-91AB-4EBB-8EB2-6AA2C48D5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FD7451B0-4AF9-40E1-AFCF-05D4F056CA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000" y="2304000"/>
            <a:ext cx="2520000" cy="3454357"/>
          </a:xfrm>
        </p:spPr>
        <p:txBody>
          <a:bodyPr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CE2A558-A752-4F84-96CD-9C73D34C3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3563" y="2674144"/>
            <a:ext cx="6529387" cy="150971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/>
              <a:t>Escreva algo memorável...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71E4597-9A31-4A37-A907-D3F61EB7F82E}"/>
              </a:ext>
            </a:extLst>
          </p:cNvPr>
          <p:cNvSpPr/>
          <p:nvPr userDrawn="1"/>
        </p:nvSpPr>
        <p:spPr>
          <a:xfrm flipH="1">
            <a:off x="10768500" y="5395300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BC246D3C-862F-4C73-8928-347E381A9763}"/>
              </a:ext>
            </a:extLst>
          </p:cNvPr>
          <p:cNvSpPr/>
          <p:nvPr userDrawn="1"/>
        </p:nvSpPr>
        <p:spPr>
          <a:xfrm>
            <a:off x="704386" y="713698"/>
            <a:ext cx="10767616" cy="5418000"/>
          </a:xfrm>
          <a:custGeom>
            <a:avLst/>
            <a:gdLst>
              <a:gd name="connsiteX0" fmla="*/ 0 w 10783231"/>
              <a:gd name="connsiteY0" fmla="*/ 0 h 5418000"/>
              <a:gd name="connsiteX1" fmla="*/ 97696 w 10783231"/>
              <a:gd name="connsiteY1" fmla="*/ 0 h 5418000"/>
              <a:gd name="connsiteX2" fmla="*/ 97696 w 10783231"/>
              <a:gd name="connsiteY2" fmla="*/ 1578240 h 5418000"/>
              <a:gd name="connsiteX3" fmla="*/ 3148264 w 10783231"/>
              <a:gd name="connsiteY3" fmla="*/ 1578240 h 5418000"/>
              <a:gd name="connsiteX4" fmla="*/ 3148264 w 10783231"/>
              <a:gd name="connsiteY4" fmla="*/ 0 h 5418000"/>
              <a:gd name="connsiteX5" fmla="*/ 10783231 w 10783231"/>
              <a:gd name="connsiteY5" fmla="*/ 0 h 5418000"/>
              <a:gd name="connsiteX6" fmla="*/ 10783231 w 10783231"/>
              <a:gd name="connsiteY6" fmla="*/ 5418000 h 5418000"/>
              <a:gd name="connsiteX7" fmla="*/ 0 w 10783231"/>
              <a:gd name="connsiteY7" fmla="*/ 5418000 h 5418000"/>
              <a:gd name="connsiteX0" fmla="*/ 3148264 w 10783231"/>
              <a:gd name="connsiteY0" fmla="*/ 1578240 h 5418000"/>
              <a:gd name="connsiteX1" fmla="*/ 3148264 w 10783231"/>
              <a:gd name="connsiteY1" fmla="*/ 0 h 5418000"/>
              <a:gd name="connsiteX2" fmla="*/ 10783231 w 10783231"/>
              <a:gd name="connsiteY2" fmla="*/ 0 h 5418000"/>
              <a:gd name="connsiteX3" fmla="*/ 10783231 w 10783231"/>
              <a:gd name="connsiteY3" fmla="*/ 5418000 h 5418000"/>
              <a:gd name="connsiteX4" fmla="*/ 0 w 10783231"/>
              <a:gd name="connsiteY4" fmla="*/ 5418000 h 5418000"/>
              <a:gd name="connsiteX5" fmla="*/ 0 w 10783231"/>
              <a:gd name="connsiteY5" fmla="*/ 0 h 5418000"/>
              <a:gd name="connsiteX6" fmla="*/ 97696 w 10783231"/>
              <a:gd name="connsiteY6" fmla="*/ 0 h 5418000"/>
              <a:gd name="connsiteX7" fmla="*/ 97696 w 10783231"/>
              <a:gd name="connsiteY7" fmla="*/ 1578240 h 5418000"/>
              <a:gd name="connsiteX8" fmla="*/ 3239704 w 10783231"/>
              <a:gd name="connsiteY8" fmla="*/ 1669680 h 5418000"/>
              <a:gd name="connsiteX0" fmla="*/ 3148264 w 10783231"/>
              <a:gd name="connsiteY0" fmla="*/ 1578240 h 5418000"/>
              <a:gd name="connsiteX1" fmla="*/ 3148264 w 10783231"/>
              <a:gd name="connsiteY1" fmla="*/ 0 h 5418000"/>
              <a:gd name="connsiteX2" fmla="*/ 10783231 w 10783231"/>
              <a:gd name="connsiteY2" fmla="*/ 0 h 5418000"/>
              <a:gd name="connsiteX3" fmla="*/ 10783231 w 10783231"/>
              <a:gd name="connsiteY3" fmla="*/ 5418000 h 5418000"/>
              <a:gd name="connsiteX4" fmla="*/ 0 w 10783231"/>
              <a:gd name="connsiteY4" fmla="*/ 5418000 h 5418000"/>
              <a:gd name="connsiteX5" fmla="*/ 0 w 10783231"/>
              <a:gd name="connsiteY5" fmla="*/ 0 h 5418000"/>
              <a:gd name="connsiteX6" fmla="*/ 97696 w 10783231"/>
              <a:gd name="connsiteY6" fmla="*/ 0 h 5418000"/>
              <a:gd name="connsiteX7" fmla="*/ 97696 w 10783231"/>
              <a:gd name="connsiteY7" fmla="*/ 1578240 h 5418000"/>
              <a:gd name="connsiteX0" fmla="*/ 3148264 w 10783231"/>
              <a:gd name="connsiteY0" fmla="*/ 0 h 5418000"/>
              <a:gd name="connsiteX1" fmla="*/ 10783231 w 10783231"/>
              <a:gd name="connsiteY1" fmla="*/ 0 h 5418000"/>
              <a:gd name="connsiteX2" fmla="*/ 10783231 w 10783231"/>
              <a:gd name="connsiteY2" fmla="*/ 5418000 h 5418000"/>
              <a:gd name="connsiteX3" fmla="*/ 0 w 10783231"/>
              <a:gd name="connsiteY3" fmla="*/ 5418000 h 5418000"/>
              <a:gd name="connsiteX4" fmla="*/ 0 w 10783231"/>
              <a:gd name="connsiteY4" fmla="*/ 0 h 5418000"/>
              <a:gd name="connsiteX5" fmla="*/ 97696 w 10783231"/>
              <a:gd name="connsiteY5" fmla="*/ 0 h 5418000"/>
              <a:gd name="connsiteX6" fmla="*/ 97696 w 10783231"/>
              <a:gd name="connsiteY6" fmla="*/ 1578240 h 5418000"/>
              <a:gd name="connsiteX0" fmla="*/ 3148264 w 10783231"/>
              <a:gd name="connsiteY0" fmla="*/ 0 h 5418000"/>
              <a:gd name="connsiteX1" fmla="*/ 10783231 w 10783231"/>
              <a:gd name="connsiteY1" fmla="*/ 0 h 5418000"/>
              <a:gd name="connsiteX2" fmla="*/ 10783231 w 10783231"/>
              <a:gd name="connsiteY2" fmla="*/ 5418000 h 5418000"/>
              <a:gd name="connsiteX3" fmla="*/ 0 w 10783231"/>
              <a:gd name="connsiteY3" fmla="*/ 5418000 h 5418000"/>
              <a:gd name="connsiteX4" fmla="*/ 0 w 10783231"/>
              <a:gd name="connsiteY4" fmla="*/ 0 h 5418000"/>
              <a:gd name="connsiteX5" fmla="*/ 97696 w 10783231"/>
              <a:gd name="connsiteY5" fmla="*/ 0 h 5418000"/>
              <a:gd name="connsiteX0" fmla="*/ 3148264 w 10783231"/>
              <a:gd name="connsiteY0" fmla="*/ 0 h 5418000"/>
              <a:gd name="connsiteX1" fmla="*/ 10783231 w 10783231"/>
              <a:gd name="connsiteY1" fmla="*/ 0 h 5418000"/>
              <a:gd name="connsiteX2" fmla="*/ 10783231 w 10783231"/>
              <a:gd name="connsiteY2" fmla="*/ 5418000 h 5418000"/>
              <a:gd name="connsiteX3" fmla="*/ 0 w 10783231"/>
              <a:gd name="connsiteY3" fmla="*/ 5418000 h 5418000"/>
              <a:gd name="connsiteX4" fmla="*/ 0 w 10783231"/>
              <a:gd name="connsiteY4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3231" h="5418000">
                <a:moveTo>
                  <a:pt x="3148264" y="0"/>
                </a:moveTo>
                <a:lnTo>
                  <a:pt x="10783231" y="0"/>
                </a:lnTo>
                <a:lnTo>
                  <a:pt x="10783231" y="5418000"/>
                </a:lnTo>
                <a:lnTo>
                  <a:pt x="0" y="541800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5211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ção com Imagem e Nome do Aut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2786114-9098-435A-92ED-EB5C60A8594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99A351EC-2A75-45E3-AAA9-061FE7712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7752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7752000 w 10753200"/>
              <a:gd name="connsiteY3" fmla="*/ 5382000 h 5382000"/>
              <a:gd name="connsiteX4" fmla="*/ 0 w 10753200"/>
              <a:gd name="connsiteY4" fmla="*/ 0 h 5382000"/>
              <a:gd name="connsiteX5" fmla="*/ 3000000 w 10753200"/>
              <a:gd name="connsiteY5" fmla="*/ 0 h 5382000"/>
              <a:gd name="connsiteX6" fmla="*/ 3000000 w 10753200"/>
              <a:gd name="connsiteY6" fmla="*/ 5382000 h 5382000"/>
              <a:gd name="connsiteX7" fmla="*/ 0 w 10753200"/>
              <a:gd name="connsiteY7" fmla="*/ 538200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200" h="5382000">
                <a:moveTo>
                  <a:pt x="7752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7752000" y="5382000"/>
                </a:lnTo>
                <a:close/>
                <a:moveTo>
                  <a:pt x="0" y="0"/>
                </a:moveTo>
                <a:lnTo>
                  <a:pt x="3000000" y="0"/>
                </a:lnTo>
                <a:lnTo>
                  <a:pt x="3000000" y="5382000"/>
                </a:lnTo>
                <a:lnTo>
                  <a:pt x="0" y="5382000"/>
                </a:lnTo>
                <a:close/>
              </a:path>
            </a:pathLst>
          </a:custGeom>
        </p:spPr>
        <p:txBody>
          <a:bodyPr wrap="square" lIns="360000" rtlCol="0" anchor="ctr">
            <a:noAutofit/>
          </a:bodyPr>
          <a:lstStyle>
            <a:lvl1pPr marL="0" indent="0" algn="l">
              <a:buNone/>
              <a:defRPr sz="1800" i="1"/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3677EC-F535-460C-B8F2-2DE379673467}"/>
              </a:ext>
            </a:extLst>
          </p:cNvPr>
          <p:cNvSpPr/>
          <p:nvPr/>
        </p:nvSpPr>
        <p:spPr>
          <a:xfrm>
            <a:off x="3720000" y="359999"/>
            <a:ext cx="4752000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C0D9D9-BD9E-4496-B006-48F8564772EA}"/>
              </a:ext>
            </a:extLst>
          </p:cNvPr>
          <p:cNvSpPr/>
          <p:nvPr/>
        </p:nvSpPr>
        <p:spPr>
          <a:xfrm>
            <a:off x="4080000" y="711624"/>
            <a:ext cx="4032000" cy="538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B97580-930D-4D78-B1CF-B3362065422C}"/>
              </a:ext>
            </a:extLst>
          </p:cNvPr>
          <p:cNvSpPr/>
          <p:nvPr/>
        </p:nvSpPr>
        <p:spPr>
          <a:xfrm flipH="1">
            <a:off x="11475311" y="360000"/>
            <a:ext cx="357889" cy="35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C9B2250-3DBA-4931-BA35-E001AF48DACB}"/>
              </a:ext>
            </a:extLst>
          </p:cNvPr>
          <p:cNvSpPr/>
          <p:nvPr/>
        </p:nvSpPr>
        <p:spPr>
          <a:xfrm>
            <a:off x="5735688" y="5778000"/>
            <a:ext cx="720624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C4AC3B-AEEF-47EF-9226-CF64AC78260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12000" y="924339"/>
            <a:ext cx="3168000" cy="350558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80000"/>
              </a:lnSpc>
              <a:defRPr sz="4000"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BF959-E47C-478B-BD16-0D4D033531B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12000" y="5166704"/>
            <a:ext cx="3168000" cy="7669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85E8A1-43CB-4B51-9B45-2010B5833B02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3758FB8-19A9-47B1-8D16-FC78E7E2D1ED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8713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A029B8-590B-4709-B45D-CCE1274F1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858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7C8399-AFEE-4A79-9D20-853B447563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05263"/>
            <a:ext cx="10515600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29960140-2A2E-4503-8278-0345FDE31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C5D2181E-D15A-4350-A32F-D47DCEDEF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37DDFAA-3A73-4B3E-B81D-B1D2C1818390}"/>
              </a:ext>
            </a:extLst>
          </p:cNvPr>
          <p:cNvSpPr/>
          <p:nvPr userDrawn="1"/>
        </p:nvSpPr>
        <p:spPr>
          <a:xfrm>
            <a:off x="5735687" y="5778000"/>
            <a:ext cx="720625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9C2B09-A978-456B-A8F2-C766DA7A81D8}"/>
              </a:ext>
            </a:extLst>
          </p:cNvPr>
          <p:cNvSpPr/>
          <p:nvPr userDrawn="1"/>
        </p:nvSpPr>
        <p:spPr>
          <a:xfrm>
            <a:off x="5735688" y="0"/>
            <a:ext cx="720624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3828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87E81-20CC-4C8C-BB1D-A38B4DAD5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07CDCC-7A8F-411F-AD9C-3B24B0583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533D20-35D1-490A-BD78-47D062FBEC6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6B6B5F-82CD-40A1-8FD6-717BF4D10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42A430C2-A8FB-4210-A7D3-AB7A97B8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4987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0D959E-3051-49C8-AC81-F2B64A84FF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37873"/>
            <a:ext cx="5157787" cy="767201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9537F1-D747-4E81-81B9-B5716EA59D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944379-270F-4361-94CB-AD13F914E9E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7873"/>
            <a:ext cx="5183188" cy="767201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ECA14-4888-4C66-A15F-6B781D0741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90623264-E0F5-4AB3-B974-14E2E3B66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0C66A2F-89F8-40C6-8391-D53AEF0DF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71072358-6CE0-4D6C-9CE9-35BFA6D1C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4263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AD45207B-6715-4F5E-9B3F-D1BC499956ED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780D37-79E5-4C07-986A-D7B39C10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0D4B9F-5853-4E4D-875D-99C8E8CA4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382154-E8DC-43D0-914D-21ADE1267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378" y="6236849"/>
            <a:ext cx="4114800" cy="150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61FB5EC2-DEC6-4324-B094-081B721F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8408" y="6236849"/>
            <a:ext cx="2743200" cy="150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85B6CB50-3B36-4CE9-A038-847D2A6D1A5E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0 w 10753200"/>
              <a:gd name="connsiteY0" fmla="*/ 0 h 5382000"/>
              <a:gd name="connsiteX1" fmla="*/ 2946000 w 10753200"/>
              <a:gd name="connsiteY1" fmla="*/ 0 h 5382000"/>
              <a:gd name="connsiteX2" fmla="*/ 2946000 w 10753200"/>
              <a:gd name="connsiteY2" fmla="*/ 745624 h 5382000"/>
              <a:gd name="connsiteX3" fmla="*/ 7806000 w 10753200"/>
              <a:gd name="connsiteY3" fmla="*/ 745624 h 5382000"/>
              <a:gd name="connsiteX4" fmla="*/ 7806000 w 10753200"/>
              <a:gd name="connsiteY4" fmla="*/ 0 h 5382000"/>
              <a:gd name="connsiteX5" fmla="*/ 10753200 w 10753200"/>
              <a:gd name="connsiteY5" fmla="*/ 0 h 5382000"/>
              <a:gd name="connsiteX6" fmla="*/ 10753200 w 10753200"/>
              <a:gd name="connsiteY6" fmla="*/ 5382000 h 5382000"/>
              <a:gd name="connsiteX7" fmla="*/ 0 w 10753200"/>
              <a:gd name="connsiteY7" fmla="*/ 5382000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8" fmla="*/ 7897440 w 10753200"/>
              <a:gd name="connsiteY8" fmla="*/ 837064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  <a:gd name="connsiteX6" fmla="*/ 2946000 w 10753200"/>
              <a:gd name="connsiteY6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200" h="5382000">
                <a:moveTo>
                  <a:pt x="7806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0" y="5382000"/>
                </a:lnTo>
                <a:lnTo>
                  <a:pt x="0" y="0"/>
                </a:lnTo>
                <a:lnTo>
                  <a:pt x="2946000" y="0"/>
                </a:lnTo>
              </a:path>
            </a:pathLst>
          </a:custGeom>
          <a:noFill/>
          <a:ln>
            <a:solidFill>
              <a:schemeClr val="accent3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8534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3" r:id="rId5"/>
    <p:sldLayoutId id="2147483664" r:id="rId6"/>
    <p:sldLayoutId id="2147483651" r:id="rId7"/>
    <p:sldLayoutId id="2147483652" r:id="rId8"/>
    <p:sldLayoutId id="2147483653" r:id="rId9"/>
    <p:sldLayoutId id="2147483654" r:id="rId10"/>
    <p:sldLayoutId id="2147483661" r:id="rId11"/>
    <p:sldLayoutId id="2147483665" r:id="rId12"/>
    <p:sldLayoutId id="2147483666" r:id="rId13"/>
    <p:sldLayoutId id="2147483668" r:id="rId14"/>
    <p:sldLayoutId id="2147483655" r:id="rId15"/>
    <p:sldLayoutId id="2147483667" r:id="rId16"/>
    <p:sldLayoutId id="214748365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15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Garamond" panose="02020404030301010803" pitchFamily="18" charset="0"/>
        <a:buChar char="°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kIkylYs5j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hyperlink" Target="https://fisiocarepet.com.br/curso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7D730A-05C3-4824-99A7-4911AE0D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/>
          <a:p>
            <a:pPr rtl="0"/>
            <a:r>
              <a:rPr lang="pt-BR" dirty="0"/>
              <a:t>2023 </a:t>
            </a:r>
            <a:br>
              <a:rPr lang="pt-BR" dirty="0"/>
            </a:br>
            <a:r>
              <a:rPr lang="pt-BR" dirty="0"/>
              <a:t> Híbrido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6AC3F12-360E-4CF2-98CE-B7BC1F285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0" y="1248697"/>
            <a:ext cx="7791030" cy="1879857"/>
          </a:xfrm>
        </p:spPr>
        <p:txBody>
          <a:bodyPr rtlCol="0" anchor="ctr">
            <a:noAutofit/>
          </a:bodyPr>
          <a:lstStyle/>
          <a:p>
            <a:pPr rtl="0"/>
            <a:r>
              <a:rPr lang="pt-BR" sz="4000" b="1" dirty="0"/>
              <a:t>17º Curso Extensivo de  Fisioterapia Veterinária </a:t>
            </a:r>
          </a:p>
          <a:p>
            <a:pPr rtl="0"/>
            <a:r>
              <a:rPr lang="pt-BR" sz="4000" b="1" dirty="0"/>
              <a:t>Agosto de 2023 até Agosto de 2024</a:t>
            </a:r>
          </a:p>
        </p:txBody>
      </p:sp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C0BA4A5E-F97B-A2EB-13EB-A049A9E4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975" y="3429000"/>
            <a:ext cx="1939688" cy="2329357"/>
          </a:xfrm>
          <a:prstGeom prst="rect">
            <a:avLst/>
          </a:prstGeom>
        </p:spPr>
      </p:pic>
      <p:pic>
        <p:nvPicPr>
          <p:cNvPr id="9" name="Espaço Reservado para Imagem 8" descr="Pessoa com gato no colo&#10;&#10;Descrição gerada automaticamente">
            <a:extLst>
              <a:ext uri="{FF2B5EF4-FFF2-40B4-BE49-F238E27FC236}">
                <a16:creationId xmlns:a16="http://schemas.microsoft.com/office/drawing/2014/main" id="{7311716D-FBAC-83AB-E859-A4288800CC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48" r="1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715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0D8053-B1F9-33BA-CB01-4ADEC45396E5}"/>
              </a:ext>
            </a:extLst>
          </p:cNvPr>
          <p:cNvSpPr txBox="1"/>
          <p:nvPr/>
        </p:nvSpPr>
        <p:spPr>
          <a:xfrm>
            <a:off x="1491081" y="1079853"/>
            <a:ext cx="9180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1 - Introdução e Matérias</a:t>
            </a:r>
          </a:p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 Inter-disciplinares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7EFF81-C22C-0E05-EAE2-CE6A0D7EE9EB}"/>
              </a:ext>
            </a:extLst>
          </p:cNvPr>
          <p:cNvSpPr txBox="1"/>
          <p:nvPr/>
        </p:nvSpPr>
        <p:spPr>
          <a:xfrm>
            <a:off x="1512000" y="2374220"/>
            <a:ext cx="91590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29/08/23  </a:t>
            </a:r>
            <a:r>
              <a:rPr lang="pt-BR" sz="2000" b="1" dirty="0">
                <a:solidFill>
                  <a:srgbClr val="1A210D"/>
                </a:solidFill>
              </a:rPr>
              <a:t>Abertura do Curso e Panorama Geral da Fisioterapia Veterinária Mundial</a:t>
            </a:r>
            <a:r>
              <a:rPr lang="pt-BR" sz="2000" dirty="0">
                <a:solidFill>
                  <a:srgbClr val="1A210D"/>
                </a:solidFill>
              </a:rPr>
              <a:t> - MV. Esp. Ricardo S. Lopes (Proprietário e Diretor da Fisio Care Pet)</a:t>
            </a:r>
          </a:p>
          <a:p>
            <a:r>
              <a:rPr lang="pt-BR" sz="2000" dirty="0">
                <a:solidFill>
                  <a:srgbClr val="1A210D"/>
                </a:solidFill>
              </a:rPr>
              <a:t>05/09/23  </a:t>
            </a:r>
            <a:r>
              <a:rPr lang="pt-BR" sz="2000" b="1" dirty="0">
                <a:solidFill>
                  <a:srgbClr val="1A210D"/>
                </a:solidFill>
              </a:rPr>
              <a:t>Anatomia do Sistema Locomotor </a:t>
            </a:r>
            <a:r>
              <a:rPr lang="pt-BR" sz="2000" dirty="0">
                <a:solidFill>
                  <a:srgbClr val="1A210D"/>
                </a:solidFill>
              </a:rPr>
              <a:t>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Prof. Dr Mauricio de Silvio (UMAM)</a:t>
            </a:r>
          </a:p>
          <a:p>
            <a:r>
              <a:rPr lang="pt-BR" sz="2000" dirty="0">
                <a:solidFill>
                  <a:srgbClr val="1A210D"/>
                </a:solidFill>
              </a:rPr>
              <a:t>12/09/23  </a:t>
            </a:r>
            <a:r>
              <a:rPr lang="pt-BR" sz="2000" b="1" dirty="0">
                <a:solidFill>
                  <a:srgbClr val="1A210D"/>
                </a:solidFill>
              </a:rPr>
              <a:t>Fisiologia Muscular </a:t>
            </a:r>
            <a:r>
              <a:rPr lang="pt-BR" sz="2000" dirty="0">
                <a:solidFill>
                  <a:srgbClr val="1A210D"/>
                </a:solidFill>
              </a:rPr>
              <a:t>- Prof.. Dr. Eduardo Bondan (UNIP / UNICSUL)</a:t>
            </a:r>
          </a:p>
          <a:p>
            <a:r>
              <a:rPr lang="pt-BR" sz="2000" dirty="0">
                <a:solidFill>
                  <a:srgbClr val="1A210D"/>
                </a:solidFill>
              </a:rPr>
              <a:t>19/09/23 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b="1" dirty="0"/>
              <a:t>Principais Afecções Endócrinas com Sintomatologia Locomotora </a:t>
            </a:r>
            <a:r>
              <a:rPr lang="pt-BR" sz="2000" dirty="0"/>
              <a:t>-</a:t>
            </a:r>
            <a:r>
              <a:rPr lang="pt-BR" sz="2000" b="1" dirty="0"/>
              <a:t> </a:t>
            </a:r>
            <a:r>
              <a:rPr lang="pt-BR" sz="2000" dirty="0"/>
              <a:t>Prof.. Dr. Fabricio Lorenzini (Anhembi Morumbi)</a:t>
            </a:r>
          </a:p>
          <a:p>
            <a:r>
              <a:rPr lang="pt-BR" sz="2000" dirty="0"/>
              <a:t>26/09/23  </a:t>
            </a:r>
            <a:r>
              <a:rPr lang="pt-BR" sz="2000" b="1" dirty="0"/>
              <a:t>Fisiologia Cardíaca Durante Exercícios e as Principais Alterações </a:t>
            </a:r>
            <a:r>
              <a:rPr lang="pt-BR" sz="2000" dirty="0"/>
              <a:t>-</a:t>
            </a:r>
            <a:r>
              <a:rPr lang="pt-BR" sz="2000" b="1" dirty="0"/>
              <a:t> </a:t>
            </a:r>
            <a:r>
              <a:rPr lang="pt-BR" sz="2000" dirty="0"/>
              <a:t>M.V Esp. Lucas Navajas – Presidente da Sociedade Brasileira de Cardiologia</a:t>
            </a:r>
            <a:endParaRPr lang="pt-BR" sz="2000" dirty="0">
              <a:solidFill>
                <a:srgbClr val="1A210D"/>
              </a:solidFill>
            </a:endParaRPr>
          </a:p>
          <a:p>
            <a:r>
              <a:rPr lang="pt-BR" sz="2000" dirty="0">
                <a:solidFill>
                  <a:srgbClr val="1A210D"/>
                </a:solidFill>
              </a:rPr>
              <a:t>03/10/23</a:t>
            </a:r>
            <a:r>
              <a:rPr lang="pt-BR" sz="2000" b="1" dirty="0">
                <a:solidFill>
                  <a:srgbClr val="1A210D"/>
                </a:solidFill>
              </a:rPr>
              <a:t>  Fisiologia e Tratamento da Dor </a:t>
            </a:r>
            <a:r>
              <a:rPr lang="pt-BR" sz="2000" dirty="0">
                <a:solidFill>
                  <a:srgbClr val="1A210D"/>
                </a:solidFill>
              </a:rPr>
              <a:t>– Prof. Dr. Marco Aurélio Amador Pereira (USP / Coordenador do Serviço de Anestesia do Hospital 4cats)</a:t>
            </a:r>
          </a:p>
        </p:txBody>
      </p:sp>
    </p:spTree>
    <p:extLst>
      <p:ext uri="{BB962C8B-B14F-4D97-AF65-F5344CB8AC3E}">
        <p14:creationId xmlns:p14="http://schemas.microsoft.com/office/powerpoint/2010/main" val="220264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692" y="4950729"/>
            <a:ext cx="897719" cy="107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E4164E-1DA1-B3E1-3E43-F6C20B15C907}"/>
              </a:ext>
            </a:extLst>
          </p:cNvPr>
          <p:cNvSpPr txBox="1"/>
          <p:nvPr/>
        </p:nvSpPr>
        <p:spPr>
          <a:xfrm>
            <a:off x="1490400" y="1080000"/>
            <a:ext cx="9084039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2 - Diagnóstico por Imagem, </a:t>
            </a:r>
          </a:p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Biomecânica e Controle da Osteoartrose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7C05FC-DD32-27CC-C0A8-6CCEBCEE2EA8}"/>
              </a:ext>
            </a:extLst>
          </p:cNvPr>
          <p:cNvSpPr txBox="1"/>
          <p:nvPr/>
        </p:nvSpPr>
        <p:spPr>
          <a:xfrm>
            <a:off x="1512000" y="2284142"/>
            <a:ext cx="90624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10/10/23</a:t>
            </a:r>
            <a:r>
              <a:rPr lang="pt-BR" sz="2000" b="1" dirty="0">
                <a:solidFill>
                  <a:srgbClr val="1A210D"/>
                </a:solidFill>
              </a:rPr>
              <a:t>  Diagnóstico por Imagem (RX, US articular, mielografia, tomografia computadorizada) </a:t>
            </a:r>
            <a:r>
              <a:rPr lang="pt-BR" sz="2000" dirty="0"/>
              <a:t>-</a:t>
            </a:r>
            <a:r>
              <a:rPr lang="pt-BR" sz="2000" dirty="0">
                <a:solidFill>
                  <a:srgbClr val="1A210D"/>
                </a:solidFill>
              </a:rPr>
              <a:t>  M.V Esp. Paulo Frazão (PETCARE)</a:t>
            </a: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17/10/23</a:t>
            </a:r>
            <a:r>
              <a:rPr lang="pt-BR" sz="2000" b="1" dirty="0"/>
              <a:t>  Diagnóstico por Imagem (</a:t>
            </a:r>
            <a:r>
              <a:rPr lang="pt-BR" sz="2000" b="1" dirty="0">
                <a:solidFill>
                  <a:srgbClr val="1A210D"/>
                </a:solidFill>
              </a:rPr>
              <a:t>Ressonância Magnética)</a:t>
            </a:r>
            <a:r>
              <a:rPr lang="pt-BR" sz="2000" dirty="0"/>
              <a:t> 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M.V. </a:t>
            </a:r>
            <a:r>
              <a:rPr lang="pt-BR" sz="2000" dirty="0" err="1">
                <a:solidFill>
                  <a:srgbClr val="1A210D"/>
                </a:solidFill>
              </a:rPr>
              <a:t>Msc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b="0" i="0" u="none" strike="noStrike" dirty="0">
                <a:effectLst/>
                <a:latin typeface="+mj-lt"/>
              </a:rPr>
              <a:t> Lígia de Oliveira Pinto da Silva (PROVET)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24/10/23</a:t>
            </a:r>
            <a:r>
              <a:rPr lang="pt-BR" sz="2000" b="1" dirty="0">
                <a:solidFill>
                  <a:srgbClr val="1A210D"/>
                </a:solidFill>
              </a:rPr>
              <a:t>  Osteoartrose </a:t>
            </a:r>
            <a:r>
              <a:rPr lang="pt-BR" sz="2000" dirty="0"/>
              <a:t>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Prof.. Msc. Anderson Coutinho ( UNIBAM )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31/10/23</a:t>
            </a:r>
            <a:r>
              <a:rPr lang="pt-BR" sz="2000" b="1" dirty="0">
                <a:solidFill>
                  <a:srgbClr val="1A210D"/>
                </a:solidFill>
              </a:rPr>
              <a:t>  </a:t>
            </a:r>
            <a:r>
              <a:rPr lang="pt-BR" sz="2000" b="1" dirty="0"/>
              <a:t>Fisiologia do Exercício  e Biomecânica Aplicada a Lesões Locomotoras </a:t>
            </a:r>
            <a:r>
              <a:rPr lang="pt-BR" sz="2000" dirty="0"/>
              <a:t>– Prof.. Ms. Gustavo Santoro</a:t>
            </a:r>
            <a:endParaRPr lang="pt-BR" sz="2000" u="sng" dirty="0"/>
          </a:p>
        </p:txBody>
      </p:sp>
    </p:spTree>
    <p:extLst>
      <p:ext uri="{BB962C8B-B14F-4D97-AF65-F5344CB8AC3E}">
        <p14:creationId xmlns:p14="http://schemas.microsoft.com/office/powerpoint/2010/main" val="1219626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35B8AD-D76A-6405-BCCA-60378B0C7857}"/>
              </a:ext>
            </a:extLst>
          </p:cNvPr>
          <p:cNvSpPr txBox="1">
            <a:spLocks/>
          </p:cNvSpPr>
          <p:nvPr/>
        </p:nvSpPr>
        <p:spPr>
          <a:xfrm>
            <a:off x="1490399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0000" bIns="46800" rtlCol="0" anchor="t" anchorCtr="0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3 - Semiologia e Nutrição Funcional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8AE1B5-B5B0-D0F2-B7D7-73E6ACCF41A0}"/>
              </a:ext>
            </a:extLst>
          </p:cNvPr>
          <p:cNvSpPr txBox="1"/>
          <p:nvPr/>
        </p:nvSpPr>
        <p:spPr>
          <a:xfrm>
            <a:off x="3824077" y="3164483"/>
            <a:ext cx="25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468CE9-A7BE-FCD1-1267-88A52F2D8224}"/>
              </a:ext>
            </a:extLst>
          </p:cNvPr>
          <p:cNvSpPr txBox="1"/>
          <p:nvPr/>
        </p:nvSpPr>
        <p:spPr>
          <a:xfrm>
            <a:off x="1511999" y="2245087"/>
            <a:ext cx="91583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07/11/23 – </a:t>
            </a:r>
            <a:r>
              <a:rPr lang="pt-BR" sz="2000" b="1" dirty="0"/>
              <a:t>Semiologia Neurológica e Fisiátrica </a:t>
            </a:r>
            <a:r>
              <a:rPr lang="pt-BR" sz="2000" dirty="0">
                <a:solidFill>
                  <a:srgbClr val="1A210D"/>
                </a:solidFill>
              </a:rPr>
              <a:t>MV. Ricardo S. Lopes (Proprietário e Diretor da Fisio Care Pet)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rgbClr val="1A210D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14/11/23 - </a:t>
            </a:r>
            <a:r>
              <a:rPr lang="pt-BR" sz="2000" b="1" dirty="0">
                <a:solidFill>
                  <a:srgbClr val="1A210D"/>
                </a:solidFill>
              </a:rPr>
              <a:t>Semiologia Ortopédica </a:t>
            </a:r>
            <a:r>
              <a:rPr lang="pt-BR" sz="2000" dirty="0"/>
              <a:t>MV  Ms. Leonardo Padro (LOTC USP)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rgbClr val="1A210D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21/11 /23–  </a:t>
            </a:r>
            <a:r>
              <a:rPr lang="pt-BR" sz="2000" b="1" dirty="0">
                <a:solidFill>
                  <a:srgbClr val="1A210D"/>
                </a:solidFill>
              </a:rPr>
              <a:t>– Nutrição Funcional do Paciente em Reabilitação </a:t>
            </a:r>
            <a:r>
              <a:rPr lang="pt-BR" sz="2000" dirty="0"/>
              <a:t>M.V. Esp. Michele Nogueira  Agostinho (Saúde em Patas) </a:t>
            </a:r>
            <a:endParaRPr lang="pt-BR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2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4 - Principais Modalidades da Fisioterapia 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110886"/>
            <a:ext cx="9158400" cy="3490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28/11/23 </a:t>
            </a:r>
            <a:r>
              <a:rPr lang="pt-BR" sz="2000" b="1" dirty="0">
                <a:solidFill>
                  <a:srgbClr val="1A210D"/>
                </a:solidFill>
              </a:rPr>
              <a:t>Hidroterapia </a:t>
            </a:r>
            <a:r>
              <a:rPr lang="pt-BR" sz="2000" dirty="0"/>
              <a:t>- </a:t>
            </a:r>
            <a:r>
              <a:rPr lang="pt-BR" sz="2000" dirty="0">
                <a:solidFill>
                  <a:srgbClr val="1A210D"/>
                </a:solidFill>
              </a:rPr>
              <a:t>M.V. MSc </a:t>
            </a:r>
            <a:r>
              <a:rPr lang="pt-BR" sz="2000" dirty="0"/>
              <a:t>Camila R. Chinelato (</a:t>
            </a:r>
            <a:r>
              <a:rPr lang="pt-BR" sz="2000" dirty="0">
                <a:solidFill>
                  <a:srgbClr val="1A210D"/>
                </a:solidFill>
              </a:rPr>
              <a:t>Fisio Care Pet)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05/12/23 </a:t>
            </a:r>
            <a:r>
              <a:rPr lang="pt-BR" sz="2000" b="1" dirty="0">
                <a:solidFill>
                  <a:srgbClr val="1A210D"/>
                </a:solidFill>
              </a:rPr>
              <a:t>Cinesioterapia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dirty="0"/>
              <a:t>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M.V. Esp. Ariele Schreiner (Fisio Care Pet)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12/12/23 </a:t>
            </a:r>
            <a:r>
              <a:rPr lang="pt-BR" sz="2000" b="1" dirty="0"/>
              <a:t>Eletroterapia </a:t>
            </a:r>
            <a:r>
              <a:rPr lang="pt-BR" sz="2000" dirty="0"/>
              <a:t>-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dirty="0"/>
              <a:t>M.V. Esp. Camila R. Chinelato (</a:t>
            </a:r>
            <a:r>
              <a:rPr lang="pt-BR" sz="2000" dirty="0">
                <a:solidFill>
                  <a:srgbClr val="1A210D"/>
                </a:solidFill>
              </a:rPr>
              <a:t>Fisio Care Pet)</a:t>
            </a:r>
          </a:p>
          <a:p>
            <a:pPr lvl="0"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b="1" dirty="0">
              <a:solidFill>
                <a:srgbClr val="FF0000"/>
              </a:solidFill>
            </a:endParaRPr>
          </a:p>
          <a:p>
            <a:pPr lvl="0"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b="1" dirty="0">
              <a:solidFill>
                <a:srgbClr val="FF0000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19/12/23 </a:t>
            </a:r>
            <a:r>
              <a:rPr lang="pt-BR" sz="2000" b="1" dirty="0">
                <a:solidFill>
                  <a:srgbClr val="1A210D"/>
                </a:solidFill>
              </a:rPr>
              <a:t>Ultrassom Terapêutico </a:t>
            </a:r>
            <a:r>
              <a:rPr lang="pt-BR" sz="2000" dirty="0"/>
              <a:t>- M.V. Esp. Camila R. Chinelato </a:t>
            </a:r>
            <a:r>
              <a:rPr lang="pt-BR" sz="2000" dirty="0">
                <a:solidFill>
                  <a:srgbClr val="1A210D"/>
                </a:solidFill>
              </a:rPr>
              <a:t>(Fisio Care Pet )</a:t>
            </a:r>
            <a:endParaRPr lang="pt-BR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02/01/24 </a:t>
            </a:r>
            <a:r>
              <a:rPr lang="pt-BR" sz="2000" b="1" dirty="0">
                <a:solidFill>
                  <a:srgbClr val="1A210D"/>
                </a:solidFill>
              </a:rPr>
              <a:t>Laserterapia </a:t>
            </a:r>
            <a:r>
              <a:rPr lang="pt-BR" sz="2000" dirty="0"/>
              <a:t>–</a:t>
            </a:r>
            <a:r>
              <a:rPr lang="pt-BR" sz="2000" dirty="0">
                <a:solidFill>
                  <a:srgbClr val="1A210D"/>
                </a:solidFill>
              </a:rPr>
              <a:t> M.V. Esp. Camila Rugieri Chinelato (Fisio Care Pet 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648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5 - Principais Modalidades da Fisioterapia 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1" y="2043277"/>
            <a:ext cx="9158400" cy="2926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09/01/24</a:t>
            </a:r>
            <a:r>
              <a:rPr lang="pt-BR" sz="2000" b="1" dirty="0">
                <a:solidFill>
                  <a:srgbClr val="1A210D"/>
                </a:solidFill>
              </a:rPr>
              <a:t>  Microfisioterapia </a:t>
            </a:r>
            <a:r>
              <a:rPr lang="pt-BR" sz="2000" dirty="0"/>
              <a:t>–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M.V. Dra.. Ana Giomar  Reis Schultz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16/01/24 </a:t>
            </a:r>
            <a:r>
              <a:rPr lang="en-US" sz="2000" b="1" dirty="0"/>
              <a:t>Alongamento, Termoterapia e Obesidade </a:t>
            </a:r>
            <a:r>
              <a:rPr lang="pt-BR" sz="2000" dirty="0"/>
              <a:t>-</a:t>
            </a:r>
            <a:r>
              <a:rPr lang="en-US" sz="2000" dirty="0"/>
              <a:t> M.V. MSc Camila Rugieri (Fisio Care Pet) 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23/01/24 </a:t>
            </a:r>
            <a:r>
              <a:rPr lang="pt-BR" sz="2000" b="1" dirty="0"/>
              <a:t>Massagem</a:t>
            </a:r>
            <a:r>
              <a:rPr lang="en-US" sz="2000" b="1" dirty="0"/>
              <a:t> e </a:t>
            </a:r>
            <a:r>
              <a:rPr lang="en-US" sz="2000" b="1" dirty="0" err="1"/>
              <a:t>Técnicas</a:t>
            </a:r>
            <a:r>
              <a:rPr lang="en-US" sz="2000" b="1" dirty="0"/>
              <a:t> de </a:t>
            </a:r>
            <a:r>
              <a:rPr lang="pt-BR" sz="2000" b="1" dirty="0"/>
              <a:t>Liberação</a:t>
            </a:r>
            <a:r>
              <a:rPr lang="en-US" sz="2000" b="1" dirty="0"/>
              <a:t> </a:t>
            </a:r>
            <a:r>
              <a:rPr lang="en-US" sz="2000" b="1" dirty="0" err="1"/>
              <a:t>Miofacial</a:t>
            </a:r>
            <a:r>
              <a:rPr lang="en-US" sz="2000" dirty="0"/>
              <a:t>) M.V. Esp. Themis Regina Kogitzki (Anima Therary) 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30/01/24 </a:t>
            </a:r>
            <a:r>
              <a:rPr lang="en-US" sz="2000" b="1" dirty="0"/>
              <a:t>Magnetoterap</a:t>
            </a:r>
            <a:r>
              <a:rPr lang="en-US" sz="2000" b="1" dirty="0">
                <a:solidFill>
                  <a:srgbClr val="1A210D"/>
                </a:solidFill>
              </a:rPr>
              <a:t>ia, Fototerapia e Infrassom </a:t>
            </a:r>
            <a:r>
              <a:rPr lang="pt-BR" sz="2000" dirty="0">
                <a:solidFill>
                  <a:srgbClr val="1A210D"/>
                </a:solidFill>
              </a:rPr>
              <a:t>M.V. Esp. Stella Sakata</a:t>
            </a:r>
          </a:p>
        </p:txBody>
      </p:sp>
    </p:spTree>
    <p:extLst>
      <p:ext uri="{BB962C8B-B14F-4D97-AF65-F5344CB8AC3E}">
        <p14:creationId xmlns:p14="http://schemas.microsoft.com/office/powerpoint/2010/main" val="322802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503" y="4898477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6 - Modalidades Avançadas da Reabilitação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1912495"/>
            <a:ext cx="9158400" cy="410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06/02/24 </a:t>
            </a:r>
            <a:r>
              <a:rPr lang="en-US" sz="2000" b="1" dirty="0"/>
              <a:t>ShockWave </a:t>
            </a:r>
            <a:r>
              <a:rPr lang="pt-BR" sz="2000" dirty="0">
                <a:solidFill>
                  <a:srgbClr val="1A210D"/>
                </a:solidFill>
              </a:rPr>
              <a:t>(</a:t>
            </a:r>
            <a:r>
              <a:rPr lang="pt-BR" sz="2000" b="1" dirty="0">
                <a:solidFill>
                  <a:srgbClr val="1A210D"/>
                </a:solidFill>
              </a:rPr>
              <a:t>teórica </a:t>
            </a:r>
            <a:r>
              <a:rPr lang="pt-BR" sz="2000" dirty="0"/>
              <a:t>-</a:t>
            </a:r>
            <a:r>
              <a:rPr lang="pt-BR" sz="2000" dirty="0">
                <a:solidFill>
                  <a:srgbClr val="1A210D"/>
                </a:solidFill>
              </a:rPr>
              <a:t> M.V. Esp .Lídia Dornelas 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13/02/24</a:t>
            </a:r>
            <a:r>
              <a:rPr lang="en-US" sz="2000" b="1" dirty="0"/>
              <a:t> </a:t>
            </a:r>
            <a:r>
              <a:rPr lang="en-US" sz="2000" b="1" dirty="0" err="1"/>
              <a:t>Associação</a:t>
            </a:r>
            <a:r>
              <a:rPr lang="en-US" sz="2000" b="1" dirty="0"/>
              <a:t> da </a:t>
            </a:r>
            <a:r>
              <a:rPr lang="en-US" sz="2000" b="1" dirty="0" err="1"/>
              <a:t>Ozonioterapia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Reabilitação</a:t>
            </a:r>
            <a:r>
              <a:rPr lang="en-US" sz="2000" b="1" dirty="0"/>
              <a:t> Animal </a:t>
            </a:r>
            <a:r>
              <a:rPr lang="pt-BR" sz="2000" dirty="0">
                <a:solidFill>
                  <a:srgbClr val="1A210D"/>
                </a:solidFill>
              </a:rPr>
              <a:t>–</a:t>
            </a:r>
            <a:r>
              <a:rPr lang="en-US" sz="2000" dirty="0"/>
              <a:t> Adriano </a:t>
            </a:r>
            <a:r>
              <a:rPr lang="en-US" sz="2000" dirty="0" err="1"/>
              <a:t>Caquetti</a:t>
            </a:r>
            <a:r>
              <a:rPr lang="en-US" sz="2000" dirty="0"/>
              <a:t> (</a:t>
            </a:r>
            <a:r>
              <a:rPr lang="en-US" sz="2000" dirty="0" err="1"/>
              <a:t>OzonioVet</a:t>
            </a:r>
            <a:r>
              <a:rPr lang="en-US" sz="2000" dirty="0"/>
              <a:t>)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20/02/24 </a:t>
            </a:r>
            <a:r>
              <a:rPr lang="en-US" sz="2000" b="1" dirty="0">
                <a:solidFill>
                  <a:srgbClr val="1A210D"/>
                </a:solidFill>
              </a:rPr>
              <a:t>Reabilitação de </a:t>
            </a:r>
            <a:r>
              <a:rPr lang="en-US" sz="2000" b="1" dirty="0" err="1">
                <a:solidFill>
                  <a:srgbClr val="1A210D"/>
                </a:solidFill>
              </a:rPr>
              <a:t>Animais</a:t>
            </a:r>
            <a:r>
              <a:rPr lang="en-US" sz="2000" b="1" dirty="0">
                <a:solidFill>
                  <a:srgbClr val="1A210D"/>
                </a:solidFill>
              </a:rPr>
              <a:t> </a:t>
            </a:r>
            <a:r>
              <a:rPr lang="en-US" sz="2000" b="1" dirty="0" err="1">
                <a:solidFill>
                  <a:srgbClr val="1A210D"/>
                </a:solidFill>
              </a:rPr>
              <a:t>Silvestres</a:t>
            </a:r>
            <a:r>
              <a:rPr lang="en-US" sz="2000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-</a:t>
            </a:r>
            <a:r>
              <a:rPr lang="en-US" sz="2000" dirty="0">
                <a:solidFill>
                  <a:srgbClr val="1A210D"/>
                </a:solidFill>
              </a:rPr>
              <a:t> M.V. </a:t>
            </a:r>
            <a:r>
              <a:rPr lang="en-US" sz="2000" dirty="0" err="1">
                <a:solidFill>
                  <a:srgbClr val="1A210D"/>
                </a:solidFill>
              </a:rPr>
              <a:t>Ms</a:t>
            </a:r>
            <a:r>
              <a:rPr lang="en-US" sz="2000" dirty="0">
                <a:solidFill>
                  <a:srgbClr val="1A210D"/>
                </a:solidFill>
              </a:rPr>
              <a:t> Adriana M. </a:t>
            </a:r>
            <a:r>
              <a:rPr lang="en-US" sz="2000" dirty="0" err="1">
                <a:solidFill>
                  <a:srgbClr val="1A210D"/>
                </a:solidFill>
              </a:rPr>
              <a:t>Joppert</a:t>
            </a:r>
            <a:r>
              <a:rPr lang="en-US" sz="2000" dirty="0">
                <a:solidFill>
                  <a:srgbClr val="1A210D"/>
                </a:solidFill>
              </a:rPr>
              <a:t> da Silva (DEPAVE)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1A210D"/>
                </a:solidFill>
              </a:rPr>
              <a:t> 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>
              <a:solidFill>
                <a:srgbClr val="1A210D"/>
              </a:solidFill>
            </a:endParaRP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1A210D"/>
                </a:solidFill>
              </a:rPr>
              <a:t>27/02/24</a:t>
            </a:r>
            <a:r>
              <a:rPr lang="en-US" sz="2000" b="1" dirty="0"/>
              <a:t> </a:t>
            </a:r>
            <a:r>
              <a:rPr lang="en-US" sz="2000" b="1" dirty="0" err="1"/>
              <a:t>Tecar</a:t>
            </a:r>
            <a:r>
              <a:rPr lang="en-US" sz="2000" b="1" dirty="0"/>
              <a:t> e </a:t>
            </a:r>
            <a:r>
              <a:rPr lang="en-US" sz="2000" b="1" dirty="0" err="1"/>
              <a:t>Outras</a:t>
            </a:r>
            <a:r>
              <a:rPr lang="en-US" sz="2000" b="1" dirty="0"/>
              <a:t> </a:t>
            </a:r>
            <a:r>
              <a:rPr lang="en-US" sz="2000" b="1" dirty="0" err="1"/>
              <a:t>Novidades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Reabilitação</a:t>
            </a:r>
            <a:r>
              <a:rPr lang="en-US" sz="2000" b="1" dirty="0"/>
              <a:t> </a:t>
            </a:r>
            <a:r>
              <a:rPr lang="pt-BR" sz="2000" dirty="0">
                <a:solidFill>
                  <a:srgbClr val="1A210D"/>
                </a:solidFill>
              </a:rPr>
              <a:t>-</a:t>
            </a:r>
            <a:r>
              <a:rPr lang="en-US" sz="2000" dirty="0">
                <a:solidFill>
                  <a:srgbClr val="1A210D"/>
                </a:solidFill>
              </a:rPr>
              <a:t> Renata </a:t>
            </a:r>
            <a:r>
              <a:rPr lang="en-US" sz="2000" dirty="0" err="1">
                <a:solidFill>
                  <a:srgbClr val="1A210D"/>
                </a:solidFill>
              </a:rPr>
              <a:t>Diniz</a:t>
            </a:r>
            <a:r>
              <a:rPr lang="en-US" sz="2000" dirty="0">
                <a:solidFill>
                  <a:srgbClr val="1A210D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Palestrante</a:t>
            </a:r>
            <a:r>
              <a:rPr lang="en-US" sz="2000" b="1" dirty="0">
                <a:solidFill>
                  <a:srgbClr val="FF0000"/>
                </a:solidFill>
              </a:rPr>
              <a:t> Internacional - </a:t>
            </a:r>
            <a:r>
              <a:rPr lang="en-US" sz="2000" b="1" dirty="0" err="1">
                <a:solidFill>
                  <a:srgbClr val="FF0000"/>
                </a:solidFill>
              </a:rPr>
              <a:t>Espanha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>
              <a:solidFill>
                <a:srgbClr val="1A210D"/>
              </a:solidFill>
            </a:endParaRP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/>
              <a:t>05/03/24</a:t>
            </a:r>
            <a:r>
              <a:rPr lang="pt-BR" sz="2000" b="1" dirty="0"/>
              <a:t> Afecções Ortopédicas e Neurológicas em Felinos: Como Reabilitar? 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M.V.  Ricardo S. Lopes (Pós-Graduado em Ortopedia pelo LOTC / FMVZ-USP)</a:t>
            </a:r>
            <a:endParaRPr lang="pt-BR" sz="2000" b="1" u="sng" dirty="0">
              <a:solidFill>
                <a:srgbClr val="1A21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20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3200" b="1" u="sng" dirty="0">
                <a:solidFill>
                  <a:schemeClr val="bg1"/>
                </a:solidFill>
              </a:rPr>
              <a:t>Módulo 7- Reabilitação Neurológica – Parte 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286000"/>
            <a:ext cx="915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1A210D"/>
                </a:solidFill>
              </a:rPr>
              <a:t>12/03/24 </a:t>
            </a:r>
            <a:r>
              <a:rPr lang="pt-BR" sz="2000" b="1" dirty="0"/>
              <a:t>Afecções da Coluna Vertebral (Parte I) – DDIV, Espondilose, </a:t>
            </a:r>
            <a:r>
              <a:rPr lang="pt-BR" sz="2000" b="1" dirty="0" err="1"/>
              <a:t>Subluxação</a:t>
            </a:r>
            <a:r>
              <a:rPr lang="pt-BR" sz="2000" b="1" dirty="0"/>
              <a:t> </a:t>
            </a:r>
            <a:r>
              <a:rPr lang="pt-BR" sz="2000" dirty="0"/>
              <a:t> </a:t>
            </a:r>
            <a:r>
              <a:rPr lang="pt-BR" sz="2000" b="1" dirty="0" err="1"/>
              <a:t>Atlanto</a:t>
            </a:r>
            <a:r>
              <a:rPr lang="pt-BR" sz="2000" b="1" dirty="0"/>
              <a:t> Axial, Síndrome de </a:t>
            </a:r>
            <a:r>
              <a:rPr lang="pt-BR" sz="2000" b="1" dirty="0" err="1"/>
              <a:t>Woobler</a:t>
            </a:r>
            <a:r>
              <a:rPr lang="pt-BR" sz="2000" b="1" dirty="0"/>
              <a:t> e Luxação/Fratura Vertebral) - </a:t>
            </a:r>
            <a:r>
              <a:rPr lang="pt-BR" sz="2000" dirty="0"/>
              <a:t>M.V. </a:t>
            </a:r>
            <a:r>
              <a:rPr lang="pt-BR" sz="2000" u="sng" dirty="0"/>
              <a:t>MSc</a:t>
            </a:r>
            <a:r>
              <a:rPr lang="pt-BR" sz="2000" dirty="0"/>
              <a:t> Amanda Gomes (USP)</a:t>
            </a:r>
          </a:p>
          <a:p>
            <a:pPr algn="just"/>
            <a:endParaRPr lang="pt-BR" sz="2000" dirty="0">
              <a:solidFill>
                <a:srgbClr val="FF0000"/>
              </a:solidFill>
            </a:endParaRPr>
          </a:p>
          <a:p>
            <a:pPr algn="just"/>
            <a:r>
              <a:rPr lang="pt-BR" sz="2000" dirty="0">
                <a:solidFill>
                  <a:srgbClr val="1A210D"/>
                </a:solidFill>
              </a:rPr>
              <a:t>19/03/24 </a:t>
            </a:r>
            <a:r>
              <a:rPr lang="pt-BR" sz="2000" b="1" dirty="0"/>
              <a:t>Afecções da Coluna Vertebral (Parte II) – Embolia Fibrocartilaginosa, Meningite, Mielopatia Degenerativa, Tumores Medulares e Síndrome da Cauda Equina</a:t>
            </a:r>
            <a:r>
              <a:rPr lang="pt-BR" sz="2000" dirty="0"/>
              <a:t>) M.V.  MSc Carolina G. Dias Lima (Coordenadora da pós-graduação de neurologia da UFAPE)</a:t>
            </a:r>
            <a:endParaRPr lang="pt-BR" sz="2000" dirty="0">
              <a:highlight>
                <a:srgbClr val="FFFF00"/>
              </a:highlight>
            </a:endParaRPr>
          </a:p>
          <a:p>
            <a:pPr algn="just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2700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3200" b="1" u="sng" dirty="0">
                <a:solidFill>
                  <a:schemeClr val="bg1"/>
                </a:solidFill>
              </a:rPr>
              <a:t>Módulo 8 - Reabilitação Neurológica – Parte 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374277"/>
            <a:ext cx="9230400" cy="294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>
                <a:solidFill>
                  <a:srgbClr val="1A210D"/>
                </a:solidFill>
              </a:rPr>
              <a:t>26/03/24 </a:t>
            </a:r>
            <a:r>
              <a:rPr lang="pt-BR" sz="2000" b="1" dirty="0">
                <a:solidFill>
                  <a:srgbClr val="1A210D"/>
                </a:solidFill>
              </a:rPr>
              <a:t>Lesões de Nervos Periféricos e Paralisia Flácida </a:t>
            </a:r>
            <a:r>
              <a:rPr lang="pt-BR" sz="2000" dirty="0">
                <a:solidFill>
                  <a:srgbClr val="1A210D"/>
                </a:solidFill>
              </a:rPr>
              <a:t>M.V Ricardo </a:t>
            </a:r>
            <a:r>
              <a:rPr lang="pt-BR" sz="2000" dirty="0" err="1">
                <a:solidFill>
                  <a:srgbClr val="1A210D"/>
                </a:solidFill>
              </a:rPr>
              <a:t>Guglielm</a:t>
            </a:r>
            <a:r>
              <a:rPr lang="pt-BR" sz="2000" dirty="0">
                <a:solidFill>
                  <a:srgbClr val="1A210D"/>
                </a:solidFill>
              </a:rPr>
              <a:t> (FMU)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endParaRPr lang="pt-BR" sz="2000" dirty="0">
              <a:solidFill>
                <a:srgbClr val="FF0000"/>
              </a:solidFill>
            </a:endParaRP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>
                <a:solidFill>
                  <a:srgbClr val="1A210D"/>
                </a:solidFill>
              </a:rPr>
              <a:t>02/04/24 </a:t>
            </a:r>
            <a:r>
              <a:rPr lang="pt-BR" sz="2000" b="1" dirty="0"/>
              <a:t>Reabilitação em Pacientes Lesões Encefálicas e de NMI </a:t>
            </a:r>
            <a:r>
              <a:rPr lang="pt-BR" sz="2000" b="1" dirty="0">
                <a:solidFill>
                  <a:srgbClr val="1A210D"/>
                </a:solidFill>
              </a:rPr>
              <a:t>(Teórica, Discussão de Casos e Aula Prática</a:t>
            </a:r>
            <a:r>
              <a:rPr lang="pt-BR" sz="2000" dirty="0"/>
              <a:t>) </a:t>
            </a:r>
            <a:r>
              <a:rPr lang="pt-BR" sz="2000" dirty="0">
                <a:solidFill>
                  <a:srgbClr val="1A210D"/>
                </a:solidFill>
              </a:rPr>
              <a:t>M.V. Esp. Ariele </a:t>
            </a:r>
            <a:r>
              <a:rPr lang="pt-BR" sz="2000" dirty="0" err="1">
                <a:solidFill>
                  <a:srgbClr val="1A210D"/>
                </a:solidFill>
              </a:rPr>
              <a:t>Shereiner</a:t>
            </a:r>
            <a:r>
              <a:rPr lang="pt-BR" sz="2000" dirty="0">
                <a:solidFill>
                  <a:srgbClr val="1A210D"/>
                </a:solidFill>
              </a:rPr>
              <a:t> (Fisio Care Pet)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>
                <a:solidFill>
                  <a:srgbClr val="1A210D"/>
                </a:solidFill>
              </a:rPr>
              <a:t>09/04/24 </a:t>
            </a:r>
            <a:r>
              <a:rPr lang="pt-BR" sz="2000" b="1" dirty="0"/>
              <a:t>Reabilitação em Afecções Medulares</a:t>
            </a:r>
            <a:r>
              <a:rPr lang="pt-BR" sz="2000" dirty="0"/>
              <a:t>– M.V. Esp. Ricardo S. Lopes </a:t>
            </a:r>
            <a:r>
              <a:rPr lang="en-US" sz="2000" dirty="0"/>
              <a:t>(Fisio Care Pet)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/>
              <a:t>16/04/24 </a:t>
            </a:r>
            <a:r>
              <a:rPr lang="pt-BR" sz="2000" b="1" dirty="0"/>
              <a:t>Reabilitação em Lesões de Neurônio Motor Inferior </a:t>
            </a:r>
            <a:r>
              <a:rPr lang="pt-BR" sz="2000" dirty="0"/>
              <a:t>M.V. Esp. Ricardo S. Lopes </a:t>
            </a:r>
            <a:r>
              <a:rPr lang="en-US" sz="2000" dirty="0"/>
              <a:t>(Fisio Care Pet)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73699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383867" y="980261"/>
            <a:ext cx="9414667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3200" b="1" u="sng" dirty="0">
                <a:solidFill>
                  <a:schemeClr val="bg1"/>
                </a:solidFill>
              </a:rPr>
              <a:t>Módulo 9- Reabilitação Ortopédica – Parte I – </a:t>
            </a:r>
            <a:r>
              <a:rPr lang="pt-BR" sz="2800" b="1" u="sng" dirty="0">
                <a:solidFill>
                  <a:schemeClr val="bg1"/>
                </a:solidFill>
              </a:rPr>
              <a:t>REABILITAÇÃO EM  OMBRO, COTOVELO E QUADRIL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1" y="2383120"/>
            <a:ext cx="9158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23/04/24</a:t>
            </a:r>
            <a:r>
              <a:rPr lang="pt-BR" sz="2000" dirty="0"/>
              <a:t> </a:t>
            </a:r>
            <a:r>
              <a:rPr lang="pt-BR" sz="2000" b="1" dirty="0"/>
              <a:t>Afecções de Ombro e Cotovelo  -</a:t>
            </a:r>
            <a:r>
              <a:rPr lang="pt-BR" sz="2000" dirty="0"/>
              <a:t> M.V. Esp. Ivana Queiroz (Coordenadora da pós-graduação de Ortopedia da ANCLIVEPA-SP)</a:t>
            </a:r>
          </a:p>
          <a:p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30/04/24 </a:t>
            </a:r>
            <a:r>
              <a:rPr lang="pt-BR" sz="2000" b="1" dirty="0"/>
              <a:t>Afecções na Coxofemoral</a:t>
            </a:r>
            <a:r>
              <a:rPr lang="pt-BR" sz="2000" dirty="0"/>
              <a:t> – Prof. Dr. Bruno Watanabe Minto (Professor de ortopedia da UNESP – Jaboticabal)</a:t>
            </a:r>
          </a:p>
          <a:p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07/05/24</a:t>
            </a:r>
            <a:r>
              <a:rPr lang="pt-BR" sz="2000" dirty="0"/>
              <a:t> </a:t>
            </a:r>
            <a:r>
              <a:rPr lang="pt-BR" sz="2000" b="1" dirty="0"/>
              <a:t>Reabilitação em Afecções de Quadril - </a:t>
            </a:r>
            <a:r>
              <a:rPr lang="pt-BR" sz="2000" dirty="0"/>
              <a:t>M.V.  Esp. Renata </a:t>
            </a:r>
            <a:r>
              <a:rPr lang="pt-BR" sz="2000" dirty="0" err="1"/>
              <a:t>Tesser</a:t>
            </a:r>
            <a:r>
              <a:rPr lang="pt-BR" sz="2000" dirty="0"/>
              <a:t> (Anhembi Morumbi)</a:t>
            </a:r>
          </a:p>
          <a:p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14/05/24</a:t>
            </a:r>
            <a:r>
              <a:rPr lang="pt-BR" sz="2000" dirty="0"/>
              <a:t> </a:t>
            </a:r>
            <a:r>
              <a:rPr lang="pt-BR" sz="2000" b="1" dirty="0"/>
              <a:t>Reabilitação em Afecções de Ombro, Cotovelo e Controle da </a:t>
            </a:r>
            <a:br>
              <a:rPr lang="pt-BR" sz="2000" b="1" dirty="0"/>
            </a:br>
            <a:r>
              <a:rPr lang="pt-BR" sz="2000" b="1" dirty="0"/>
              <a:t>Osteoartrose -  </a:t>
            </a:r>
            <a:r>
              <a:rPr lang="pt-BR" sz="2000" dirty="0"/>
              <a:t>Profa. Esp. Juliana Alves (Fisio Care Pet)</a:t>
            </a:r>
          </a:p>
        </p:txBody>
      </p:sp>
    </p:spTree>
    <p:extLst>
      <p:ext uri="{BB962C8B-B14F-4D97-AF65-F5344CB8AC3E}">
        <p14:creationId xmlns:p14="http://schemas.microsoft.com/office/powerpoint/2010/main" val="387287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1092"/>
            <a:ext cx="9180000" cy="1044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10 - Reabilitação Ortopédica – Parte II – REABILITAÇÃO EM AFECÇÕES DE JOELHO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1" y="2593761"/>
            <a:ext cx="9158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21/05/24 </a:t>
            </a:r>
            <a:r>
              <a:rPr lang="pt-BR" sz="2000" b="1" dirty="0">
                <a:solidFill>
                  <a:srgbClr val="1A210D"/>
                </a:solidFill>
              </a:rPr>
              <a:t>Fisiopatologia e Técnicas Cirúrgicas da Ruptura do Ligamento - </a:t>
            </a:r>
            <a:r>
              <a:rPr lang="pt-BR" sz="2000" dirty="0">
                <a:solidFill>
                  <a:srgbClr val="1A210D"/>
                </a:solidFill>
              </a:rPr>
              <a:t>M.V. MSc Renato Dalcin (Universidade de Guarulhos)</a:t>
            </a:r>
          </a:p>
          <a:p>
            <a:endParaRPr lang="pt-BR" dirty="0"/>
          </a:p>
          <a:p>
            <a:r>
              <a:rPr lang="pt-BR" sz="2000" dirty="0">
                <a:solidFill>
                  <a:srgbClr val="1A210D"/>
                </a:solidFill>
              </a:rPr>
              <a:t>28/05/24 </a:t>
            </a:r>
            <a:r>
              <a:rPr lang="pt-BR" sz="2000" b="1" dirty="0">
                <a:solidFill>
                  <a:srgbClr val="1A210D"/>
                </a:solidFill>
              </a:rPr>
              <a:t>Fisiopatologia e Técnicas Cirúrgicas da Luxação de </a:t>
            </a:r>
            <a:r>
              <a:rPr lang="pt-BR" sz="2000" b="1" dirty="0"/>
              <a:t>Patela - </a:t>
            </a:r>
            <a:r>
              <a:rPr lang="pt-BR" sz="2000" dirty="0"/>
              <a:t>M.V. Esp. Denis Prata (Pós graduado ANCLIVEPA / Coordenador Anclivepa) </a:t>
            </a:r>
          </a:p>
          <a:p>
            <a:endParaRPr lang="pt-BR" sz="2000" dirty="0">
              <a:solidFill>
                <a:srgbClr val="1A210D"/>
              </a:solidFill>
            </a:endParaRPr>
          </a:p>
          <a:p>
            <a:r>
              <a:rPr lang="pt-BR" sz="2000" dirty="0">
                <a:solidFill>
                  <a:srgbClr val="1A210D"/>
                </a:solidFill>
              </a:rPr>
              <a:t>11/06/24 </a:t>
            </a:r>
            <a:r>
              <a:rPr lang="pt-BR" sz="2000" b="1" dirty="0">
                <a:solidFill>
                  <a:srgbClr val="1A210D"/>
                </a:solidFill>
              </a:rPr>
              <a:t>Reabilitação em Afecções de Joelho - </a:t>
            </a:r>
            <a:r>
              <a:rPr lang="pt-BR" sz="2000" dirty="0">
                <a:solidFill>
                  <a:srgbClr val="1A210D"/>
                </a:solidFill>
              </a:rPr>
              <a:t>M.V.  Esp. </a:t>
            </a:r>
            <a:r>
              <a:rPr lang="pt-BR" sz="2000" dirty="0"/>
              <a:t>Lilian Pasqualin (Fisio Care Pet)</a:t>
            </a:r>
            <a:endParaRPr lang="pt-BR" sz="2000" u="sng" dirty="0"/>
          </a:p>
        </p:txBody>
      </p:sp>
    </p:spTree>
    <p:extLst>
      <p:ext uri="{BB962C8B-B14F-4D97-AF65-F5344CB8AC3E}">
        <p14:creationId xmlns:p14="http://schemas.microsoft.com/office/powerpoint/2010/main" val="292581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7D730A-05C3-4824-99A7-4911AE0D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/>
          <a:p>
            <a:pPr rtl="0"/>
            <a:r>
              <a:rPr lang="pt-BR" dirty="0"/>
              <a:t>2023</a:t>
            </a:r>
            <a:br>
              <a:rPr lang="pt-BR" dirty="0"/>
            </a:br>
            <a:r>
              <a:rPr lang="pt-BR" dirty="0"/>
              <a:t> Híbrido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6AC3F12-360E-4CF2-98CE-B7BC1F285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3563" y="1438901"/>
            <a:ext cx="6529387" cy="1509713"/>
          </a:xfrm>
        </p:spPr>
        <p:txBody>
          <a:bodyPr rtlCol="0" anchor="ctr">
            <a:noAutofit/>
          </a:bodyPr>
          <a:lstStyle/>
          <a:p>
            <a:pPr rtl="0"/>
            <a:r>
              <a:rPr lang="pt-BR" sz="4000" b="1" dirty="0"/>
              <a:t>Assista a explicação do cronograma </a:t>
            </a:r>
            <a:r>
              <a:rPr lang="pt-BR" sz="4000" b="1" dirty="0">
                <a:solidFill>
                  <a:srgbClr val="FFFF00"/>
                </a:solidFill>
              </a:rPr>
              <a:t>clicando no link: </a:t>
            </a:r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  <a:hlinkClick r:id="rId3"/>
              </a:rPr>
              <a:t>https://youtu.be/9kIkylYs5jc</a:t>
            </a:r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pt-BR" sz="4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E7B0CF1A-D3F7-FD76-ADBC-B0737180A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975" y="3429000"/>
            <a:ext cx="1939688" cy="2329357"/>
          </a:xfrm>
          <a:prstGeom prst="rect">
            <a:avLst/>
          </a:prstGeom>
        </p:spPr>
      </p:pic>
      <p:pic>
        <p:nvPicPr>
          <p:cNvPr id="11" name="Espaço Reservado para Imagem 10" descr="Cachorro com roupa verde&#10;&#10;Descrição gerada automaticamente">
            <a:extLst>
              <a:ext uri="{FF2B5EF4-FFF2-40B4-BE49-F238E27FC236}">
                <a16:creationId xmlns:a16="http://schemas.microsoft.com/office/drawing/2014/main" id="{8E513E84-4484-247C-A180-855D1C89D4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348" r="1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722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1044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11 - Reabilitação Ortopédica – Parte III – REABILITAÇÃO EM  FRATURAS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6299" y="2759478"/>
            <a:ext cx="91541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18/06/24 </a:t>
            </a:r>
            <a:r>
              <a:rPr lang="pt-BR" sz="2000" b="1" dirty="0"/>
              <a:t>Biomecânica de Fraturas e Características dos Principais Implantes – </a:t>
            </a:r>
            <a:r>
              <a:rPr lang="pt-BR" sz="2000" dirty="0">
                <a:solidFill>
                  <a:srgbClr val="1A210D"/>
                </a:solidFill>
              </a:rPr>
              <a:t>Prof.. MSc Guilherme Franco (Ortho Science)</a:t>
            </a:r>
          </a:p>
          <a:p>
            <a:endParaRPr lang="pt-BR" sz="2000" dirty="0">
              <a:solidFill>
                <a:srgbClr val="1A210D"/>
              </a:solidFill>
            </a:endParaRPr>
          </a:p>
          <a:p>
            <a:r>
              <a:rPr lang="pt-BR" sz="2000" dirty="0">
                <a:solidFill>
                  <a:srgbClr val="1A210D"/>
                </a:solidFill>
              </a:rPr>
              <a:t>02/07/24</a:t>
            </a:r>
            <a:r>
              <a:rPr lang="pt-BR" sz="2000" b="1" dirty="0"/>
              <a:t> Reabilitação em Pacientes com Afecções Ortopédicas e Discussão de Casos </a:t>
            </a:r>
            <a:r>
              <a:rPr lang="pt-BR" sz="2000" dirty="0"/>
              <a:t>– </a:t>
            </a:r>
            <a:r>
              <a:rPr lang="pt-BR" sz="2000" dirty="0">
                <a:solidFill>
                  <a:srgbClr val="1A210D"/>
                </a:solidFill>
              </a:rPr>
              <a:t>M.V. MSc. Nívea Veturiano (Fisio Care Pet)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5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12 - Módulo Avançado de Reabilitação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078021"/>
            <a:ext cx="915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09/07/24  </a:t>
            </a:r>
            <a:r>
              <a:rPr lang="pt-BR" sz="2000" b="1" dirty="0"/>
              <a:t>Desafios na Reabilitação: Alterações Endócrinas, Cardíacas, Neoplasias </a:t>
            </a:r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16/07/24  </a:t>
            </a:r>
            <a:r>
              <a:rPr lang="pt-BR" sz="2000" b="1" dirty="0">
                <a:solidFill>
                  <a:srgbClr val="1A210D"/>
                </a:solidFill>
              </a:rPr>
              <a:t>Discussão de Casos  Complexos - </a:t>
            </a:r>
            <a:r>
              <a:rPr lang="pt-BR" sz="2000" dirty="0" err="1"/>
              <a:t>Ionuț</a:t>
            </a:r>
            <a:r>
              <a:rPr lang="pt-BR" sz="2000" dirty="0"/>
              <a:t> </a:t>
            </a:r>
            <a:r>
              <a:rPr lang="pt-BR" sz="2000" dirty="0" err="1"/>
              <a:t>Alexandru</a:t>
            </a:r>
            <a:r>
              <a:rPr lang="pt-BR" sz="2000" dirty="0"/>
              <a:t> </a:t>
            </a:r>
            <a:r>
              <a:rPr lang="pt-BR" sz="2000" dirty="0" err="1"/>
              <a:t>Ciupercă</a:t>
            </a:r>
            <a:r>
              <a:rPr lang="pt-BR" sz="2000" dirty="0"/>
              <a:t> </a:t>
            </a:r>
            <a:r>
              <a:rPr lang="pt-BR" sz="2000" b="1" dirty="0">
                <a:solidFill>
                  <a:srgbClr val="FF0000"/>
                </a:solidFill>
              </a:rPr>
              <a:t>(Palestrante Internacional - Romênia)</a:t>
            </a:r>
          </a:p>
          <a:p>
            <a:endParaRPr lang="pt-BR" sz="2000" u="sng" dirty="0"/>
          </a:p>
          <a:p>
            <a:r>
              <a:rPr lang="pt-BR" sz="2000" dirty="0"/>
              <a:t>23/07/24 </a:t>
            </a:r>
            <a:r>
              <a:rPr lang="pt-BR" sz="2000" b="1" dirty="0"/>
              <a:t> Fisioterapia Respiratória</a:t>
            </a:r>
            <a:r>
              <a:rPr lang="pt-BR" sz="2000" dirty="0"/>
              <a:t> - Carolina Tcatch</a:t>
            </a:r>
          </a:p>
          <a:p>
            <a:endParaRPr lang="pt-BR" sz="2000" u="sng" dirty="0"/>
          </a:p>
          <a:p>
            <a:r>
              <a:rPr lang="pt-BR" sz="2000" dirty="0"/>
              <a:t>02/08/24  </a:t>
            </a:r>
            <a:r>
              <a:rPr lang="pt-BR" sz="2000" b="1" dirty="0"/>
              <a:t>Novidades no Tratamento Multimodal da Osteoatrose e Dor Miofascial </a:t>
            </a:r>
            <a:r>
              <a:rPr lang="pt-BR" sz="2000" dirty="0"/>
              <a:t>- Prof.. Cátia Mota e Sá </a:t>
            </a:r>
            <a:r>
              <a:rPr lang="pt-BR" sz="2000" b="1" dirty="0">
                <a:solidFill>
                  <a:srgbClr val="FF0000"/>
                </a:solidFill>
              </a:rPr>
              <a:t>(Palestrante Internacional - Portugal) </a:t>
            </a:r>
            <a:r>
              <a:rPr lang="pt-BR" sz="2000" dirty="0"/>
              <a:t>– única aula ao vivo (não gravada) das 08 as 13h.</a:t>
            </a:r>
          </a:p>
        </p:txBody>
      </p:sp>
    </p:spTree>
    <p:extLst>
      <p:ext uri="{BB962C8B-B14F-4D97-AF65-F5344CB8AC3E}">
        <p14:creationId xmlns:p14="http://schemas.microsoft.com/office/powerpoint/2010/main" val="79865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871686" y="1080000"/>
            <a:ext cx="4417427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6000" y="2160000"/>
            <a:ext cx="331532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pt-BR" sz="2000" b="1" u="sng" dirty="0"/>
              <a:t>Data: 11  de Novembro 2023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211548-BA51-4E15-AF58-01A0FC418695}"/>
              </a:ext>
            </a:extLst>
          </p:cNvPr>
          <p:cNvSpPr txBox="1"/>
          <p:nvPr/>
        </p:nvSpPr>
        <p:spPr>
          <a:xfrm>
            <a:off x="1224000" y="2663216"/>
            <a:ext cx="5986269" cy="72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1A210D"/>
                </a:solidFill>
              </a:rPr>
              <a:t>09h às 17h:  Semiologia fisiátrica, ortopédica  e neurológica – </a:t>
            </a:r>
            <a:r>
              <a:rPr lang="pt-BR" sz="2000" dirty="0">
                <a:solidFill>
                  <a:srgbClr val="1A210D"/>
                </a:solidFill>
              </a:rPr>
              <a:t>Nívea Veturiano (Fisio Care Pet)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D5078A-E8CD-40EC-8642-01CBBBF79458}"/>
              </a:ext>
            </a:extLst>
          </p:cNvPr>
          <p:cNvSpPr txBox="1"/>
          <p:nvPr/>
        </p:nvSpPr>
        <p:spPr>
          <a:xfrm>
            <a:off x="1116000" y="3597343"/>
            <a:ext cx="331532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u="sng" dirty="0"/>
              <a:t>Data:  12 de Novembro 2023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9FA25C-F61D-4023-8C6B-0F77DFACF5C6}"/>
              </a:ext>
            </a:extLst>
          </p:cNvPr>
          <p:cNvSpPr txBox="1"/>
          <p:nvPr/>
        </p:nvSpPr>
        <p:spPr>
          <a:xfrm>
            <a:off x="1224000" y="4223694"/>
            <a:ext cx="8858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1A210D"/>
                </a:solidFill>
              </a:rPr>
              <a:t>09h às 10h: Prática de hidroterapia – </a:t>
            </a:r>
            <a:r>
              <a:rPr lang="pt-BR" sz="2000" dirty="0">
                <a:solidFill>
                  <a:srgbClr val="1A210D"/>
                </a:solidFill>
              </a:rPr>
              <a:t>Camila Rugieri Chinelato (Fisio Care Pet)</a:t>
            </a:r>
          </a:p>
          <a:p>
            <a:pPr algn="just"/>
            <a:endParaRPr lang="pt-BR" sz="2000" dirty="0">
              <a:solidFill>
                <a:srgbClr val="1A210D"/>
              </a:solidFill>
            </a:endParaRPr>
          </a:p>
          <a:p>
            <a:pPr algn="just"/>
            <a:r>
              <a:rPr lang="pt-BR" sz="2000" b="1" dirty="0">
                <a:solidFill>
                  <a:srgbClr val="1A210D"/>
                </a:solidFill>
              </a:rPr>
              <a:t>11h às 13h: Prática de eletro, laser e ultrassom – </a:t>
            </a:r>
            <a:r>
              <a:rPr lang="pt-BR" sz="2000" dirty="0">
                <a:solidFill>
                  <a:srgbClr val="1A210D"/>
                </a:solidFill>
              </a:rPr>
              <a:t>Camila Rugeri Chinelato (Fisio Care Pet)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5D0DB5C-77A3-BB8F-1891-646365D48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747" y="1913680"/>
            <a:ext cx="2990555" cy="198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6314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76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999" y="2160000"/>
            <a:ext cx="342786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u="sng" dirty="0"/>
              <a:t>Data: 03 de Fevereiro de 2024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1BFE2E-451E-4209-B20C-2C12E77421C4}"/>
              </a:ext>
            </a:extLst>
          </p:cNvPr>
          <p:cNvSpPr txBox="1"/>
          <p:nvPr/>
        </p:nvSpPr>
        <p:spPr>
          <a:xfrm>
            <a:off x="1224000" y="2664581"/>
            <a:ext cx="5410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09h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13h:  Massagem e liberação miofascial – </a:t>
            </a: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Themis Regina</a:t>
            </a:r>
          </a:p>
          <a:p>
            <a:pPr algn="just">
              <a:defRPr/>
            </a:pPr>
            <a:endParaRPr lang="pt-BR" sz="2000" b="1" dirty="0">
              <a:solidFill>
                <a:srgbClr val="1A210D"/>
              </a:solidFill>
            </a:endParaRPr>
          </a:p>
          <a:p>
            <a:pPr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15h às 18h:  Cinesioterapia e Alongamento – </a:t>
            </a:r>
            <a:r>
              <a:rPr lang="pt-BR" sz="2000" dirty="0">
                <a:solidFill>
                  <a:srgbClr val="1A210D"/>
                </a:solidFill>
              </a:rPr>
              <a:t>Camila Rugieri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22D7DB-3C52-4317-B3B2-EF43137CC104}"/>
              </a:ext>
            </a:extLst>
          </p:cNvPr>
          <p:cNvSpPr txBox="1"/>
          <p:nvPr/>
        </p:nvSpPr>
        <p:spPr>
          <a:xfrm>
            <a:off x="1116000" y="4271982"/>
            <a:ext cx="341986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u="sng" dirty="0"/>
              <a:t>Data: 04 de Fevereiro de 2024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15999" y="4858894"/>
            <a:ext cx="92275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09h às 13h: campo magnético, fototerapia  e infrassom – </a:t>
            </a:r>
            <a:r>
              <a:rPr lang="pt-BR" sz="2000" dirty="0">
                <a:solidFill>
                  <a:srgbClr val="1A210D"/>
                </a:solidFill>
              </a:rPr>
              <a:t>Nívea Veturiano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68B5ED-7CC6-4F54-BED9-5EE33F23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255" y="2045892"/>
            <a:ext cx="1442573" cy="20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8E74E4-FC1F-4373-BE3F-877F43240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118" y="2045895"/>
            <a:ext cx="1502838" cy="20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211E42-CC5D-49FA-A39A-15E485FDD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480" y="2045897"/>
            <a:ext cx="1502838" cy="20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6236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79999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999" y="2160000"/>
            <a:ext cx="604929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15 de Junho 2024 – Prof.. Esp. Ricardo S. Lopes     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211548-BA51-4E15-AF58-01A0FC418695}"/>
              </a:ext>
            </a:extLst>
          </p:cNvPr>
          <p:cNvSpPr txBox="1"/>
          <p:nvPr/>
        </p:nvSpPr>
        <p:spPr>
          <a:xfrm>
            <a:off x="1224000" y="2664052"/>
            <a:ext cx="6807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09h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13h: Prática de </a:t>
            </a:r>
            <a:r>
              <a:rPr lang="pt-BR" sz="2000" b="1" noProof="0" dirty="0">
                <a:solidFill>
                  <a:srgbClr val="1A210D"/>
                </a:solidFill>
              </a:rPr>
              <a:t>R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eabilitaçã</a:t>
            </a:r>
            <a:r>
              <a:rPr lang="pt-BR" sz="2000" b="1" dirty="0">
                <a:solidFill>
                  <a:srgbClr val="1A210D"/>
                </a:solidFill>
              </a:rPr>
              <a:t>o Neurológica 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 </a:t>
            </a:r>
          </a:p>
          <a:p>
            <a:pPr algn="just">
              <a:defRPr/>
            </a:pPr>
            <a:endParaRPr lang="pt-BR" sz="2000" b="1" dirty="0">
              <a:solidFill>
                <a:srgbClr val="1A210D"/>
              </a:solidFill>
            </a:endParaRPr>
          </a:p>
          <a:p>
            <a:pPr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14h 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</a:t>
            </a:r>
            <a:r>
              <a:rPr lang="pt-BR" sz="2000" b="1" dirty="0">
                <a:solidFill>
                  <a:srgbClr val="1A210D"/>
                </a:solidFill>
              </a:rPr>
              <a:t>17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h: Prática de Reabilitação de Quadril e </a:t>
            </a:r>
            <a:r>
              <a:rPr lang="pt-BR" sz="2000" b="1" dirty="0">
                <a:solidFill>
                  <a:srgbClr val="1A210D"/>
                </a:solidFill>
              </a:rPr>
              <a:t>O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osteoartrose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1A210D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D5078A-E8CD-40EC-8642-01CBBBF79458}"/>
              </a:ext>
            </a:extLst>
          </p:cNvPr>
          <p:cNvSpPr txBox="1"/>
          <p:nvPr/>
        </p:nvSpPr>
        <p:spPr>
          <a:xfrm>
            <a:off x="1116000" y="4029814"/>
            <a:ext cx="604929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 </a:t>
            </a:r>
            <a:r>
              <a:rPr lang="pt-BR" sz="2000" b="1" u="sng" dirty="0">
                <a:solidFill>
                  <a:prstClr val="black"/>
                </a:solidFill>
              </a:rPr>
              <a:t>16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lang="pt-BR" sz="2000" b="1" u="sng" dirty="0">
                <a:solidFill>
                  <a:prstClr val="black"/>
                </a:solidFill>
              </a:rPr>
              <a:t>Junho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2024 – Prof.. Esp. Ricardo S. Lopes         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9FA25C-F61D-4023-8C6B-0F77DFACF5C6}"/>
              </a:ext>
            </a:extLst>
          </p:cNvPr>
          <p:cNvSpPr txBox="1"/>
          <p:nvPr/>
        </p:nvSpPr>
        <p:spPr>
          <a:xfrm>
            <a:off x="1224000" y="4700566"/>
            <a:ext cx="674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1A210D"/>
                </a:solidFill>
              </a:rPr>
              <a:t>09h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</a:t>
            </a:r>
            <a:r>
              <a:rPr lang="pt-BR" sz="2000" b="1" dirty="0">
                <a:solidFill>
                  <a:srgbClr val="1A210D"/>
                </a:solidFill>
              </a:rPr>
              <a:t>12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h: Prática de Reabilitação e Ombro e Cotovelo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1A210D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1A210D"/>
                </a:solidFill>
              </a:rPr>
              <a:t>12h às 13h: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 Prática de Reabilitação em Felinos</a:t>
            </a:r>
          </a:p>
        </p:txBody>
      </p:sp>
      <p:pic>
        <p:nvPicPr>
          <p:cNvPr id="9" name="Imagem 8" descr="Gato ao lado de água&#10;&#10;Descrição gerada automaticamente">
            <a:extLst>
              <a:ext uri="{FF2B5EF4-FFF2-40B4-BE49-F238E27FC236}">
                <a16:creationId xmlns:a16="http://schemas.microsoft.com/office/drawing/2014/main" id="{24B702E7-0021-DFDF-401D-166BA6EA3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728" y="2124950"/>
            <a:ext cx="1931712" cy="257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07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IV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6000" y="2160000"/>
            <a:ext cx="2772000" cy="39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</a:t>
            </a:r>
            <a:r>
              <a:rPr lang="pt-BR" sz="2000" b="1" u="sng" dirty="0">
                <a:solidFill>
                  <a:prstClr val="black"/>
                </a:solidFill>
              </a:rPr>
              <a:t>17 de Agosto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2024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24000" y="2827029"/>
            <a:ext cx="63610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09h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s 12h: Reabilitação de Afecções em Joelho - </a:t>
            </a:r>
            <a:r>
              <a:rPr lang="pt-BR" sz="2000" dirty="0">
                <a:solidFill>
                  <a:srgbClr val="1A210D"/>
                </a:solidFill>
                <a:latin typeface="Garamond" panose="02020404030301010803" pitchFamily="18" charset="0"/>
              </a:rPr>
              <a:t>Lilian Pasqualin  (Fisio Care Pet)</a:t>
            </a:r>
          </a:p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 </a:t>
            </a:r>
          </a:p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14h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s 18h: Reabilitação Ortopédica – </a:t>
            </a:r>
            <a:r>
              <a:rPr lang="pt-BR" sz="2000" dirty="0">
                <a:solidFill>
                  <a:srgbClr val="1A210D"/>
                </a:solidFill>
                <a:latin typeface="Garamond" panose="02020404030301010803" pitchFamily="18" charset="0"/>
              </a:rPr>
              <a:t>Núbia Bergamo (Fisio Care Pet)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D5078A-E8CD-40EC-8642-01CBBBF79458}"/>
              </a:ext>
            </a:extLst>
          </p:cNvPr>
          <p:cNvSpPr txBox="1"/>
          <p:nvPr/>
        </p:nvSpPr>
        <p:spPr>
          <a:xfrm>
            <a:off x="1116000" y="4458245"/>
            <a:ext cx="276069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</a:t>
            </a:r>
            <a:r>
              <a:rPr lang="pt-BR" sz="2000" b="1" u="sng" dirty="0">
                <a:solidFill>
                  <a:prstClr val="black"/>
                </a:solidFill>
              </a:rPr>
              <a:t>18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Agosto 2024</a:t>
            </a:r>
          </a:p>
        </p:txBody>
      </p:sp>
      <p:sp>
        <p:nvSpPr>
          <p:cNvPr id="9" name="Retângulo 8"/>
          <p:cNvSpPr/>
          <p:nvPr/>
        </p:nvSpPr>
        <p:spPr>
          <a:xfrm>
            <a:off x="1224000" y="4986285"/>
            <a:ext cx="9766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09h às 13h: Discussão de Casos Complexos e Aplicação de Protocolos – </a:t>
            </a:r>
            <a:r>
              <a:rPr lang="pt-BR" sz="2000" b="1" dirty="0" err="1">
                <a:solidFill>
                  <a:srgbClr val="1A210D"/>
                </a:solidFill>
              </a:rPr>
              <a:t>Thayna</a:t>
            </a:r>
            <a:r>
              <a:rPr lang="pt-BR" sz="2000" b="1" dirty="0">
                <a:solidFill>
                  <a:srgbClr val="1A210D"/>
                </a:solidFill>
              </a:rPr>
              <a:t> Cardoso</a:t>
            </a:r>
            <a:r>
              <a:rPr lang="pt-BR" sz="2000" dirty="0">
                <a:solidFill>
                  <a:srgbClr val="1A210D"/>
                </a:solidFill>
              </a:rPr>
              <a:t> (Fisio Care Pet)</a:t>
            </a:r>
          </a:p>
        </p:txBody>
      </p:sp>
      <p:pic>
        <p:nvPicPr>
          <p:cNvPr id="3" name="Imagem 2" descr="Cachorro em pé olhando para o lado&#10;&#10;Descrição gerada automaticamente">
            <a:extLst>
              <a:ext uri="{FF2B5EF4-FFF2-40B4-BE49-F238E27FC236}">
                <a16:creationId xmlns:a16="http://schemas.microsoft.com/office/drawing/2014/main" id="{8E28E27F-F664-42C4-1D02-C50CE51A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668" y="2160000"/>
            <a:ext cx="3082377" cy="204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356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964662" y="882920"/>
            <a:ext cx="4758620" cy="169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Garamond"/>
              <a:buNone/>
            </a:pPr>
            <a:r>
              <a:rPr lang="pt-BR" sz="3900" dirty="0"/>
              <a:t>Local</a:t>
            </a:r>
            <a:br>
              <a:rPr lang="pt-BR" sz="3900" dirty="0"/>
            </a:br>
            <a:r>
              <a:rPr lang="pt-BR" sz="3900" dirty="0"/>
              <a:t>Fisio Care Pet </a:t>
            </a:r>
            <a:br>
              <a:rPr lang="pt-BR" sz="3900" dirty="0"/>
            </a:br>
            <a:r>
              <a:rPr lang="pt-BR" sz="3900" dirty="0"/>
              <a:t>Unidade Moema</a:t>
            </a:r>
            <a:endParaRPr dirty="0"/>
          </a:p>
        </p:txBody>
      </p:sp>
      <p:sp>
        <p:nvSpPr>
          <p:cNvPr id="237" name="Google Shape;237;p9"/>
          <p:cNvSpPr txBox="1"/>
          <p:nvPr/>
        </p:nvSpPr>
        <p:spPr>
          <a:xfrm>
            <a:off x="5601330" y="4604337"/>
            <a:ext cx="5311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Av. dos Bandeirantes, 4555 – ao lado do Aeroporto de Congonhas</a:t>
            </a:r>
            <a:endParaRPr dirty="0"/>
          </a:p>
        </p:txBody>
      </p:sp>
      <p:pic>
        <p:nvPicPr>
          <p:cNvPr id="238" name="Google Shape;238;p9" descr="Uma imagem contendo no interior, cozinha, mesa, te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094" y="2694207"/>
            <a:ext cx="3857471" cy="289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 descr="Mesa com cadeiras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3422" y="1717190"/>
            <a:ext cx="5159575" cy="191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chorro na cama&#10;&#10;Descrição gerada automaticamente">
            <a:extLst>
              <a:ext uri="{FF2B5EF4-FFF2-40B4-BE49-F238E27FC236}">
                <a16:creationId xmlns:a16="http://schemas.microsoft.com/office/drawing/2014/main" id="{902E93C8-22B9-B463-C7C1-D81C1ADB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" y="720000"/>
            <a:ext cx="10753200" cy="541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62BF7EE-B740-F452-DAC8-26BC5E4D18F1}"/>
              </a:ext>
            </a:extLst>
          </p:cNvPr>
          <p:cNvSpPr/>
          <p:nvPr/>
        </p:nvSpPr>
        <p:spPr>
          <a:xfrm>
            <a:off x="3710912" y="0"/>
            <a:ext cx="4736891" cy="6464968"/>
          </a:xfrm>
          <a:prstGeom prst="rect">
            <a:avLst/>
          </a:prstGeom>
          <a:solidFill>
            <a:srgbClr val="1A30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E01FB13-2650-4060-8E7D-1FC00B2F6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6600" y="2554426"/>
            <a:ext cx="3657600" cy="4074026"/>
          </a:xfrm>
        </p:spPr>
        <p:txBody>
          <a:bodyPr rtlCol="0">
            <a:noAutofit/>
          </a:bodyPr>
          <a:lstStyle/>
          <a:p>
            <a:pPr rtl="0"/>
            <a:r>
              <a:rPr lang="pt-BR" sz="3200" dirty="0"/>
              <a:t>Único curso do Brasil que você sabe quem são os palestrantes antes de se inscrever</a:t>
            </a:r>
            <a:br>
              <a:rPr lang="pt-BR" sz="3200" dirty="0"/>
            </a:br>
            <a:br>
              <a:rPr lang="pt-BR" sz="3200" dirty="0"/>
            </a:br>
            <a:r>
              <a:rPr lang="pt-BR" sz="3600" b="1" dirty="0">
                <a:solidFill>
                  <a:srgbClr val="FFFF00"/>
                </a:solidFill>
              </a:rPr>
              <a:t> 1º lote somente para os primeiros 15 inscritos </a:t>
            </a:r>
            <a:br>
              <a:rPr lang="pt-BR" sz="3200" dirty="0">
                <a:solidFill>
                  <a:srgbClr val="FF3300"/>
                </a:solidFill>
              </a:rPr>
            </a:b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br>
              <a:rPr lang="pt-BR" sz="3200" dirty="0"/>
            </a:br>
            <a:br>
              <a:rPr lang="pt-BR" sz="3200" dirty="0">
                <a:solidFill>
                  <a:srgbClr val="FF3300"/>
                </a:solidFill>
              </a:rPr>
            </a:br>
            <a:br>
              <a:rPr lang="pt-BR" sz="3200" dirty="0"/>
            </a:br>
            <a:endParaRPr lang="pt-BR" sz="3200" dirty="0"/>
          </a:p>
        </p:txBody>
      </p:sp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328A369-1053-4B4E-8A74-073714A3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782" y="5251814"/>
            <a:ext cx="850435" cy="833539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3CBCC322-5FB6-B1AE-A70D-12F0A1099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82270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chorro com roupa verde&#10;&#10;Descrição gerada automaticamente">
            <a:extLst>
              <a:ext uri="{FF2B5EF4-FFF2-40B4-BE49-F238E27FC236}">
                <a16:creationId xmlns:a16="http://schemas.microsoft.com/office/drawing/2014/main" id="{64722E34-225B-8337-68B1-5027CC0D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3" y="363512"/>
            <a:ext cx="11482465" cy="613097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C56CC93-F06A-9A1A-033A-C13085D5DD05}"/>
              </a:ext>
            </a:extLst>
          </p:cNvPr>
          <p:cNvSpPr/>
          <p:nvPr/>
        </p:nvSpPr>
        <p:spPr>
          <a:xfrm>
            <a:off x="3957403" y="363511"/>
            <a:ext cx="4107305" cy="6100997"/>
          </a:xfrm>
          <a:prstGeom prst="rect">
            <a:avLst/>
          </a:prstGeom>
          <a:solidFill>
            <a:srgbClr val="1A301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E01FB13-2650-4060-8E7D-1FC00B2F6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2118" y="1014279"/>
            <a:ext cx="3287882" cy="4074026"/>
          </a:xfrm>
        </p:spPr>
        <p:txBody>
          <a:bodyPr rtlCol="0">
            <a:noAutofit/>
          </a:bodyPr>
          <a:lstStyle/>
          <a:p>
            <a:pPr rtl="0"/>
            <a:r>
              <a:rPr lang="pt-BR" sz="3600" b="1" dirty="0">
                <a:solidFill>
                  <a:srgbClr val="FFFF00"/>
                </a:solidFill>
              </a:rPr>
              <a:t>Inscreva-se </a:t>
            </a:r>
            <a:br>
              <a:rPr lang="pt-BR" sz="3600" b="1" dirty="0">
                <a:solidFill>
                  <a:srgbClr val="FFFF00"/>
                </a:solidFill>
              </a:rPr>
            </a:br>
            <a:r>
              <a:rPr lang="pt-BR" sz="3600" b="1" dirty="0">
                <a:solidFill>
                  <a:srgbClr val="FFFF00"/>
                </a:solidFill>
              </a:rPr>
              <a:t> agora mesmo: </a:t>
            </a:r>
            <a:br>
              <a:rPr lang="pt-BR" sz="3200" b="1" dirty="0">
                <a:solidFill>
                  <a:srgbClr val="FFFF00"/>
                </a:solidFill>
              </a:rPr>
            </a:br>
            <a:r>
              <a:rPr lang="pt-BR" sz="2400" dirty="0">
                <a:hlinkClick r:id="rId4"/>
              </a:rPr>
              <a:t>fisiocarepet.com.br/cursos/</a:t>
            </a:r>
            <a:r>
              <a:rPr lang="pt-BR" sz="2400" dirty="0"/>
              <a:t> 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Garanta sua participação melhor curso de formação em fisioterapia veterinária do Brasil.</a:t>
            </a:r>
            <a:br>
              <a:rPr lang="pt-BR" sz="2800" dirty="0"/>
            </a:br>
            <a:br>
              <a:rPr lang="pt-BR" sz="2800" dirty="0"/>
            </a:br>
            <a:endParaRPr lang="pt-BR" sz="2800" dirty="0"/>
          </a:p>
        </p:txBody>
      </p:sp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328A369-1053-4B4E-8A74-073714A35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782" y="5251814"/>
            <a:ext cx="850435" cy="8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1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26C85-B2CB-40E2-9EF5-0C273D7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040" y="611848"/>
            <a:ext cx="10013919" cy="1330688"/>
          </a:xfrm>
        </p:spPr>
        <p:txBody>
          <a:bodyPr rtlCol="0">
            <a:normAutofit/>
          </a:bodyPr>
          <a:lstStyle/>
          <a:p>
            <a:pPr rtl="0"/>
            <a:r>
              <a:rPr lang="pt-BR" sz="6600" noProof="1"/>
              <a:t>Realização</a:t>
            </a:r>
          </a:p>
        </p:txBody>
      </p:sp>
      <p:pic>
        <p:nvPicPr>
          <p:cNvPr id="10" name="Imagem 9" descr="Uma imagem contendo Forma&#10;&#10;Descrição gerada automaticamente">
            <a:extLst>
              <a:ext uri="{FF2B5EF4-FFF2-40B4-BE49-F238E27FC236}">
                <a16:creationId xmlns:a16="http://schemas.microsoft.com/office/drawing/2014/main" id="{2A2872B1-B8B8-37E1-8186-8A62AF12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48" y="1966680"/>
            <a:ext cx="3286045" cy="39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843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176000" y="1728000"/>
            <a:ext cx="698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Coordenador: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Prof.. Esp. Ricardo S. Lopes</a:t>
            </a:r>
          </a:p>
          <a:p>
            <a:r>
              <a:rPr lang="pt-BR" sz="2000" dirty="0">
                <a:cs typeface="Arial" panose="020B0604020202020204" pitchFamily="34" charset="0"/>
              </a:rPr>
              <a:t>CEO da Fisio Care Pet</a:t>
            </a:r>
          </a:p>
          <a:p>
            <a:r>
              <a:rPr lang="pt-BR" sz="2000" dirty="0">
                <a:cs typeface="Arial" panose="020B0604020202020204" pitchFamily="34" charset="0"/>
              </a:rPr>
              <a:t>Autor do livro Fisiatria em Pequenos animais</a:t>
            </a:r>
          </a:p>
          <a:p>
            <a:r>
              <a:rPr lang="pt-BR" sz="2000" dirty="0">
                <a:cs typeface="Arial" panose="020B0604020202020204" pitchFamily="34" charset="0"/>
              </a:rPr>
              <a:t>Pós-graduado em Ortopedia pela USP</a:t>
            </a:r>
          </a:p>
          <a:p>
            <a:r>
              <a:rPr lang="pt-BR" sz="2000" dirty="0">
                <a:cs typeface="Arial" panose="020B0604020202020204" pitchFamily="34" charset="0"/>
              </a:rPr>
              <a:t>Presidente da ANFIVET (2019-22)</a:t>
            </a:r>
          </a:p>
          <a:p>
            <a:r>
              <a:rPr lang="pt-BR" sz="2000" u="none" strike="noStrike" dirty="0">
                <a:effectLst/>
                <a:cs typeface="Arial" panose="020B0604020202020204" pitchFamily="34" charset="0"/>
              </a:rPr>
              <a:t>Diretor Científico da ANFIVET (2022-25)</a:t>
            </a:r>
          </a:p>
          <a:p>
            <a:r>
              <a:rPr lang="pt-BR" sz="2000" dirty="0">
                <a:cs typeface="Arial" panose="020B0604020202020204" pitchFamily="34" charset="0"/>
              </a:rPr>
              <a:t>Coordenador da pós-graduação em fisioterapia veterinária da FAMESP</a:t>
            </a:r>
          </a:p>
          <a:p>
            <a:r>
              <a:rPr lang="pt-BR" sz="2000" u="none" strike="noStrike" dirty="0">
                <a:effectLst/>
                <a:cs typeface="Arial" panose="020B0604020202020204" pitchFamily="34" charset="0"/>
              </a:rPr>
              <a:t>Curso do CCRP – </a:t>
            </a:r>
            <a:r>
              <a:rPr lang="pt-BR" sz="2000" u="none" strike="noStrike" dirty="0" err="1">
                <a:effectLst/>
                <a:cs typeface="Arial" panose="020B0604020202020204" pitchFamily="34" charset="0"/>
              </a:rPr>
              <a:t>University</a:t>
            </a:r>
            <a:r>
              <a:rPr lang="pt-BR" sz="200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pt-BR" sz="2000" u="none" strike="noStrike" dirty="0" err="1">
                <a:effectLst/>
                <a:cs typeface="Arial" panose="020B0604020202020204" pitchFamily="34" charset="0"/>
              </a:rPr>
              <a:t>of</a:t>
            </a:r>
            <a:r>
              <a:rPr lang="pt-BR" sz="2000" u="none" strike="noStrike" dirty="0">
                <a:effectLst/>
                <a:cs typeface="Arial" panose="020B0604020202020204" pitchFamily="34" charset="0"/>
              </a:rPr>
              <a:t> Tennessee</a:t>
            </a:r>
            <a:endParaRPr lang="pt-BR" sz="2000" b="0" i="0" u="none" strike="noStrike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17º Curso Extensivo da Fisio Care Pet</a:t>
            </a:r>
          </a:p>
        </p:txBody>
      </p:sp>
      <p:pic>
        <p:nvPicPr>
          <p:cNvPr id="11" name="Espaço Reservado para Conteúdo 10" descr="Homem de camisa branca&#10;&#10;Descrição gerada automaticamente">
            <a:extLst>
              <a:ext uri="{FF2B5EF4-FFF2-40B4-BE49-F238E27FC236}">
                <a16:creationId xmlns:a16="http://schemas.microsoft.com/office/drawing/2014/main" id="{A1CB37B3-A118-64F6-FDD4-FED1EE5BD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841" y="1824864"/>
            <a:ext cx="2955533" cy="4140000"/>
          </a:xfrm>
        </p:spPr>
      </p:pic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76782BB9-05A5-89DE-BD45-BCDAA537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466" y="4886800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13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26C85-B2CB-40E2-9EF5-0C273D7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1" y="489374"/>
            <a:ext cx="4015409" cy="1330688"/>
          </a:xfrm>
        </p:spPr>
        <p:txBody>
          <a:bodyPr rtlCol="0">
            <a:normAutofit/>
          </a:bodyPr>
          <a:lstStyle/>
          <a:p>
            <a:pPr rtl="0"/>
            <a:r>
              <a:rPr lang="pt-BR" sz="5400" noProof="1"/>
              <a:t>Investimento 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DACE1C50-0643-CA21-051C-6AEEBC385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61267"/>
              </p:ext>
            </p:extLst>
          </p:nvPr>
        </p:nvGraphicFramePr>
        <p:xfrm>
          <a:off x="1342452" y="2143732"/>
          <a:ext cx="927058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195">
                  <a:extLst>
                    <a:ext uri="{9D8B030D-6E8A-4147-A177-3AD203B41FA5}">
                      <a16:colId xmlns:a16="http://schemas.microsoft.com/office/drawing/2014/main" val="868356447"/>
                    </a:ext>
                  </a:extLst>
                </a:gridCol>
                <a:gridCol w="3090195">
                  <a:extLst>
                    <a:ext uri="{9D8B030D-6E8A-4147-A177-3AD203B41FA5}">
                      <a16:colId xmlns:a16="http://schemas.microsoft.com/office/drawing/2014/main" val="367597698"/>
                    </a:ext>
                  </a:extLst>
                </a:gridCol>
                <a:gridCol w="3090195">
                  <a:extLst>
                    <a:ext uri="{9D8B030D-6E8A-4147-A177-3AD203B41FA5}">
                      <a16:colId xmlns:a16="http://schemas.microsoft.com/office/drawing/2014/main" val="3173848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Graduandos e pós-graduandos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Veterinários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60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/>
                        <a:t>2º Lote </a:t>
                      </a:r>
                      <a:r>
                        <a:rPr lang="pt-BR" sz="2400" dirty="0">
                          <a:solidFill>
                            <a:srgbClr val="C00000"/>
                          </a:solidFill>
                        </a:rPr>
                        <a:t>(Somente até dia 10/06)</a:t>
                      </a:r>
                      <a:endParaRPr lang="pt-BR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24 x R$ 675,00</a:t>
                      </a:r>
                      <a:r>
                        <a:rPr lang="pt-BR" sz="2000" dirty="0"/>
                        <a:t>*</a:t>
                      </a:r>
                      <a:r>
                        <a:rPr lang="pt-BR" sz="2800" dirty="0"/>
                        <a:t> </a:t>
                      </a:r>
                    </a:p>
                    <a:p>
                      <a:r>
                        <a:rPr lang="pt-BR" sz="2800" dirty="0"/>
                        <a:t>Ou R$ 12.500,00</a:t>
                      </a:r>
                      <a:r>
                        <a:rPr lang="pt-BR" sz="2000" dirty="0"/>
                        <a:t>**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24 x R$ 783,00</a:t>
                      </a:r>
                      <a:r>
                        <a:rPr lang="pt-BR" sz="2000" dirty="0"/>
                        <a:t>*</a:t>
                      </a:r>
                    </a:p>
                    <a:p>
                      <a:r>
                        <a:rPr lang="pt-BR" sz="2800" dirty="0"/>
                        <a:t>Ou R$ 14.500,00</a:t>
                      </a:r>
                      <a:r>
                        <a:rPr lang="pt-BR" sz="2000" dirty="0"/>
                        <a:t>**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706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/>
                        <a:t>3º Lote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24 x R$ 864,00</a:t>
                      </a:r>
                      <a:r>
                        <a:rPr lang="pt-BR" sz="2000" dirty="0"/>
                        <a:t>*</a:t>
                      </a:r>
                      <a:endParaRPr lang="pt-BR" sz="2800" dirty="0"/>
                    </a:p>
                    <a:p>
                      <a:r>
                        <a:rPr lang="pt-BR" sz="2800" dirty="0"/>
                        <a:t>Ou R$ 16.000,00**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24 x R</a:t>
                      </a:r>
                      <a:r>
                        <a:rPr lang="pt-BR" sz="2800"/>
                        <a:t>$ 945,00</a:t>
                      </a:r>
                      <a:r>
                        <a:rPr lang="pt-BR" sz="2400" dirty="0"/>
                        <a:t>*</a:t>
                      </a:r>
                    </a:p>
                    <a:p>
                      <a:r>
                        <a:rPr lang="pt-BR" sz="2800" dirty="0"/>
                        <a:t>Ou R$ 17.500,00**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6989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775CDE9D-C18E-FDF4-B627-5AFC2551F2A7}"/>
              </a:ext>
            </a:extLst>
          </p:cNvPr>
          <p:cNvSpPr txBox="1"/>
          <p:nvPr/>
        </p:nvSpPr>
        <p:spPr>
          <a:xfrm>
            <a:off x="1768839" y="5237605"/>
            <a:ext cx="6453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*24x no cartão de credito com juros </a:t>
            </a:r>
          </a:p>
          <a:p>
            <a:r>
              <a:rPr lang="pt-BR" dirty="0">
                <a:solidFill>
                  <a:schemeClr val="bg1"/>
                </a:solidFill>
              </a:rPr>
              <a:t>**Valor a vista no pix ou transferência ou em 12x no cartão de crédito</a:t>
            </a:r>
          </a:p>
        </p:txBody>
      </p:sp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AADFE2BE-E590-48E9-1B33-3EA977EF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22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26C85-B2CB-40E2-9EF5-0C273D7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315" y="1274097"/>
            <a:ext cx="4015409" cy="2098615"/>
          </a:xfrm>
        </p:spPr>
        <p:txBody>
          <a:bodyPr rtlCol="0">
            <a:noAutofit/>
          </a:bodyPr>
          <a:lstStyle/>
          <a:p>
            <a:pPr rtl="0"/>
            <a:r>
              <a:rPr lang="pt-BR" sz="4800" noProof="1"/>
              <a:t>Dúvidas?</a:t>
            </a:r>
            <a:br>
              <a:rPr lang="pt-BR" sz="4800" noProof="1"/>
            </a:br>
            <a:r>
              <a:rPr lang="pt-BR" sz="4800" noProof="1"/>
              <a:t>Estamos aqui para te ajudar.</a:t>
            </a:r>
          </a:p>
        </p:txBody>
      </p:sp>
      <p:graphicFrame>
        <p:nvGraphicFramePr>
          <p:cNvPr id="3" name="Espaço Reservado para Conteúdo 2" descr="Espaço reservado ao SmartArt – Lista de contatos">
            <a:extLst>
              <a:ext uri="{FF2B5EF4-FFF2-40B4-BE49-F238E27FC236}">
                <a16:creationId xmlns:a16="http://schemas.microsoft.com/office/drawing/2014/main" id="{7944F032-B096-4FBC-A7D9-5050F89CD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463305"/>
              </p:ext>
            </p:extLst>
          </p:nvPr>
        </p:nvGraphicFramePr>
        <p:xfrm>
          <a:off x="6318051" y="1274097"/>
          <a:ext cx="4491257" cy="4402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0D545BE6-7C2B-80A0-4B91-56B087354A9B}"/>
              </a:ext>
            </a:extLst>
          </p:cNvPr>
          <p:cNvSpPr/>
          <p:nvPr/>
        </p:nvSpPr>
        <p:spPr>
          <a:xfrm>
            <a:off x="1578176" y="4196112"/>
            <a:ext cx="4172712" cy="110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b="1" u="sng" dirty="0">
                <a:solidFill>
                  <a:schemeClr val="bg1"/>
                </a:solidFill>
              </a:rPr>
              <a:t>Dados da Conta para Depósito: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Banco Bradesco Ag 2283-7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C.C 15449-0  Fisio Care Pet Academy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 err="1">
                <a:solidFill>
                  <a:schemeClr val="bg1"/>
                </a:solidFill>
              </a:rPr>
              <a:t>Cnpj</a:t>
            </a:r>
            <a:r>
              <a:rPr lang="en-US" sz="1400" dirty="0">
                <a:solidFill>
                  <a:schemeClr val="bg1"/>
                </a:solidFill>
              </a:rPr>
              <a:t> 47.845.650/0001-00 (pix)</a:t>
            </a:r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F477B2E2-4696-90AC-2A4D-272BEB299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36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369800" y="1728000"/>
            <a:ext cx="679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Palestrante Internacional: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 </a:t>
            </a:r>
            <a:r>
              <a:rPr lang="pt-BR" sz="2400" b="1" dirty="0" err="1">
                <a:cs typeface="Arial" panose="020B0604020202020204" pitchFamily="34" charset="0"/>
              </a:rPr>
              <a:t>Ionut</a:t>
            </a:r>
            <a:r>
              <a:rPr lang="pt-BR" sz="2400" b="1" dirty="0">
                <a:cs typeface="Arial" panose="020B0604020202020204" pitchFamily="34" charset="0"/>
              </a:rPr>
              <a:t> </a:t>
            </a:r>
            <a:r>
              <a:rPr lang="pt-BR" sz="2400" b="1" dirty="0" err="1">
                <a:cs typeface="Arial" panose="020B0604020202020204" pitchFamily="34" charset="0"/>
              </a:rPr>
              <a:t>Alexandru</a:t>
            </a:r>
            <a:r>
              <a:rPr lang="pt-BR" sz="2400" b="1" dirty="0">
                <a:cs typeface="Arial" panose="020B0604020202020204" pitchFamily="34" charset="0"/>
              </a:rPr>
              <a:t> </a:t>
            </a:r>
            <a:r>
              <a:rPr lang="pt-PT" sz="2400" b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Ciupercă</a:t>
            </a:r>
          </a:p>
          <a:p>
            <a:endParaRPr lang="pt-BR" sz="2400" b="1" dirty="0">
              <a:cs typeface="Arial" panose="020B0604020202020204" pitchFamily="34" charset="0"/>
            </a:endParaRPr>
          </a:p>
          <a:p>
            <a:r>
              <a:rPr lang="pt-BR" sz="2000" dirty="0">
                <a:latin typeface="+mj-lt"/>
                <a:cs typeface="Arial" panose="020B0604020202020204" pitchFamily="34" charset="0"/>
              </a:rPr>
              <a:t>Instrutor CCRP, DVM, </a:t>
            </a:r>
            <a:r>
              <a:rPr lang="pt-BR" sz="2000" dirty="0" err="1">
                <a:latin typeface="+mj-lt"/>
                <a:cs typeface="Arial" panose="020B0604020202020204" pitchFamily="34" charset="0"/>
              </a:rPr>
              <a:t>Msc</a:t>
            </a:r>
            <a:r>
              <a:rPr lang="pt-BR" sz="2000" dirty="0">
                <a:latin typeface="+mj-lt"/>
                <a:cs typeface="Arial" panose="020B0604020202020204" pitchFamily="34" charset="0"/>
              </a:rPr>
              <a:t>, CCRP, CVA</a:t>
            </a:r>
          </a:p>
          <a:p>
            <a:r>
              <a:rPr lang="pt-BR" sz="2000" dirty="0">
                <a:latin typeface="+mj-lt"/>
                <a:cs typeface="Arial" panose="020B0604020202020204" pitchFamily="34" charset="0"/>
              </a:rPr>
              <a:t>Graduado pela Faculdade de Medicina Veterinária de Bucuresti em 2006,</a:t>
            </a:r>
          </a:p>
          <a:p>
            <a:r>
              <a:rPr lang="pt-BR" sz="2000" dirty="0">
                <a:latin typeface="+mj-lt"/>
                <a:cs typeface="Arial" panose="020B0604020202020204" pitchFamily="34" charset="0"/>
              </a:rPr>
              <a:t>Mestre Pela Faculdade de Medicina Veterinária de </a:t>
            </a:r>
            <a:r>
              <a:rPr lang="pt-BR" sz="2000" dirty="0" err="1">
                <a:latin typeface="+mj-lt"/>
                <a:cs typeface="Arial" panose="020B0604020202020204" pitchFamily="34" charset="0"/>
              </a:rPr>
              <a:t>Bucure</a:t>
            </a:r>
            <a:r>
              <a:rPr lang="pt-PT" sz="2000" dirty="0">
                <a:solidFill>
                  <a:srgbClr val="20212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pt-BR" sz="2000" dirty="0">
                <a:latin typeface="+mj-lt"/>
                <a:cs typeface="Arial" panose="020B0604020202020204" pitchFamily="34" charset="0"/>
              </a:rPr>
              <a:t>ti 2008.</a:t>
            </a:r>
          </a:p>
          <a:p>
            <a:r>
              <a:rPr lang="pt-BR" sz="2000" dirty="0" err="1">
                <a:latin typeface="+mj-lt"/>
                <a:cs typeface="Arial" panose="020B0604020202020204" pitchFamily="34" charset="0"/>
              </a:rPr>
              <a:t>Co-autor</a:t>
            </a:r>
            <a:r>
              <a:rPr lang="pt-BR" sz="2000" dirty="0">
                <a:latin typeface="+mj-lt"/>
                <a:cs typeface="Arial" panose="020B0604020202020204" pitchFamily="34" charset="0"/>
              </a:rPr>
              <a:t> do livro </a:t>
            </a:r>
            <a:r>
              <a:rPr kumimoji="0" lang="pt-PT" altLang="pt-BR" sz="20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Reabilitação e Fisioterapia</a:t>
            </a:r>
          </a:p>
          <a:p>
            <a:r>
              <a:rPr lang="pt-PT" sz="2000" dirty="0">
                <a:solidFill>
                  <a:srgbClr val="202124"/>
                </a:solidFill>
                <a:latin typeface="+mj-lt"/>
                <a:cs typeface="Arial" panose="020B0604020202020204" pitchFamily="34" charset="0"/>
              </a:rPr>
              <a:t>Presidente da Associação mundial de Fisioterapia Veterinária</a:t>
            </a:r>
            <a:endParaRPr lang="pt-BR" sz="2000" dirty="0">
              <a:latin typeface="+mj-lt"/>
              <a:cs typeface="Arial" panose="020B0604020202020204" pitchFamily="34" charset="0"/>
            </a:endParaRPr>
          </a:p>
          <a:p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17º Curso Extensivo da Fisio Care Pet</a:t>
            </a:r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6395693A-FC87-C1C5-827E-B3D7C601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89EC04-54B9-AC69-8587-31DB5BC7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8242" y="3965143"/>
            <a:ext cx="6984000" cy="4137853"/>
          </a:xfrm>
        </p:spPr>
        <p:txBody>
          <a:bodyPr/>
          <a:lstStyle/>
          <a:p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8A52C3-1550-2B83-6E2A-B28BF108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26" y="1964287"/>
            <a:ext cx="3180033" cy="31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2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Pessoa com camisa branca&#10;&#10;Descrição gerada automaticamente">
            <a:extLst>
              <a:ext uri="{FF2B5EF4-FFF2-40B4-BE49-F238E27FC236}">
                <a16:creationId xmlns:a16="http://schemas.microsoft.com/office/drawing/2014/main" id="{9C485272-A3D3-86A4-905E-5ABE7E7AE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45" y="1611430"/>
            <a:ext cx="3559348" cy="4140000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176000" y="1728000"/>
            <a:ext cx="698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Palestrante Internacional: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Prof.. Dr. CCRP Renata Diniz</a:t>
            </a:r>
          </a:p>
          <a:p>
            <a:r>
              <a:rPr lang="es-ES" sz="2000" dirty="0">
                <a:cs typeface="Arial" panose="020B0604020202020204" pitchFamily="34" charset="0"/>
              </a:rPr>
              <a:t>Mestre pela UNESP </a:t>
            </a:r>
            <a:r>
              <a:rPr lang="es-ES" sz="2000" dirty="0" err="1">
                <a:cs typeface="Arial" panose="020B0604020202020204" pitchFamily="34" charset="0"/>
              </a:rPr>
              <a:t>Botucatu</a:t>
            </a:r>
            <a:endParaRPr lang="es-ES" sz="2000" dirty="0">
              <a:cs typeface="Arial" panose="020B0604020202020204" pitchFamily="34" charset="0"/>
            </a:endParaRPr>
          </a:p>
          <a:p>
            <a:r>
              <a:rPr lang="es-ES" sz="2000" dirty="0" err="1">
                <a:cs typeface="Arial" panose="020B0604020202020204" pitchFamily="34" charset="0"/>
              </a:rPr>
              <a:t>Doutoranda</a:t>
            </a:r>
            <a:r>
              <a:rPr lang="es-ES" sz="2000" dirty="0">
                <a:cs typeface="Arial" panose="020B0604020202020204" pitchFamily="34" charset="0"/>
              </a:rPr>
              <a:t> pela </a:t>
            </a:r>
            <a:r>
              <a:rPr lang="es-ES" sz="2000" dirty="0" err="1">
                <a:cs typeface="Arial" panose="020B0604020202020204" pitchFamily="34" charset="0"/>
              </a:rPr>
              <a:t>Universidat</a:t>
            </a:r>
            <a:r>
              <a:rPr lang="es-ES" sz="2000" dirty="0">
                <a:cs typeface="Arial" panose="020B0604020202020204" pitchFamily="34" charset="0"/>
              </a:rPr>
              <a:t> de les </a:t>
            </a:r>
            <a:r>
              <a:rPr lang="es-ES" sz="2000" dirty="0" err="1">
                <a:cs typeface="Arial" panose="020B0604020202020204" pitchFamily="34" charset="0"/>
              </a:rPr>
              <a:t>llles</a:t>
            </a:r>
            <a:r>
              <a:rPr lang="es-ES" sz="2000" dirty="0">
                <a:cs typeface="Arial" panose="020B0604020202020204" pitchFamily="34" charset="0"/>
              </a:rPr>
              <a:t> Balears </a:t>
            </a:r>
          </a:p>
          <a:p>
            <a:r>
              <a:rPr lang="pt-BR" sz="2000" dirty="0">
                <a:cs typeface="Arial" panose="020B0604020202020204" pitchFamily="34" charset="0"/>
              </a:rPr>
              <a:t>Certificada em Fisioterapia  Veterinária pela CCRP, Tennessee </a:t>
            </a:r>
            <a:r>
              <a:rPr lang="pt-BR" sz="2000" dirty="0" err="1">
                <a:cs typeface="Arial" panose="020B0604020202020204" pitchFamily="34" charset="0"/>
              </a:rPr>
              <a:t>University</a:t>
            </a:r>
            <a:r>
              <a:rPr lang="pt-BR" sz="2000" dirty="0">
                <a:cs typeface="Arial" panose="020B0604020202020204" pitchFamily="34" charset="0"/>
              </a:rPr>
              <a:t>, EUA</a:t>
            </a:r>
          </a:p>
          <a:p>
            <a:r>
              <a:rPr lang="es-ES" sz="2000" dirty="0" err="1">
                <a:cs typeface="Arial" panose="020B0604020202020204" pitchFamily="34" charset="0"/>
              </a:rPr>
              <a:t>Professora</a:t>
            </a:r>
            <a:r>
              <a:rPr lang="es-ES" sz="2000" dirty="0">
                <a:cs typeface="Arial" panose="020B0604020202020204" pitchFamily="34" charset="0"/>
              </a:rPr>
              <a:t> - </a:t>
            </a:r>
            <a:r>
              <a:rPr lang="es-ES" sz="2000" dirty="0" err="1">
                <a:cs typeface="Arial" panose="020B0604020202020204" pitchFamily="34" charset="0"/>
              </a:rPr>
              <a:t>Instrutora</a:t>
            </a:r>
            <a:r>
              <a:rPr lang="es-ES" sz="2000" dirty="0">
                <a:cs typeface="Arial" panose="020B0604020202020204" pitchFamily="34" charset="0"/>
              </a:rPr>
              <a:t> </a:t>
            </a:r>
            <a:r>
              <a:rPr lang="es-ES" sz="2000" dirty="0" err="1">
                <a:cs typeface="Arial" panose="020B0604020202020204" pitchFamily="34" charset="0"/>
              </a:rPr>
              <a:t>na</a:t>
            </a:r>
            <a:r>
              <a:rPr lang="es-ES" sz="2000" dirty="0">
                <a:cs typeface="Arial" panose="020B0604020202020204" pitchFamily="34" charset="0"/>
              </a:rPr>
              <a:t> Europa e América do Sul do CCRP</a:t>
            </a:r>
          </a:p>
          <a:p>
            <a:r>
              <a:rPr lang="es-ES" sz="2000" dirty="0">
                <a:cs typeface="Arial" panose="020B0604020202020204" pitchFamily="34" charset="0"/>
              </a:rPr>
              <a:t>Vice presidente da  </a:t>
            </a:r>
            <a:r>
              <a:rPr lang="es-ES" sz="2000" dirty="0" err="1">
                <a:cs typeface="Arial" panose="020B0604020202020204" pitchFamily="34" charset="0"/>
              </a:rPr>
              <a:t>Associação</a:t>
            </a:r>
            <a:r>
              <a:rPr lang="es-ES" sz="2000" dirty="0">
                <a:cs typeface="Arial" panose="020B0604020202020204" pitchFamily="34" charset="0"/>
              </a:rPr>
              <a:t> Ibero Americana de Fisiatría Veterinaria ( AIFISVET)</a:t>
            </a:r>
          </a:p>
          <a:p>
            <a:r>
              <a:rPr lang="pt-BR" sz="2000" dirty="0">
                <a:cs typeface="Arial" panose="020B0604020202020204" pitchFamily="34" charset="0"/>
              </a:rPr>
              <a:t>Autora do Livro Fisiatria em Pequenos Animais </a:t>
            </a:r>
            <a:endParaRPr lang="pt-BR" sz="2000" b="0" i="0" u="none" strike="noStrike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17º Curso Extensivo da Fisio Care Pet</a:t>
            </a:r>
          </a:p>
        </p:txBody>
      </p:sp>
      <p:pic>
        <p:nvPicPr>
          <p:cNvPr id="3074" name="Picture 2" descr="Bandeira da Espanha: origem, significado e história - Toda Matéria">
            <a:extLst>
              <a:ext uri="{FF2B5EF4-FFF2-40B4-BE49-F238E27FC236}">
                <a16:creationId xmlns:a16="http://schemas.microsoft.com/office/drawing/2014/main" id="{8829809C-4ECC-AD3C-D50F-420965E1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68" y="5002731"/>
            <a:ext cx="1081009" cy="7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6395693A-FC87-C1C5-827E-B3D7C601A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9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Mulher com blusa preta&#10;&#10;Descrição gerada automaticamente">
            <a:extLst>
              <a:ext uri="{FF2B5EF4-FFF2-40B4-BE49-F238E27FC236}">
                <a16:creationId xmlns:a16="http://schemas.microsoft.com/office/drawing/2014/main" id="{46B51DDA-A5F9-80B8-F973-341EBDA1B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717" y="1824865"/>
            <a:ext cx="2952686" cy="4138613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176000" y="1728000"/>
            <a:ext cx="6984000" cy="4138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Palestrante Internacional: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Prof.. DVM, MSc </a:t>
            </a:r>
            <a:r>
              <a:rPr lang="pt-BR" sz="2400" b="1" dirty="0" err="1">
                <a:cs typeface="Arial" panose="020B0604020202020204" pitchFamily="34" charset="0"/>
              </a:rPr>
              <a:t>Catia</a:t>
            </a:r>
            <a:r>
              <a:rPr lang="pt-BR" sz="2400" b="1" dirty="0">
                <a:cs typeface="Arial" panose="020B0604020202020204" pitchFamily="34" charset="0"/>
              </a:rPr>
              <a:t> Mota e Sá</a:t>
            </a:r>
          </a:p>
          <a:p>
            <a:pPr algn="l"/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CCRP -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Canine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Certified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Rehabilitation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Practitioner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Universidad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de Tennessee - EUA)</a:t>
            </a:r>
          </a:p>
          <a:p>
            <a:pPr algn="l"/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Formação complementar em Dor crónica y Acupuntura Ocidental (Western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Chronic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Pain management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and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western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veterinary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Acupuncture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- UK)</a:t>
            </a:r>
          </a:p>
          <a:p>
            <a:pPr algn="l"/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Colabora com Improve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International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, em várias formações pós graduadas para médicos veterinários e enfermeiros ( Portugal, Espanha, UK, Japão e muito brevemente China).</a:t>
            </a:r>
          </a:p>
          <a:p>
            <a:pPr algn="l"/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Miembro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do comité de Certificação em reabilitação para</a:t>
            </a:r>
          </a:p>
          <a:p>
            <a:pPr algn="l"/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Médicos veterinários e enfermeiros do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International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School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of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Post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graduated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Studies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(ISVPS, UK) </a:t>
            </a:r>
          </a:p>
          <a:p>
            <a:pPr algn="l"/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Vice-presidente da Associação Portuguesa de médicos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veterinarios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Acupuntores</a:t>
            </a:r>
            <a:r>
              <a:rPr lang="pt-BR" b="0" i="0" dirty="0">
                <a:solidFill>
                  <a:srgbClr val="1D2228"/>
                </a:solidFill>
                <a:effectLst/>
                <a:cs typeface="Arial" panose="020B0604020202020204" pitchFamily="34" charset="0"/>
              </a:rPr>
              <a:t> </a:t>
            </a:r>
            <a:endParaRPr lang="pt-BR" b="0" i="0" u="none" strike="noStrike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17º Curso Extensivo da Fisio Care Pet</a:t>
            </a:r>
          </a:p>
        </p:txBody>
      </p:sp>
      <p:pic>
        <p:nvPicPr>
          <p:cNvPr id="2" name="Picture 2" descr="Significado da Bandeira de Portugal (cores, esfera armilar, escudo,...) -  Significados">
            <a:extLst>
              <a:ext uri="{FF2B5EF4-FFF2-40B4-BE49-F238E27FC236}">
                <a16:creationId xmlns:a16="http://schemas.microsoft.com/office/drawing/2014/main" id="{1F6B74B1-5597-8B91-A8C1-6F9E3F213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46" y="5290457"/>
            <a:ext cx="1195257" cy="6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6BAEA1D7-67B7-CCB8-B046-7ED65F458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503" y="4780910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1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2176098" y="1673206"/>
            <a:ext cx="2808000" cy="455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Stella Sakata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Carla Marzulli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Ariele Schreiner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Camila Ruggeri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Lilian Pasqualin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Nubia Bergamo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2C7FC0-8215-95FE-4528-E02F6375B153}"/>
              </a:ext>
            </a:extLst>
          </p:cNvPr>
          <p:cNvSpPr txBox="1"/>
          <p:nvPr/>
        </p:nvSpPr>
        <p:spPr>
          <a:xfrm>
            <a:off x="7365931" y="1706248"/>
            <a:ext cx="2520000" cy="455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Nivea Veturiano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Renata Tesser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Juliana Alves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Carolina Tacht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Themis Regina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Adriana Joppert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7B4A2CD9-B050-4295-A530-158D47D27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E537D5B-6E2E-E4EC-CF29-4B1AC6624484}"/>
              </a:ext>
            </a:extLst>
          </p:cNvPr>
          <p:cNvSpPr txBox="1">
            <a:spLocks/>
          </p:cNvSpPr>
          <p:nvPr/>
        </p:nvSpPr>
        <p:spPr>
          <a:xfrm>
            <a:off x="981251" y="864042"/>
            <a:ext cx="10163908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15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Palestrantes Convidados do 17º Curso Extensivo da Fisio Care Pet</a:t>
            </a:r>
          </a:p>
        </p:txBody>
      </p:sp>
    </p:spTree>
    <p:extLst>
      <p:ext uri="{BB962C8B-B14F-4D97-AF65-F5344CB8AC3E}">
        <p14:creationId xmlns:p14="http://schemas.microsoft.com/office/powerpoint/2010/main" val="230549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2156306" y="1548058"/>
            <a:ext cx="3509976" cy="455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Paulo Frazão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Ligia de Oliveira Silva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Denis Prata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Renato Dalcin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Guilherme Franco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Eduardo Boldan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8ED71458-BB86-3B1C-29E9-39FCEC85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7278579" y="1533068"/>
            <a:ext cx="2723549" cy="39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Lidia Dornelas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Ricardo Guglielmi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Bruno W. Minto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Amanda Gomes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Ana Guiomar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Lucas Navajas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3FE732-0522-521B-9AFC-BE96348451C8}"/>
              </a:ext>
            </a:extLst>
          </p:cNvPr>
          <p:cNvSpPr txBox="1">
            <a:spLocks/>
          </p:cNvSpPr>
          <p:nvPr/>
        </p:nvSpPr>
        <p:spPr>
          <a:xfrm>
            <a:off x="981251" y="864042"/>
            <a:ext cx="10163908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15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Palestrantes Convidados do 17º Curso Extensivo da Fisio Care Pet</a:t>
            </a:r>
          </a:p>
        </p:txBody>
      </p:sp>
    </p:spTree>
    <p:extLst>
      <p:ext uri="{BB962C8B-B14F-4D97-AF65-F5344CB8AC3E}">
        <p14:creationId xmlns:p14="http://schemas.microsoft.com/office/powerpoint/2010/main" val="328165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F7013C71-7A7B-9167-7D9F-80686BC51C19}"/>
              </a:ext>
            </a:extLst>
          </p:cNvPr>
          <p:cNvSpPr txBox="1">
            <a:spLocks/>
          </p:cNvSpPr>
          <p:nvPr/>
        </p:nvSpPr>
        <p:spPr>
          <a:xfrm>
            <a:off x="981251" y="864042"/>
            <a:ext cx="10163908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15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Palestrantes Convidados do 17º Curso Extensivo da Fisio Care Pet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2156305" y="1533068"/>
            <a:ext cx="3270133" cy="39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Anderson Coutinho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Gustavo Santoro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Leonardo Prado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Michele Agostinho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Carolina Dias Lima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Thayná Cardoso</a:t>
            </a:r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8ED71458-BB86-3B1C-29E9-39FCEC85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13A78C-014C-F776-F2EA-C10A3C2E12F1}"/>
              </a:ext>
            </a:extLst>
          </p:cNvPr>
          <p:cNvSpPr txBox="1"/>
          <p:nvPr/>
        </p:nvSpPr>
        <p:spPr>
          <a:xfrm>
            <a:off x="6601493" y="1533068"/>
            <a:ext cx="3947220" cy="197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Fabrício Lorenzini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Ivana Queiroz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03056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S-Theme-Water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69663_TF89518162.potx" id="{9E456CAE-2726-40A0-A2F5-6D841F23E361}" vid="{D28764F6-5A34-4179-8ECA-EE43BF5E3F5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94B7CA-1290-47DA-A8FD-EC74EF42B4FE}">
  <ds:schemaRefs>
    <ds:schemaRef ds:uri="http://schemas.microsoft.com/office/infopath/2007/PartnerControls"/>
    <ds:schemaRef ds:uri="16c05727-aa75-4e4a-9b5f-8a80a1165891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7FF9F3B-DE24-4577-9CF6-31E167D48E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208899-44E9-47BE-97CD-9D5D01FB7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13411</TotalTime>
  <Words>2024</Words>
  <Application>Microsoft Office PowerPoint</Application>
  <PresentationFormat>Widescreen</PresentationFormat>
  <Paragraphs>260</Paragraphs>
  <Slides>31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6" baseType="lpstr">
      <vt:lpstr>Amasis MT Pro</vt:lpstr>
      <vt:lpstr>Arial</vt:lpstr>
      <vt:lpstr>Calibri</vt:lpstr>
      <vt:lpstr>Garamond</vt:lpstr>
      <vt:lpstr>Tema do Office</vt:lpstr>
      <vt:lpstr>2023   Híbrido</vt:lpstr>
      <vt:lpstr>2023  Híbrido</vt:lpstr>
      <vt:lpstr> 17º Curso Extensivo da Fisio Care Pet</vt:lpstr>
      <vt:lpstr> 17º Curso Extensivo da Fisio Care Pet</vt:lpstr>
      <vt:lpstr> 17º Curso Extensivo da Fisio Care Pet</vt:lpstr>
      <vt:lpstr> 17º Curso Extensivo da Fisio Care Pet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Local Fisio Care Pet  Unidade Moema</vt:lpstr>
      <vt:lpstr>Único curso do Brasil que você sabe quem são os palestrantes antes de se inscrever   1º lote somente para os primeiros 15 inscritos        </vt:lpstr>
      <vt:lpstr>Inscreva-se   agora mesmo:  fisiocarepet.com.br/cursos/   Garanta sua participação melhor curso de formação em fisioterapia veterinária do Brasil.  </vt:lpstr>
      <vt:lpstr>Realização</vt:lpstr>
      <vt:lpstr>Investimento </vt:lpstr>
      <vt:lpstr>Dúvidas? Estamos aqui para te ajudar.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Presencial</dc:title>
  <dc:creator>miriam caramico</dc:creator>
  <cp:lastModifiedBy>ricardolopes.fisio@yahoo.com.br</cp:lastModifiedBy>
  <cp:revision>111</cp:revision>
  <dcterms:created xsi:type="dcterms:W3CDTF">2020-12-17T23:57:31Z</dcterms:created>
  <dcterms:modified xsi:type="dcterms:W3CDTF">2023-05-11T22:39:02Z</dcterms:modified>
</cp:coreProperties>
</file>