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2" r:id="rId6"/>
    <p:sldId id="384" r:id="rId7"/>
    <p:sldId id="298" r:id="rId8"/>
    <p:sldId id="356" r:id="rId9"/>
    <p:sldId id="357" r:id="rId10"/>
    <p:sldId id="361" r:id="rId11"/>
    <p:sldId id="362" r:id="rId12"/>
    <p:sldId id="367" r:id="rId13"/>
    <p:sldId id="364" r:id="rId14"/>
    <p:sldId id="358" r:id="rId15"/>
    <p:sldId id="337" r:id="rId16"/>
    <p:sldId id="345" r:id="rId17"/>
    <p:sldId id="350" r:id="rId18"/>
    <p:sldId id="346" r:id="rId19"/>
    <p:sldId id="347" r:id="rId20"/>
    <p:sldId id="348" r:id="rId21"/>
    <p:sldId id="349" r:id="rId22"/>
    <p:sldId id="351" r:id="rId23"/>
    <p:sldId id="352" r:id="rId24"/>
    <p:sldId id="353" r:id="rId25"/>
    <p:sldId id="354" r:id="rId26"/>
    <p:sldId id="355" r:id="rId27"/>
    <p:sldId id="368" r:id="rId28"/>
    <p:sldId id="369" r:id="rId29"/>
    <p:sldId id="370" r:id="rId30"/>
    <p:sldId id="371" r:id="rId31"/>
    <p:sldId id="372" r:id="rId32"/>
    <p:sldId id="373" r:id="rId33"/>
    <p:sldId id="264" r:id="rId34"/>
    <p:sldId id="315" r:id="rId35"/>
    <p:sldId id="386" r:id="rId3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caramico" initials="mc" lastIdx="1" clrIdx="0">
    <p:extLst>
      <p:ext uri="{19B8F6BF-5375-455C-9EA6-DF929625EA0E}">
        <p15:presenceInfo xmlns:p15="http://schemas.microsoft.com/office/powerpoint/2012/main" userId="da0de12c6b140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A3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3870"/>
    </p:cViewPr>
  </p:sorterViewPr>
  <p:notesViewPr>
    <p:cSldViewPr snapToGrid="0">
      <p:cViewPr>
        <p:scale>
          <a:sx n="100" d="100"/>
          <a:sy n="100" d="100"/>
        </p:scale>
        <p:origin x="18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400" b="0" noProof="1">
              <a:solidFill>
                <a:schemeClr val="bg1"/>
              </a:solidFill>
            </a:rPr>
            <a:t>@fisiocarepet.academy</a:t>
          </a: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537"/>
          <a:ext cx="4491257" cy="931134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668" y="210042"/>
          <a:ext cx="512124" cy="512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5460" y="537"/>
          <a:ext cx="3178756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5460" y="537"/>
        <a:ext cx="3178756" cy="931134"/>
      </dsp:txXfrm>
    </dsp:sp>
    <dsp:sp modelId="{A7FEDAED-2CDA-4D2F-883D-8D7438E3B422}">
      <dsp:nvSpPr>
        <dsp:cNvPr id="0" name=""/>
        <dsp:cNvSpPr/>
      </dsp:nvSpPr>
      <dsp:spPr>
        <a:xfrm>
          <a:off x="0" y="1157401"/>
          <a:ext cx="4491257" cy="931134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668" y="1366907"/>
          <a:ext cx="512124" cy="512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5460" y="1157401"/>
          <a:ext cx="3178756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5460" y="1157401"/>
        <a:ext cx="3178756" cy="931134"/>
      </dsp:txXfrm>
    </dsp:sp>
    <dsp:sp modelId="{712D2B29-4977-4B70-ABE9-215A9E804015}">
      <dsp:nvSpPr>
        <dsp:cNvPr id="0" name=""/>
        <dsp:cNvSpPr/>
      </dsp:nvSpPr>
      <dsp:spPr>
        <a:xfrm>
          <a:off x="0" y="2314266"/>
          <a:ext cx="4491257" cy="931134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668" y="2523771"/>
          <a:ext cx="512124" cy="512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80359" y="2365609"/>
          <a:ext cx="3178756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80359" y="2365609"/>
        <a:ext cx="3178756" cy="931134"/>
      </dsp:txXfrm>
    </dsp:sp>
    <dsp:sp modelId="{59534EC1-7FD9-454B-8378-AACE14683CA9}">
      <dsp:nvSpPr>
        <dsp:cNvPr id="0" name=""/>
        <dsp:cNvSpPr/>
      </dsp:nvSpPr>
      <dsp:spPr>
        <a:xfrm>
          <a:off x="0" y="3471130"/>
          <a:ext cx="4491257" cy="931134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668" y="3680636"/>
          <a:ext cx="512124" cy="512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5460" y="3471130"/>
          <a:ext cx="3178756" cy="9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45" tIns="98545" rIns="98545" bIns="98545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400" b="0" kern="1200" noProof="1">
              <a:solidFill>
                <a:schemeClr val="bg1"/>
              </a:solidFill>
            </a:rPr>
            <a:t>@fisiocarepet.academy</a:t>
          </a:r>
        </a:p>
      </dsp:txBody>
      <dsp:txXfrm>
        <a:off x="1075460" y="3471130"/>
        <a:ext cx="3178756" cy="93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09C1DFC-9303-4869-ADB8-22136D345C57}" type="datetime1">
              <a:rPr lang="pt-BR" smtClean="0"/>
              <a:pPr rtl="0"/>
              <a:t>09/01/2024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908541-035C-4B65-9610-76D15F8AC213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7654B5-3E91-44B6-9867-9A4C98AD6663}" type="datetime1">
              <a:rPr lang="pt-BR" noProof="0" smtClean="0"/>
              <a:pPr rtl="0"/>
              <a:t>09/01/2024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B9CF3A1-9863-43A3-B39B-8E6FEFD6E20B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63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7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934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60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63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68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54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550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6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07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9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3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45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05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29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2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ulo Somente na Parte Superior –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860" y="360000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– Claro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590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ítulo Somente à Esquerda - Escu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851" y="2453081"/>
            <a:ext cx="4015409" cy="1330688"/>
          </a:xfrm>
        </p:spPr>
        <p:txBody>
          <a:bodyPr rtlCol="0"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 com Bo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estreitos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6250" y="894521"/>
            <a:ext cx="2577549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76252" y="3856383"/>
            <a:ext cx="2577548" cy="2107095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com Imag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Escreva algo memorável...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 com Imagem e Nome do Au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rtlCol="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pPr rtl="0"/>
            <a:r>
              <a:rPr lang="pt-BR" noProof="0"/>
              <a:t>Insira Sua Foto Aqui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rtlCol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58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5263"/>
            <a:ext cx="10515600" cy="150018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37873"/>
            <a:ext cx="5157787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37873"/>
            <a:ext cx="5183188" cy="767201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A282B3E-4E3B-4D3F-AC29-B6E963F9C7A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NHWkpvaAJ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2024-25</a:t>
            </a:r>
            <a:br>
              <a:rPr lang="pt-BR" dirty="0"/>
            </a:br>
            <a:r>
              <a:rPr lang="pt-BR" dirty="0"/>
              <a:t> Híbrido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0" y="1248697"/>
            <a:ext cx="7791030" cy="1879857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000" b="1" dirty="0"/>
              <a:t>Curso Extensivo de Acupuntura Veterinária </a:t>
            </a:r>
          </a:p>
          <a:p>
            <a:pPr rtl="0"/>
            <a:r>
              <a:rPr lang="pt-BR" sz="3200" b="1"/>
              <a:t>Agosto </a:t>
            </a:r>
            <a:r>
              <a:rPr lang="pt-BR" sz="3200" b="1" dirty="0"/>
              <a:t>de 2024 até Julho de 2025</a:t>
            </a:r>
          </a:p>
        </p:txBody>
      </p:sp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C0BA4A5E-F97B-A2EB-13EB-A049A9E4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33" y="3429000"/>
            <a:ext cx="1881869" cy="2259923"/>
          </a:xfrm>
          <a:prstGeom prst="rect">
            <a:avLst/>
          </a:prstGeom>
        </p:spPr>
      </p:pic>
      <p:pic>
        <p:nvPicPr>
          <p:cNvPr id="9" name="Espaço Reservado para Imagem 8" descr="Pessoa com gato no colo&#10;&#10;Descrição gerada automaticamente">
            <a:extLst>
              <a:ext uri="{FF2B5EF4-FFF2-40B4-BE49-F238E27FC236}">
                <a16:creationId xmlns:a16="http://schemas.microsoft.com/office/drawing/2014/main" id="{7311716D-FBAC-83AB-E859-A4288800CC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48" r="1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369800" y="1531495"/>
            <a:ext cx="679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Palestrante Internacional: </a:t>
            </a:r>
          </a:p>
          <a:p>
            <a:r>
              <a:rPr lang="pt-BR" sz="2400" b="1" dirty="0"/>
              <a:t>Prof. DVM </a:t>
            </a:r>
            <a:r>
              <a:rPr lang="pt-BR" sz="2400" b="1" dirty="0" err="1"/>
              <a:t>María</a:t>
            </a:r>
            <a:r>
              <a:rPr lang="pt-BR" sz="2400" b="1" dirty="0"/>
              <a:t> Pérez</a:t>
            </a:r>
          </a:p>
          <a:p>
            <a:r>
              <a:rPr lang="pt-BR" sz="2000" b="0" i="0" dirty="0">
                <a:effectLst/>
              </a:rPr>
              <a:t>-Licenciada em veterinária em 2007 em Murcia, Espanha</a:t>
            </a:r>
          </a:p>
          <a:p>
            <a:r>
              <a:rPr lang="pt-BR" sz="2000" b="0" i="0" dirty="0">
                <a:effectLst/>
              </a:rPr>
              <a:t>Certificada em Reabilitação Veterinária pela Universidade de Tennessee, em 2008</a:t>
            </a:r>
          </a:p>
          <a:p>
            <a:r>
              <a:rPr lang="pt-BR" sz="2000" b="0" i="0" dirty="0">
                <a:effectLst/>
              </a:rPr>
              <a:t>-Diplomada em quiropraxia animal pela AIQA, em 2010 e Internato de especialização em neurologia/neurocirurgia na Mississippi </a:t>
            </a:r>
            <a:r>
              <a:rPr lang="pt-BR" sz="2000" b="0" i="0" dirty="0" err="1">
                <a:effectLst/>
              </a:rPr>
              <a:t>State</a:t>
            </a:r>
            <a:r>
              <a:rPr lang="pt-BR" sz="2000" b="0" i="0" dirty="0">
                <a:effectLst/>
              </a:rPr>
              <a:t>, EUA em 2012-2013</a:t>
            </a:r>
          </a:p>
          <a:p>
            <a:r>
              <a:rPr lang="pt-BR" sz="2000" b="0" i="0" dirty="0">
                <a:effectLst/>
              </a:rPr>
              <a:t>-Residência e credenciamento pela ACVIM em neurologia/neurocirurgia na Mississippi </a:t>
            </a:r>
            <a:r>
              <a:rPr lang="pt-BR" sz="2000" b="0" i="0" dirty="0" err="1">
                <a:effectLst/>
              </a:rPr>
              <a:t>State</a:t>
            </a:r>
            <a:r>
              <a:rPr lang="pt-BR" sz="2000" b="0" i="0" dirty="0">
                <a:effectLst/>
              </a:rPr>
              <a:t>, EUA de 2013-2017</a:t>
            </a:r>
          </a:p>
          <a:p>
            <a:r>
              <a:rPr lang="pt-BR" sz="2000" b="0" i="0" dirty="0">
                <a:effectLst/>
              </a:rPr>
              <a:t>-Credenciada em Reabilitação veterinária e medicina do esporte pela AVEPA, em 2019. Atualmente dirige os serviços de neurologia/neurocirurgia e fisioterapia do Fénix Hospital Veterinário e do </a:t>
            </a:r>
            <a:r>
              <a:rPr lang="pt-BR" sz="2000" b="0" i="0" dirty="0" err="1">
                <a:effectLst/>
              </a:rPr>
              <a:t>Animalicos</a:t>
            </a:r>
            <a:r>
              <a:rPr lang="pt-BR" sz="2000" b="0" i="0" dirty="0">
                <a:effectLst/>
              </a:rPr>
              <a:t> Hospital de dia, na Espanha.</a:t>
            </a:r>
            <a:endParaRPr lang="pt-BR" sz="20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6395693A-FC87-C1C5-827E-B3D7C601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181" y="4977746"/>
            <a:ext cx="897719" cy="107806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89EC04-54B9-AC69-8587-31DB5BC7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242" y="3965143"/>
            <a:ext cx="6984000" cy="4137853"/>
          </a:xfrm>
        </p:spPr>
        <p:txBody>
          <a:bodyPr/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49B6305-E977-3DFD-62DC-12FD8DBA6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AAF3061-E2C6-216D-C37B-540129A18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 descr="Pessoa posando para foto e água ao fundo&#10;&#10;Descrição gerada automaticamente">
            <a:extLst>
              <a:ext uri="{FF2B5EF4-FFF2-40B4-BE49-F238E27FC236}">
                <a16:creationId xmlns:a16="http://schemas.microsoft.com/office/drawing/2014/main" id="{EBECCF18-9720-7FC6-06B9-9DDCCAD2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7" y="2176844"/>
            <a:ext cx="3553663" cy="3063503"/>
          </a:xfrm>
          <a:prstGeom prst="rect">
            <a:avLst/>
          </a:prstGeom>
        </p:spPr>
      </p:pic>
      <p:pic>
        <p:nvPicPr>
          <p:cNvPr id="5" name="Picture 2" descr="Bandeira da Espanha: origem, significado e história - Toda Matéria">
            <a:extLst>
              <a:ext uri="{FF2B5EF4-FFF2-40B4-BE49-F238E27FC236}">
                <a16:creationId xmlns:a16="http://schemas.microsoft.com/office/drawing/2014/main" id="{8235334E-EA80-EF68-7CA8-BE9FD901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5" y="4796094"/>
            <a:ext cx="641435" cy="4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9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E9D33C-D9CF-2842-7472-CAE47C3B0094}"/>
              </a:ext>
            </a:extLst>
          </p:cNvPr>
          <p:cNvSpPr txBox="1"/>
          <p:nvPr/>
        </p:nvSpPr>
        <p:spPr>
          <a:xfrm>
            <a:off x="2156305" y="1548058"/>
            <a:ext cx="3939695" cy="437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Guilherme Santos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Adriano </a:t>
            </a:r>
            <a:r>
              <a:rPr lang="pt-BR" sz="2600" dirty="0" err="1"/>
              <a:t>Caquetti</a:t>
            </a:r>
            <a:endParaRPr lang="pt-BR" sz="2600" dirty="0"/>
          </a:p>
          <a:p>
            <a:pPr>
              <a:lnSpc>
                <a:spcPct val="150000"/>
              </a:lnSpc>
            </a:pPr>
            <a:r>
              <a:rPr lang="pt-BR" sz="2600" dirty="0"/>
              <a:t>Flávia Vassalo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Larissa Brandão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Carolina </a:t>
            </a:r>
            <a:r>
              <a:rPr lang="pt-BR" sz="2800" dirty="0" err="1"/>
              <a:t>Giabordo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1A210D"/>
                </a:solidFill>
              </a:rPr>
              <a:t>Marco Aurélio A. Pereira</a:t>
            </a:r>
            <a:endParaRPr lang="pt-BR" sz="2800" dirty="0"/>
          </a:p>
          <a:p>
            <a:pPr>
              <a:lnSpc>
                <a:spcPct val="150000"/>
              </a:lnSpc>
            </a:pPr>
            <a:endParaRPr lang="pt-BR" sz="2800" dirty="0"/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8ED71458-BB86-3B1C-29E9-39FCEC85A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413A78C-014C-F776-F2EA-C10A3C2E12F1}"/>
              </a:ext>
            </a:extLst>
          </p:cNvPr>
          <p:cNvSpPr txBox="1"/>
          <p:nvPr/>
        </p:nvSpPr>
        <p:spPr>
          <a:xfrm>
            <a:off x="7278579" y="1533068"/>
            <a:ext cx="3270133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Carol Spera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Cecília Tavares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Carolina Haddad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Viviane Pinto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Jean Joaquim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Romulo </a:t>
            </a:r>
            <a:r>
              <a:rPr lang="pt-BR" sz="2800"/>
              <a:t>Micoli</a:t>
            </a:r>
            <a:endParaRPr lang="pt-BR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D4130A-1D97-AAB7-0805-AA96EF6A7125}"/>
              </a:ext>
            </a:extLst>
          </p:cNvPr>
          <p:cNvSpPr txBox="1">
            <a:spLocks/>
          </p:cNvSpPr>
          <p:nvPr/>
        </p:nvSpPr>
        <p:spPr>
          <a:xfrm>
            <a:off x="981251" y="864042"/>
            <a:ext cx="10163908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15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Palestrantes Convidados da Curso Extensivo de Acupuntura Veterinária</a:t>
            </a:r>
          </a:p>
        </p:txBody>
      </p:sp>
    </p:spTree>
    <p:extLst>
      <p:ext uri="{BB962C8B-B14F-4D97-AF65-F5344CB8AC3E}">
        <p14:creationId xmlns:p14="http://schemas.microsoft.com/office/powerpoint/2010/main" val="134687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13446" y="1080000"/>
            <a:ext cx="873393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1 – Introdução a Acupuntura Veterinária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78660" y="1972586"/>
            <a:ext cx="915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06/08/24</a:t>
            </a:r>
            <a:r>
              <a:rPr lang="pt-BR" sz="2000" i="1" dirty="0">
                <a:solidFill>
                  <a:srgbClr val="1A210D"/>
                </a:solidFill>
              </a:rPr>
              <a:t> </a:t>
            </a:r>
            <a:r>
              <a:rPr lang="pt-BR" sz="2000" dirty="0">
                <a:solidFill>
                  <a:srgbClr val="FF0000"/>
                </a:solidFill>
              </a:rPr>
              <a:t>Aula ao vivo ás 20h</a:t>
            </a:r>
            <a:r>
              <a:rPr lang="pt-BR" sz="2000" dirty="0">
                <a:solidFill>
                  <a:srgbClr val="1A210D"/>
                </a:solidFill>
              </a:rPr>
              <a:t>. </a:t>
            </a:r>
            <a:r>
              <a:rPr lang="pt-BR" sz="2000" b="1" dirty="0">
                <a:solidFill>
                  <a:srgbClr val="1A210D"/>
                </a:solidFill>
              </a:rPr>
              <a:t>Abertura e explicação sobre o Curso </a:t>
            </a:r>
            <a:endParaRPr lang="pt-BR" sz="2000" i="1" dirty="0">
              <a:solidFill>
                <a:srgbClr val="1A210D"/>
              </a:solidFill>
            </a:endParaRPr>
          </a:p>
          <a:p>
            <a:r>
              <a:rPr lang="pt-BR" sz="2000" b="1" dirty="0"/>
              <a:t>Introdução a Medicina Tradicional Chinesa, Aplicação Geral e Principais Usos e Técnicas Gerais da Acupuntura – </a:t>
            </a:r>
            <a:r>
              <a:rPr lang="pt-BR" sz="2000" dirty="0"/>
              <a:t>Prof. </a:t>
            </a:r>
            <a:r>
              <a:rPr lang="pt-BR" sz="2000" dirty="0" err="1"/>
              <a:t>Dr.a</a:t>
            </a:r>
            <a:r>
              <a:rPr lang="pt-BR" sz="2000" dirty="0"/>
              <a:t> Thayná Cardoso </a:t>
            </a:r>
          </a:p>
          <a:p>
            <a:endParaRPr lang="pt-BR" sz="2000" b="1" dirty="0">
              <a:highlight>
                <a:srgbClr val="FFFF00"/>
              </a:highlight>
            </a:endParaRPr>
          </a:p>
          <a:p>
            <a:r>
              <a:rPr lang="pt-BR" sz="2000" dirty="0"/>
              <a:t>13/08/24</a:t>
            </a:r>
            <a:r>
              <a:rPr lang="pt-BR" sz="2000" b="1" dirty="0"/>
              <a:t>  História da Acupuntura no Brasil e no Mundo. </a:t>
            </a:r>
          </a:p>
          <a:p>
            <a:r>
              <a:rPr lang="pt-BR" sz="2000" b="1" dirty="0"/>
              <a:t>               - Teoria de Yin e Yang –  </a:t>
            </a:r>
            <a:r>
              <a:rPr lang="pt-BR" sz="2000" dirty="0"/>
              <a:t>Med. Vet. Esp. Nivea Maria Veturiano</a:t>
            </a:r>
          </a:p>
          <a:p>
            <a:endParaRPr lang="pt-BR" sz="2000" b="1" dirty="0"/>
          </a:p>
          <a:p>
            <a:r>
              <a:rPr lang="pt-BR" sz="2000" dirty="0"/>
              <a:t>20/08/24</a:t>
            </a:r>
            <a:r>
              <a:rPr lang="pt-BR" sz="2000" b="1" dirty="0"/>
              <a:t>  Teoria dos Cinco Elementos </a:t>
            </a:r>
          </a:p>
          <a:p>
            <a:r>
              <a:rPr lang="pt-BR" sz="2000" b="1" dirty="0"/>
              <a:t>	 - O que são ciclos fisiológicos e ciclos patológicos?  </a:t>
            </a:r>
          </a:p>
          <a:p>
            <a:r>
              <a:rPr lang="pt-BR" sz="2000" b="1" dirty="0"/>
              <a:t>	 - Os cinco tipos constitucionais – </a:t>
            </a:r>
            <a:r>
              <a:rPr lang="pt-BR" sz="2000" dirty="0"/>
              <a:t> Med. Vet. </a:t>
            </a:r>
            <a:r>
              <a:rPr lang="pt-BR" sz="2000" dirty="0" err="1"/>
              <a:t>M.e</a:t>
            </a:r>
            <a:r>
              <a:rPr lang="pt-BR" sz="2000" dirty="0"/>
              <a:t>. Cesar Prado</a:t>
            </a:r>
          </a:p>
          <a:p>
            <a:endParaRPr lang="pt-BR" sz="2000" b="1" dirty="0"/>
          </a:p>
          <a:p>
            <a:r>
              <a:rPr lang="pt-BR" sz="2000" dirty="0"/>
              <a:t>27/08/24</a:t>
            </a:r>
            <a:r>
              <a:rPr lang="pt-BR" sz="2000" b="1" dirty="0"/>
              <a:t>  Como Diagnosticar pelos Cinco Elementos</a:t>
            </a:r>
          </a:p>
          <a:p>
            <a:r>
              <a:rPr lang="pt-BR" sz="2000" b="1" dirty="0"/>
              <a:t>	 - Tratamentos através dos Cinco Elementos. – </a:t>
            </a:r>
            <a:r>
              <a:rPr lang="pt-BR" sz="2000" dirty="0"/>
              <a:t>Med </a:t>
            </a:r>
            <a:r>
              <a:rPr lang="pt-BR" sz="2000" dirty="0" err="1"/>
              <a:t>Vet</a:t>
            </a:r>
            <a:r>
              <a:rPr lang="pt-BR" sz="2000" dirty="0"/>
              <a:t> Esp. Carla Marzulli </a:t>
            </a:r>
          </a:p>
          <a:p>
            <a:r>
              <a:rPr lang="pt-BR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114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89043" y="1080000"/>
            <a:ext cx="5982728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2 –  Base da Acupuntura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6800" y="1839272"/>
            <a:ext cx="91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03/09/24</a:t>
            </a:r>
            <a:r>
              <a:rPr lang="pt-BR" b="1" dirty="0">
                <a:solidFill>
                  <a:srgbClr val="1A210D"/>
                </a:solidFill>
              </a:rPr>
              <a:t>  QI, SHEN, JING, SANGUE E FLUIDO ORGÂNICO – </a:t>
            </a:r>
            <a:r>
              <a:rPr lang="pt-BR" dirty="0">
                <a:solidFill>
                  <a:srgbClr val="1A210D"/>
                </a:solidFill>
              </a:rPr>
              <a:t>Med. Vet. Esp. Romulo </a:t>
            </a:r>
            <a:r>
              <a:rPr lang="pt-BR" dirty="0" err="1">
                <a:solidFill>
                  <a:srgbClr val="1A210D"/>
                </a:solidFill>
              </a:rPr>
              <a:t>Micoli</a:t>
            </a:r>
            <a:endParaRPr lang="pt-BR" b="1" dirty="0">
              <a:solidFill>
                <a:srgbClr val="1A210D"/>
              </a:solidFill>
            </a:endParaRPr>
          </a:p>
          <a:p>
            <a:pPr algn="just"/>
            <a:endParaRPr lang="pt-BR" b="1" dirty="0">
              <a:solidFill>
                <a:srgbClr val="1A210D"/>
              </a:solidFill>
            </a:endParaRPr>
          </a:p>
          <a:p>
            <a:pPr algn="just"/>
            <a:r>
              <a:rPr lang="pt-BR" dirty="0"/>
              <a:t>10/09/24</a:t>
            </a:r>
            <a:r>
              <a:rPr lang="pt-BR" b="1" dirty="0">
                <a:solidFill>
                  <a:srgbClr val="1A210D"/>
                </a:solidFill>
              </a:rPr>
              <a:t>  FISIOLOGIA ZANG FU – </a:t>
            </a:r>
            <a:r>
              <a:rPr lang="pt-BR" dirty="0">
                <a:solidFill>
                  <a:srgbClr val="1A210D"/>
                </a:solidFill>
              </a:rPr>
              <a:t>Med. Vet. Esp. Romulo </a:t>
            </a:r>
            <a:r>
              <a:rPr lang="pt-BR" dirty="0" err="1">
                <a:solidFill>
                  <a:srgbClr val="1A210D"/>
                </a:solidFill>
              </a:rPr>
              <a:t>Micoli</a:t>
            </a:r>
            <a:endParaRPr lang="pt-BR" b="1" dirty="0">
              <a:solidFill>
                <a:srgbClr val="1A210D"/>
              </a:solidFill>
            </a:endParaRPr>
          </a:p>
          <a:p>
            <a:pPr algn="just"/>
            <a:endParaRPr lang="pt-BR" b="1" dirty="0">
              <a:solidFill>
                <a:srgbClr val="1A210D"/>
              </a:solidFill>
            </a:endParaRPr>
          </a:p>
          <a:p>
            <a:pPr algn="just"/>
            <a:r>
              <a:rPr lang="pt-BR" dirty="0"/>
              <a:t>17/09/24</a:t>
            </a:r>
            <a:r>
              <a:rPr lang="pt-BR" b="1" dirty="0"/>
              <a:t>  Estágios de Tratamento – Tonificar, Sedar e Fortalecer</a:t>
            </a:r>
          </a:p>
          <a:p>
            <a:pPr algn="just"/>
            <a:r>
              <a:rPr lang="pt-BR" b="1" dirty="0"/>
              <a:t>                 - Fatores Etiológicos: Exógenos/Internos/Secundários</a:t>
            </a:r>
          </a:p>
          <a:p>
            <a:pPr algn="just"/>
            <a:r>
              <a:rPr lang="pt-BR" b="1" dirty="0"/>
              <a:t>	 - Outros fatores etiológicos – </a:t>
            </a:r>
            <a:r>
              <a:rPr lang="pt-BR" dirty="0"/>
              <a:t>Prof. </a:t>
            </a:r>
            <a:r>
              <a:rPr lang="pt-BR" dirty="0" err="1"/>
              <a:t>Dr.a</a:t>
            </a:r>
            <a:r>
              <a:rPr lang="pt-BR" dirty="0"/>
              <a:t> Márcia Valéria Rizzo</a:t>
            </a:r>
            <a:endParaRPr lang="pt-BR" b="1" dirty="0"/>
          </a:p>
          <a:p>
            <a:pPr algn="just"/>
            <a:r>
              <a:rPr lang="pt-BR" b="1" dirty="0"/>
              <a:t>	</a:t>
            </a:r>
          </a:p>
          <a:p>
            <a:pPr algn="just"/>
            <a:r>
              <a:rPr lang="pt-BR" dirty="0"/>
              <a:t>24/09/24</a:t>
            </a:r>
            <a:r>
              <a:rPr lang="pt-BR" b="1" dirty="0"/>
              <a:t> Bases Científicas e Neurofisiológicas da Acupuntura – </a:t>
            </a:r>
            <a:r>
              <a:rPr lang="pt-BR" dirty="0"/>
              <a:t>DVM. </a:t>
            </a:r>
            <a:r>
              <a:rPr lang="pt-BR" dirty="0">
                <a:solidFill>
                  <a:srgbClr val="1A210D"/>
                </a:solidFill>
              </a:rPr>
              <a:t>Sandra Casado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(Palestrante Internacional - Espanha)</a:t>
            </a:r>
            <a:endParaRPr lang="pt-BR" b="1" dirty="0"/>
          </a:p>
          <a:p>
            <a:pPr algn="just"/>
            <a:r>
              <a:rPr lang="pt-BR" b="1" dirty="0"/>
              <a:t>	Anatomia dos Pontos de Acupuntura 	</a:t>
            </a:r>
          </a:p>
          <a:p>
            <a:pPr algn="just"/>
            <a:r>
              <a:rPr lang="pt-BR" b="1" dirty="0"/>
              <a:t>	- O que é um ponto de acupuntura? (ponto de vista científico)</a:t>
            </a:r>
          </a:p>
          <a:p>
            <a:pPr algn="just"/>
            <a:r>
              <a:rPr lang="pt-BR" b="1" dirty="0"/>
              <a:t>	- O que é um meridiano? (ponto de vista científico)</a:t>
            </a:r>
          </a:p>
        </p:txBody>
      </p:sp>
    </p:spTree>
    <p:extLst>
      <p:ext uri="{BB962C8B-B14F-4D97-AF65-F5344CB8AC3E}">
        <p14:creationId xmlns:p14="http://schemas.microsoft.com/office/powerpoint/2010/main" val="94711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05933" y="1080000"/>
            <a:ext cx="10354734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3 – Os Meridianos e Suas Particularidades Parte I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0" y="2078021"/>
            <a:ext cx="915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01/10/24</a:t>
            </a:r>
            <a:r>
              <a:rPr lang="pt-BR" sz="2000" b="1" dirty="0">
                <a:solidFill>
                  <a:srgbClr val="1A210D"/>
                </a:solidFill>
              </a:rPr>
              <a:t>  O que são os Meridianos </a:t>
            </a:r>
          </a:p>
          <a:p>
            <a:pPr algn="just"/>
            <a:r>
              <a:rPr lang="pt-BR" sz="2000" b="1" dirty="0">
                <a:solidFill>
                  <a:srgbClr val="1A210D"/>
                </a:solidFill>
              </a:rPr>
              <a:t>	- Ciclo Circadiano – </a:t>
            </a:r>
            <a:r>
              <a:rPr lang="pt-BR" sz="2000" dirty="0">
                <a:solidFill>
                  <a:srgbClr val="1A210D"/>
                </a:solidFill>
              </a:rPr>
              <a:t>Prof. </a:t>
            </a:r>
            <a:r>
              <a:rPr lang="pt-BR" sz="2000" dirty="0" err="1">
                <a:solidFill>
                  <a:srgbClr val="1A210D"/>
                </a:solidFill>
              </a:rPr>
              <a:t>M.</a:t>
            </a:r>
            <a:r>
              <a:rPr lang="pt-BR" sz="2000" dirty="0" err="1">
                <a:solidFill>
                  <a:srgbClr val="1A21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ª.</a:t>
            </a:r>
            <a:r>
              <a:rPr lang="pt-BR" sz="2000" dirty="0" err="1">
                <a:solidFill>
                  <a:srgbClr val="1A210D"/>
                </a:solidFill>
              </a:rPr>
              <a:t>Viviane</a:t>
            </a:r>
            <a:r>
              <a:rPr lang="pt-BR" sz="2000" dirty="0">
                <a:solidFill>
                  <a:srgbClr val="1A210D"/>
                </a:solidFill>
              </a:rPr>
              <a:t> Pinto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08/10/24</a:t>
            </a:r>
            <a:r>
              <a:rPr lang="pt-BR" sz="2000" b="1" dirty="0">
                <a:solidFill>
                  <a:srgbClr val="1A210D"/>
                </a:solidFill>
              </a:rPr>
              <a:t>  Nomenclatura dos 12 Canais Regulares – </a:t>
            </a:r>
            <a:r>
              <a:rPr lang="pt-BR" sz="2000" dirty="0">
                <a:solidFill>
                  <a:srgbClr val="1A210D"/>
                </a:solidFill>
              </a:rPr>
              <a:t>Viviane Pinto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15/10/24</a:t>
            </a:r>
            <a:r>
              <a:rPr lang="pt-BR" sz="2000" b="1" dirty="0">
                <a:solidFill>
                  <a:srgbClr val="1A210D"/>
                </a:solidFill>
              </a:rPr>
              <a:t>  Meridiano do Pulmão e Intestino Grosso – </a:t>
            </a:r>
            <a:r>
              <a:rPr lang="pt-BR" sz="2000" dirty="0">
                <a:solidFill>
                  <a:srgbClr val="1A210D"/>
                </a:solidFill>
              </a:rPr>
              <a:t>Guilherme Santos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22/10/24</a:t>
            </a:r>
            <a:r>
              <a:rPr lang="pt-BR" sz="2000" b="1" dirty="0"/>
              <a:t>  Meridiano Estômago, Baço e Pâncreas – </a:t>
            </a:r>
            <a:r>
              <a:rPr lang="pt-BR" sz="2000" dirty="0"/>
              <a:t>Márcia Valéria Rizzo</a:t>
            </a:r>
          </a:p>
          <a:p>
            <a:pPr algn="just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6272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4267" y="1070275"/>
            <a:ext cx="1049386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4 – Os Meridianos e Suas Particularidades Parte II 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0" y="2078021"/>
            <a:ext cx="9158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29/10/24</a:t>
            </a:r>
            <a:r>
              <a:rPr lang="pt-BR" sz="2000" b="1" dirty="0">
                <a:solidFill>
                  <a:srgbClr val="1A210D"/>
                </a:solidFill>
              </a:rPr>
              <a:t>  </a:t>
            </a:r>
            <a:r>
              <a:rPr lang="pt-BR" sz="2000" b="1" dirty="0"/>
              <a:t>Meridiano do Coração e Intestino Delgado – </a:t>
            </a:r>
            <a:r>
              <a:rPr lang="pt-BR" sz="2000" dirty="0"/>
              <a:t>Prof. </a:t>
            </a:r>
            <a:r>
              <a:rPr lang="pt-BR" sz="2000" dirty="0" err="1"/>
              <a:t>Dr.a</a:t>
            </a:r>
            <a:r>
              <a:rPr lang="pt-BR" sz="2000" dirty="0"/>
              <a:t> Márcia Valéria Rizzo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05/11/24  </a:t>
            </a:r>
            <a:r>
              <a:rPr lang="pt-BR" sz="2000" b="1" dirty="0">
                <a:solidFill>
                  <a:srgbClr val="1A210D"/>
                </a:solidFill>
              </a:rPr>
              <a:t>Meridiano da Bexiga e Rim – </a:t>
            </a:r>
            <a:r>
              <a:rPr lang="pt-BR" sz="2000" dirty="0"/>
              <a:t>Prof. </a:t>
            </a:r>
            <a:r>
              <a:rPr lang="pt-BR" sz="2000" dirty="0" err="1"/>
              <a:t>Dr.a</a:t>
            </a:r>
            <a:r>
              <a:rPr lang="pt-BR" sz="2000" dirty="0"/>
              <a:t> Márcia Valéria Rizzo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12/11/24  </a:t>
            </a:r>
            <a:r>
              <a:rPr lang="pt-BR" sz="2000" b="1" dirty="0"/>
              <a:t>Meridiano do Pericárdio e Triplo Aquecedor – </a:t>
            </a:r>
            <a:r>
              <a:rPr lang="pt-BR" sz="2000" dirty="0">
                <a:solidFill>
                  <a:srgbClr val="1A210D"/>
                </a:solidFill>
              </a:rPr>
              <a:t>Med. Vet. Prof. Esp. </a:t>
            </a:r>
            <a:r>
              <a:rPr lang="pt-BR" sz="2000" dirty="0"/>
              <a:t>. Guilherme Santos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19/11/24</a:t>
            </a:r>
            <a:r>
              <a:rPr lang="pt-BR" sz="2000" b="1" dirty="0"/>
              <a:t>  Meridiano do Fígado e Vesícula Biliar – </a:t>
            </a:r>
            <a:r>
              <a:rPr lang="pt-BR" sz="2000" dirty="0">
                <a:solidFill>
                  <a:srgbClr val="1A210D"/>
                </a:solidFill>
              </a:rPr>
              <a:t>Med. Vet. Prof. Esp. </a:t>
            </a:r>
            <a:r>
              <a:rPr lang="pt-BR" sz="2000" dirty="0"/>
              <a:t>Guilherme Santos</a:t>
            </a:r>
          </a:p>
        </p:txBody>
      </p:sp>
    </p:spTree>
    <p:extLst>
      <p:ext uri="{BB962C8B-B14F-4D97-AF65-F5344CB8AC3E}">
        <p14:creationId xmlns:p14="http://schemas.microsoft.com/office/powerpoint/2010/main" val="227423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4917" y="1077197"/>
            <a:ext cx="1056216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5 - Os Meridianos e Suas Particularidades Parte III 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1" y="2078021"/>
            <a:ext cx="8735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26/11/24</a:t>
            </a:r>
            <a:r>
              <a:rPr lang="pt-BR" sz="2000" b="1" dirty="0">
                <a:solidFill>
                  <a:srgbClr val="1A210D"/>
                </a:solidFill>
              </a:rPr>
              <a:t>  Meridiano do Vaso Governador e Vaso </a:t>
            </a:r>
            <a:r>
              <a:rPr lang="pt-BR" sz="2000" b="1" dirty="0" err="1">
                <a:solidFill>
                  <a:srgbClr val="1A210D"/>
                </a:solidFill>
              </a:rPr>
              <a:t>Conceptor</a:t>
            </a:r>
            <a:r>
              <a:rPr lang="pt-BR" sz="2000" b="1" dirty="0">
                <a:solidFill>
                  <a:srgbClr val="1A210D"/>
                </a:solidFill>
              </a:rPr>
              <a:t> – </a:t>
            </a:r>
            <a:r>
              <a:rPr lang="pt-BR" sz="2000" dirty="0"/>
              <a:t>Med. Vet. Esp. </a:t>
            </a:r>
            <a:r>
              <a:rPr lang="pt-BR" sz="2000" dirty="0">
                <a:solidFill>
                  <a:srgbClr val="1A210D"/>
                </a:solidFill>
              </a:rPr>
              <a:t>Romulo </a:t>
            </a:r>
            <a:r>
              <a:rPr lang="pt-BR" sz="2000" dirty="0" err="1">
                <a:solidFill>
                  <a:srgbClr val="1A210D"/>
                </a:solidFill>
              </a:rPr>
              <a:t>Micoli</a:t>
            </a:r>
            <a:endParaRPr lang="pt-BR" sz="2000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03/12/24</a:t>
            </a:r>
            <a:r>
              <a:rPr lang="pt-BR" sz="2000" b="1" dirty="0">
                <a:solidFill>
                  <a:srgbClr val="1A210D"/>
                </a:solidFill>
              </a:rPr>
              <a:t>  Os 8 Canais Extraordinários ou Vasos Maravilhosos – </a:t>
            </a:r>
            <a:r>
              <a:rPr lang="pt-BR" sz="2000" dirty="0">
                <a:solidFill>
                  <a:srgbClr val="1A210D"/>
                </a:solidFill>
              </a:rPr>
              <a:t>Med. Vet. </a:t>
            </a:r>
            <a:r>
              <a:rPr lang="pt-BR" sz="2000" dirty="0" err="1">
                <a:solidFill>
                  <a:srgbClr val="1A210D"/>
                </a:solidFill>
              </a:rPr>
              <a:t>M.e</a:t>
            </a:r>
            <a:r>
              <a:rPr lang="pt-BR" sz="2000" dirty="0">
                <a:solidFill>
                  <a:srgbClr val="1A210D"/>
                </a:solidFill>
              </a:rPr>
              <a:t> César Prado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10/12/24</a:t>
            </a:r>
            <a:r>
              <a:rPr lang="pt-BR" sz="2000" b="1" dirty="0"/>
              <a:t>  Os Quatro Passos Para Realizar um Diagnóstico </a:t>
            </a:r>
            <a:endParaRPr lang="pt-BR" sz="2000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17/12/24</a:t>
            </a:r>
            <a:r>
              <a:rPr lang="pt-BR" sz="2000" b="1" dirty="0"/>
              <a:t>  Elaborando uma Ficha de Anamnese e Correlacionando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231602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66273" y="1080000"/>
            <a:ext cx="10459453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6 - Técnicas de Diagnósticos e Padrões de </a:t>
            </a:r>
          </a:p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Excesso e Deficiência 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6799" y="2562124"/>
            <a:ext cx="915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07/01/25</a:t>
            </a:r>
            <a:r>
              <a:rPr lang="pt-BR" sz="2000" b="1" dirty="0">
                <a:solidFill>
                  <a:srgbClr val="1A210D"/>
                </a:solidFill>
              </a:rPr>
              <a:t> Padrões de Pulso e Pontos de Diagnóstico – </a:t>
            </a:r>
            <a:r>
              <a:rPr lang="pt-BR" sz="2000" dirty="0">
                <a:solidFill>
                  <a:srgbClr val="1A210D"/>
                </a:solidFill>
              </a:rPr>
              <a:t>DVM. Francesc </a:t>
            </a:r>
            <a:r>
              <a:rPr lang="pt-BR" sz="2000" dirty="0" err="1">
                <a:solidFill>
                  <a:srgbClr val="1A210D"/>
                </a:solidFill>
              </a:rPr>
              <a:t>Minguell</a:t>
            </a:r>
            <a:r>
              <a:rPr lang="pt-BR" sz="2000" dirty="0">
                <a:solidFill>
                  <a:srgbClr val="1A210D"/>
                </a:solidFill>
              </a:rPr>
              <a:t> Martín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(Palestrante Internacional - Espanha)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14/01/25</a:t>
            </a:r>
            <a:r>
              <a:rPr lang="pt-BR" sz="2000" b="1" dirty="0">
                <a:solidFill>
                  <a:srgbClr val="1A210D"/>
                </a:solidFill>
              </a:rPr>
              <a:t> Métodos de Diagnósticos Através dos Oito Princípios – </a:t>
            </a:r>
            <a:r>
              <a:rPr lang="pt-BR" sz="2000" dirty="0">
                <a:solidFill>
                  <a:srgbClr val="1A210D"/>
                </a:solidFill>
              </a:rPr>
              <a:t>DVM. Francesc </a:t>
            </a:r>
            <a:r>
              <a:rPr lang="pt-BR" sz="2000" dirty="0" err="1">
                <a:solidFill>
                  <a:srgbClr val="1A210D"/>
                </a:solidFill>
              </a:rPr>
              <a:t>Minguell</a:t>
            </a:r>
            <a:r>
              <a:rPr lang="pt-BR" sz="2000" dirty="0">
                <a:solidFill>
                  <a:srgbClr val="1A210D"/>
                </a:solidFill>
              </a:rPr>
              <a:t> Martín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(Palestrante Internacional - Espanha)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21/01/25</a:t>
            </a:r>
            <a:r>
              <a:rPr lang="pt-BR" sz="2000" b="1" dirty="0"/>
              <a:t> Padrões de Excesso e Tratamentos – </a:t>
            </a:r>
            <a:r>
              <a:rPr lang="pt-BR" sz="2000" dirty="0"/>
              <a:t>Med. Vet. M.</a:t>
            </a:r>
            <a:r>
              <a:rPr lang="pt-BR" sz="2000" b="1" dirty="0"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2000" dirty="0"/>
              <a:t>Carolina Spera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28/01/25</a:t>
            </a:r>
            <a:r>
              <a:rPr lang="pt-BR" sz="2000" b="1" dirty="0"/>
              <a:t> Padrões de Deficiência e Tratamentos – </a:t>
            </a:r>
            <a:r>
              <a:rPr lang="pt-BR" sz="2000" dirty="0"/>
              <a:t>Med. Vet. M.</a:t>
            </a:r>
            <a:r>
              <a:rPr lang="pt-BR" sz="2000" b="1" dirty="0"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2000" dirty="0"/>
              <a:t>Carolina Spera</a:t>
            </a:r>
          </a:p>
          <a:p>
            <a:pPr algn="just"/>
            <a:r>
              <a:rPr lang="pt-BR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58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154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8568" y="1080000"/>
            <a:ext cx="10166591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7 – Padrões de Alterações de Fluídos Orgânicos, Qi e Sangue e Suas Associações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82663" y="2869901"/>
            <a:ext cx="915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04/02/25 </a:t>
            </a:r>
            <a:r>
              <a:rPr lang="pt-BR" sz="2000" b="1" dirty="0">
                <a:solidFill>
                  <a:srgbClr val="1A210D"/>
                </a:solidFill>
              </a:rPr>
              <a:t>Alterações de Qi  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11/02/25</a:t>
            </a:r>
            <a:r>
              <a:rPr lang="pt-BR" sz="2000" b="1" dirty="0">
                <a:solidFill>
                  <a:srgbClr val="1A210D"/>
                </a:solidFill>
              </a:rPr>
              <a:t> Alterações de Sangue </a:t>
            </a:r>
            <a:endParaRPr lang="pt-BR" sz="2000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18/02/25</a:t>
            </a:r>
            <a:r>
              <a:rPr lang="pt-BR" sz="2000" b="1" dirty="0"/>
              <a:t> Associações de Alteração entre Qi e Sangue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25/02/25</a:t>
            </a:r>
            <a:r>
              <a:rPr lang="pt-BR" sz="2000" b="1" dirty="0"/>
              <a:t> Alterações de Fluidos Orgânicos  </a:t>
            </a:r>
            <a:r>
              <a:rPr lang="pt-BR" sz="2000" dirty="0"/>
              <a:t>- Med. Vet. Esp. </a:t>
            </a:r>
            <a:r>
              <a:rPr lang="pt-BR" sz="2000" i="0" u="none" strike="noStrike" dirty="0">
                <a:effectLst/>
              </a:rPr>
              <a:t>Cecília M. Rodrigues Tavares</a:t>
            </a:r>
            <a:endParaRPr lang="pt-BR" sz="2000" dirty="0"/>
          </a:p>
          <a:p>
            <a:pPr algn="just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7674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949" y="49870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14292" y="1080000"/>
            <a:ext cx="9132244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8 – Acupuntura e Suas Terapias Associadas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5015" y="1874821"/>
            <a:ext cx="8851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/>
              <a:t>04/03/25</a:t>
            </a:r>
            <a:r>
              <a:rPr lang="pt-BR" sz="1900" b="1" dirty="0">
                <a:solidFill>
                  <a:srgbClr val="1A210D"/>
                </a:solidFill>
              </a:rPr>
              <a:t> Agulha Seca, </a:t>
            </a:r>
            <a:r>
              <a:rPr lang="pt-BR" sz="1900" b="1" dirty="0" err="1">
                <a:solidFill>
                  <a:srgbClr val="1A210D"/>
                </a:solidFill>
              </a:rPr>
              <a:t>Moxabustão</a:t>
            </a:r>
            <a:r>
              <a:rPr lang="pt-BR" sz="1900" b="1" dirty="0">
                <a:solidFill>
                  <a:srgbClr val="1A210D"/>
                </a:solidFill>
              </a:rPr>
              <a:t>, </a:t>
            </a:r>
            <a:r>
              <a:rPr lang="pt-BR" sz="1900" b="1" dirty="0" err="1">
                <a:solidFill>
                  <a:srgbClr val="1A210D"/>
                </a:solidFill>
              </a:rPr>
              <a:t>Laserpuntura</a:t>
            </a:r>
            <a:r>
              <a:rPr lang="pt-BR" sz="1900" b="1" dirty="0">
                <a:solidFill>
                  <a:srgbClr val="1A210D"/>
                </a:solidFill>
              </a:rPr>
              <a:t> – </a:t>
            </a:r>
            <a:r>
              <a:rPr lang="pt-BR" sz="1900" dirty="0">
                <a:solidFill>
                  <a:srgbClr val="1A210D"/>
                </a:solidFill>
              </a:rPr>
              <a:t>Med. Vet. Esp. Nivea Veturiano</a:t>
            </a: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r>
              <a:rPr lang="pt-BR" sz="1900" dirty="0"/>
              <a:t>11/03/25</a:t>
            </a:r>
            <a:r>
              <a:rPr lang="pt-BR" sz="1900" b="1" dirty="0">
                <a:solidFill>
                  <a:srgbClr val="1A210D"/>
                </a:solidFill>
              </a:rPr>
              <a:t> </a:t>
            </a:r>
            <a:r>
              <a:rPr lang="pt-BR" sz="1900" b="1" dirty="0" err="1">
                <a:solidFill>
                  <a:srgbClr val="1A210D"/>
                </a:solidFill>
              </a:rPr>
              <a:t>Eletroacupuntura</a:t>
            </a:r>
            <a:r>
              <a:rPr lang="pt-BR" sz="1900" b="1" dirty="0">
                <a:solidFill>
                  <a:srgbClr val="1A210D"/>
                </a:solidFill>
              </a:rPr>
              <a:t> e Implante de Ouro  – </a:t>
            </a:r>
            <a:r>
              <a:rPr lang="pt-BR" sz="1900" dirty="0">
                <a:solidFill>
                  <a:srgbClr val="1A210D"/>
                </a:solidFill>
              </a:rPr>
              <a:t>Prof. Dr. Jean G. Fernandes Joaquim</a:t>
            </a: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r>
              <a:rPr lang="pt-BR" sz="1900" dirty="0"/>
              <a:t>18/03/25</a:t>
            </a:r>
            <a:r>
              <a:rPr lang="pt-BR" sz="1900" b="1" dirty="0"/>
              <a:t> </a:t>
            </a:r>
            <a:r>
              <a:rPr lang="pt-BR" sz="1900" b="1" dirty="0" err="1"/>
              <a:t>Farmacopuntura</a:t>
            </a:r>
            <a:r>
              <a:rPr lang="pt-BR" sz="1900" b="1" dirty="0"/>
              <a:t>, </a:t>
            </a:r>
            <a:r>
              <a:rPr lang="pt-BR" sz="1900" b="1" dirty="0" err="1"/>
              <a:t>Hemopuntura</a:t>
            </a:r>
            <a:r>
              <a:rPr lang="pt-BR" sz="1900" b="1" dirty="0"/>
              <a:t> e </a:t>
            </a:r>
            <a:r>
              <a:rPr lang="pt-BR" sz="1900" b="1" dirty="0" err="1"/>
              <a:t>Ozoniopuntura</a:t>
            </a:r>
            <a:r>
              <a:rPr lang="pt-BR" sz="1900" b="1" dirty="0"/>
              <a:t> – </a:t>
            </a:r>
            <a:r>
              <a:rPr lang="pt-BR" sz="1900" dirty="0">
                <a:solidFill>
                  <a:srgbClr val="1A210D"/>
                </a:solidFill>
              </a:rPr>
              <a:t>Med. Vet. </a:t>
            </a:r>
            <a:r>
              <a:rPr lang="pt-BR" sz="1900" dirty="0" err="1">
                <a:solidFill>
                  <a:srgbClr val="1A210D"/>
                </a:solidFill>
              </a:rPr>
              <a:t>M.e</a:t>
            </a:r>
            <a:r>
              <a:rPr lang="pt-BR" sz="1900" dirty="0">
                <a:solidFill>
                  <a:srgbClr val="1A210D"/>
                </a:solidFill>
              </a:rPr>
              <a:t> </a:t>
            </a:r>
            <a:r>
              <a:rPr lang="pt-BR" sz="1900" dirty="0"/>
              <a:t>Cesar Prado</a:t>
            </a:r>
          </a:p>
          <a:p>
            <a:pPr algn="just"/>
            <a:endParaRPr lang="pt-BR" sz="1900" b="1" dirty="0"/>
          </a:p>
          <a:p>
            <a:pPr algn="just"/>
            <a:endParaRPr lang="pt-BR" sz="1900" b="1" dirty="0"/>
          </a:p>
          <a:p>
            <a:pPr algn="just"/>
            <a:r>
              <a:rPr lang="pt-BR" sz="1900" dirty="0"/>
              <a:t>25/03/25</a:t>
            </a:r>
            <a:r>
              <a:rPr lang="pt-BR" sz="1900" b="1" dirty="0"/>
              <a:t> Dietoterapia/Fitoterapia/Massagens/</a:t>
            </a:r>
            <a:r>
              <a:rPr lang="pt-BR" sz="1900" b="1" dirty="0" err="1"/>
              <a:t>Tui-na</a:t>
            </a:r>
            <a:r>
              <a:rPr lang="pt-BR" sz="1900" b="1" dirty="0"/>
              <a:t>/Gua-</a:t>
            </a:r>
            <a:r>
              <a:rPr lang="pt-BR" sz="1900" b="1" dirty="0" err="1"/>
              <a:t>sha</a:t>
            </a:r>
            <a:r>
              <a:rPr lang="pt-BR" sz="1900" b="1" dirty="0"/>
              <a:t> –</a:t>
            </a:r>
            <a:r>
              <a:rPr lang="pt-BR" sz="1900" dirty="0"/>
              <a:t>Med. Vet. M.</a:t>
            </a:r>
            <a:r>
              <a:rPr lang="pt-BR" sz="1900" b="1" dirty="0"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1900" b="1" dirty="0"/>
              <a:t> </a:t>
            </a:r>
            <a:r>
              <a:rPr lang="pt-BR" sz="1900" dirty="0"/>
              <a:t>Caroline </a:t>
            </a:r>
            <a:r>
              <a:rPr lang="pt-BR" sz="1900" dirty="0" err="1"/>
              <a:t>Spera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0334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2024-25</a:t>
            </a:r>
            <a:br>
              <a:rPr lang="pt-BR" dirty="0"/>
            </a:br>
            <a:r>
              <a:rPr lang="pt-BR" dirty="0"/>
              <a:t> Híbrido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602" y="2521465"/>
            <a:ext cx="6529387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400" b="1" dirty="0"/>
              <a:t>Aulas teóricas semanais on-line e 6 módulos práticos em São Paulo</a:t>
            </a:r>
          </a:p>
          <a:p>
            <a:pPr rtl="0"/>
            <a:endParaRPr lang="pt-BR" sz="1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rtl="0"/>
            <a:r>
              <a:rPr lang="pt-BR" sz="4400" dirty="0">
                <a:solidFill>
                  <a:srgbClr val="FFFF00"/>
                </a:solidFill>
              </a:rPr>
              <a:t>4 aulas legendadas com palestrantes internacionais</a:t>
            </a:r>
          </a:p>
        </p:txBody>
      </p:sp>
      <p:pic>
        <p:nvPicPr>
          <p:cNvPr id="11" name="Espaço Reservado para Imagem 10" descr="Cachorro com roupa verde&#10;&#10;Descrição gerada automaticamente">
            <a:extLst>
              <a:ext uri="{FF2B5EF4-FFF2-40B4-BE49-F238E27FC236}">
                <a16:creationId xmlns:a16="http://schemas.microsoft.com/office/drawing/2014/main" id="{8E513E84-4484-247C-A180-855D1C89D4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348" r="1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22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61237" y="1080000"/>
            <a:ext cx="6838347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9 – Desarmonia do Meridiano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01210" y="1798621"/>
            <a:ext cx="91584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/>
              <a:t>01/04/25</a:t>
            </a:r>
            <a:r>
              <a:rPr lang="pt-BR" sz="1900" b="1" dirty="0">
                <a:solidFill>
                  <a:srgbClr val="1A210D"/>
                </a:solidFill>
              </a:rPr>
              <a:t> Padrões de Desarmonia do Meridiano do Pulmão e Intestino Grosso,</a:t>
            </a:r>
            <a:br>
              <a:rPr lang="pt-BR" sz="1900" b="1" dirty="0">
                <a:solidFill>
                  <a:srgbClr val="1A210D"/>
                </a:solidFill>
              </a:rPr>
            </a:br>
            <a:r>
              <a:rPr lang="pt-BR" sz="1900" b="1" dirty="0">
                <a:solidFill>
                  <a:srgbClr val="1A210D"/>
                </a:solidFill>
              </a:rPr>
              <a:t>Padrões de Desarmonia do Meridiano do Estomago, Baço e Pâncreas – </a:t>
            </a:r>
            <a:r>
              <a:rPr lang="pt-BR" sz="1900" dirty="0"/>
              <a:t>Prof. </a:t>
            </a:r>
            <a:r>
              <a:rPr lang="pt-BR" sz="1900" dirty="0" err="1"/>
              <a:t>Dr.a</a:t>
            </a:r>
            <a:r>
              <a:rPr lang="pt-BR" sz="1900" dirty="0"/>
              <a:t> Márcia Valéria Rizzo</a:t>
            </a:r>
            <a:endParaRPr lang="pt-BR" sz="1900" dirty="0">
              <a:solidFill>
                <a:srgbClr val="1A210D"/>
              </a:solidFill>
            </a:endParaRP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r>
              <a:rPr lang="pt-BR" sz="1900" dirty="0"/>
              <a:t>08/04/25</a:t>
            </a:r>
            <a:r>
              <a:rPr lang="pt-BR" sz="1900" b="1" dirty="0"/>
              <a:t>  </a:t>
            </a:r>
            <a:r>
              <a:rPr lang="pt-BR" sz="1900" b="1" dirty="0">
                <a:solidFill>
                  <a:srgbClr val="1A210D"/>
                </a:solidFill>
              </a:rPr>
              <a:t>Padrões de Desarmonia do Meridiano do Coração e Intestino Delgado,</a:t>
            </a:r>
            <a:br>
              <a:rPr lang="pt-BR" sz="1900" b="1" dirty="0">
                <a:solidFill>
                  <a:srgbClr val="1A210D"/>
                </a:solidFill>
              </a:rPr>
            </a:br>
            <a:r>
              <a:rPr lang="pt-BR" sz="1900" b="1" dirty="0">
                <a:solidFill>
                  <a:srgbClr val="1A210D"/>
                </a:solidFill>
              </a:rPr>
              <a:t>Padrões de Desarmonia do Meridiano do Pericárdio e Triplo Aquecedor -  </a:t>
            </a:r>
            <a:r>
              <a:rPr lang="pt-BR" sz="1900" dirty="0">
                <a:solidFill>
                  <a:srgbClr val="1A210D"/>
                </a:solidFill>
              </a:rPr>
              <a:t>Med. Vet. Prof. Esp. Guilherme Santos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15/04/25</a:t>
            </a:r>
            <a:r>
              <a:rPr lang="pt-BR" sz="1900" b="1" dirty="0">
                <a:solidFill>
                  <a:srgbClr val="1A210D"/>
                </a:solidFill>
              </a:rPr>
              <a:t>  Padrões de Desarmonia do Meridiano da Bexiga e Rim, Padrões de Desarmonia do Meridiano do Fígado e Vesícula Biliar – </a:t>
            </a:r>
            <a:r>
              <a:rPr lang="pt-BR" sz="1900" dirty="0">
                <a:solidFill>
                  <a:srgbClr val="1A210D"/>
                </a:solidFill>
              </a:rPr>
              <a:t>Med. Vet. M. </a:t>
            </a:r>
            <a:r>
              <a:rPr lang="pt-BR" sz="1900" dirty="0">
                <a:solidFill>
                  <a:srgbClr val="1A210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1900" dirty="0">
                <a:solidFill>
                  <a:srgbClr val="1A210D"/>
                </a:solidFill>
              </a:rPr>
              <a:t>Flávia Vassalo</a:t>
            </a: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r>
              <a:rPr lang="pt-BR" sz="1900" dirty="0"/>
              <a:t>22/04/25</a:t>
            </a:r>
            <a:r>
              <a:rPr lang="pt-BR" sz="1900" b="1" dirty="0">
                <a:solidFill>
                  <a:srgbClr val="1A210D"/>
                </a:solidFill>
              </a:rPr>
              <a:t>   Padrões de Desarmonia dos 8 Canais Extraordinários – </a:t>
            </a:r>
            <a:r>
              <a:rPr lang="pt-BR" sz="1900" dirty="0">
                <a:solidFill>
                  <a:srgbClr val="1A210D"/>
                </a:solidFill>
              </a:rPr>
              <a:t>Med. Vet. </a:t>
            </a:r>
            <a:r>
              <a:rPr lang="pt-BR" sz="1900" dirty="0" err="1">
                <a:solidFill>
                  <a:srgbClr val="1A210D"/>
                </a:solidFill>
              </a:rPr>
              <a:t>M.e</a:t>
            </a:r>
            <a:r>
              <a:rPr lang="pt-BR" sz="1900" dirty="0">
                <a:solidFill>
                  <a:srgbClr val="1A210D"/>
                </a:solidFill>
              </a:rPr>
              <a:t> </a:t>
            </a:r>
            <a:r>
              <a:rPr lang="pt-BR" sz="1900" dirty="0"/>
              <a:t>Cesar Prado</a:t>
            </a:r>
          </a:p>
        </p:txBody>
      </p:sp>
    </p:spTree>
    <p:extLst>
      <p:ext uri="{BB962C8B-B14F-4D97-AF65-F5344CB8AC3E}">
        <p14:creationId xmlns:p14="http://schemas.microsoft.com/office/powerpoint/2010/main" val="370826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6485" y="1080000"/>
            <a:ext cx="1033111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10  – Acupuntura nos Sistemas, Controle de Dor e Como Criar um Protocolo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0" y="2078021"/>
            <a:ext cx="9158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1A210D"/>
                </a:solidFill>
              </a:rPr>
              <a:t>	</a:t>
            </a:r>
          </a:p>
          <a:p>
            <a:pPr algn="just"/>
            <a:r>
              <a:rPr lang="pt-BR" sz="1900" dirty="0"/>
              <a:t>29/04/25</a:t>
            </a:r>
            <a:r>
              <a:rPr lang="pt-BR" sz="1900" b="1" dirty="0">
                <a:solidFill>
                  <a:srgbClr val="1A210D"/>
                </a:solidFill>
              </a:rPr>
              <a:t>  Sistema Cardiorrespiratório e Renal  - </a:t>
            </a:r>
            <a:r>
              <a:rPr lang="pt-BR" sz="1900" dirty="0">
                <a:solidFill>
                  <a:srgbClr val="1A210D"/>
                </a:solidFill>
              </a:rPr>
              <a:t>Med. Vet. </a:t>
            </a:r>
            <a:r>
              <a:rPr lang="pt-BR" sz="1900" dirty="0" err="1">
                <a:solidFill>
                  <a:srgbClr val="1A210D"/>
                </a:solidFill>
              </a:rPr>
              <a:t>M.e</a:t>
            </a:r>
            <a:r>
              <a:rPr lang="pt-BR" sz="1900" dirty="0">
                <a:solidFill>
                  <a:srgbClr val="1A210D"/>
                </a:solidFill>
              </a:rPr>
              <a:t> </a:t>
            </a:r>
            <a:r>
              <a:rPr lang="pt-BR" sz="1900" dirty="0"/>
              <a:t>Cesar Prado</a:t>
            </a:r>
          </a:p>
          <a:p>
            <a:pPr algn="just"/>
            <a:endParaRPr lang="pt-BR" sz="1900" b="1" dirty="0">
              <a:solidFill>
                <a:srgbClr val="1A210D"/>
              </a:solidFill>
            </a:endParaRPr>
          </a:p>
          <a:p>
            <a:pPr algn="just"/>
            <a:r>
              <a:rPr lang="pt-BR" sz="1900" dirty="0"/>
              <a:t>06/05/25</a:t>
            </a:r>
            <a:r>
              <a:rPr lang="pt-BR" sz="1900" b="1" dirty="0">
                <a:latin typeface="+mj-lt"/>
              </a:rPr>
              <a:t> Sistema Gastrointestinal, Dermatológico e Endócrino – </a:t>
            </a:r>
            <a:r>
              <a:rPr lang="pt-BR" sz="1900" dirty="0">
                <a:latin typeface="+mj-lt"/>
              </a:rPr>
              <a:t>Med. </a:t>
            </a:r>
            <a:r>
              <a:rPr lang="pt-BR" sz="1900" dirty="0" err="1">
                <a:latin typeface="+mj-lt"/>
              </a:rPr>
              <a:t>Vet</a:t>
            </a:r>
            <a:r>
              <a:rPr lang="pt-BR" sz="1900" dirty="0">
                <a:latin typeface="+mj-lt"/>
              </a:rPr>
              <a:t> Esp. </a:t>
            </a:r>
            <a:r>
              <a:rPr lang="pt-BR" sz="1900" i="0" u="none" strike="noStrike" dirty="0">
                <a:solidFill>
                  <a:srgbClr val="1A210D"/>
                </a:solidFill>
                <a:effectLst/>
                <a:latin typeface="+mj-lt"/>
              </a:rPr>
              <a:t>Carolina </a:t>
            </a:r>
            <a:r>
              <a:rPr lang="pt-BR" sz="1900" i="0" u="none" strike="noStrike" dirty="0" err="1">
                <a:solidFill>
                  <a:srgbClr val="1A210D"/>
                </a:solidFill>
                <a:effectLst/>
                <a:latin typeface="+mj-lt"/>
              </a:rPr>
              <a:t>Giabardo</a:t>
            </a:r>
            <a:endParaRPr lang="pt-BR" sz="1900" dirty="0">
              <a:latin typeface="+mj-lt"/>
            </a:endParaRPr>
          </a:p>
          <a:p>
            <a:pPr algn="just"/>
            <a:endParaRPr lang="pt-BR" sz="1900" b="1" dirty="0"/>
          </a:p>
          <a:p>
            <a:pPr algn="just"/>
            <a:r>
              <a:rPr lang="pt-BR" sz="1900" dirty="0"/>
              <a:t>13/05/25</a:t>
            </a:r>
            <a:r>
              <a:rPr lang="pt-BR" sz="1900" b="1" dirty="0"/>
              <a:t>  Controle de Dor na Acupuntura – </a:t>
            </a:r>
            <a:r>
              <a:rPr lang="pt-BR" sz="1900" b="0" i="0" dirty="0">
                <a:effectLst/>
              </a:rPr>
              <a:t>DVM, </a:t>
            </a:r>
            <a:r>
              <a:rPr lang="pt-BR" sz="1900" b="0" i="0" dirty="0" err="1">
                <a:effectLst/>
              </a:rPr>
              <a:t>MSc</a:t>
            </a:r>
            <a:r>
              <a:rPr lang="pt-BR" sz="1900" b="0" i="0" dirty="0">
                <a:effectLst/>
              </a:rPr>
              <a:t>, IVAS </a:t>
            </a:r>
            <a:r>
              <a:rPr lang="pt-BR" sz="1900" b="0" i="0" dirty="0" err="1">
                <a:effectLst/>
              </a:rPr>
              <a:t>cert</a:t>
            </a:r>
            <a:endParaRPr lang="pt-BR" sz="1900" b="0" i="0" dirty="0">
              <a:effectLst/>
            </a:endParaRPr>
          </a:p>
          <a:p>
            <a:pPr algn="just"/>
            <a:r>
              <a:rPr lang="pt-BR" sz="1900" dirty="0"/>
              <a:t>Karla Pinto </a:t>
            </a:r>
            <a:r>
              <a:rPr lang="pt-BR" sz="1900" b="1" dirty="0">
                <a:solidFill>
                  <a:srgbClr val="FF0000"/>
                </a:solidFill>
              </a:rPr>
              <a:t>(Palestrante Internacional - Portugal)</a:t>
            </a:r>
          </a:p>
          <a:p>
            <a:pPr algn="just"/>
            <a:endParaRPr lang="pt-BR" sz="1900" b="1" dirty="0">
              <a:latin typeface="+mj-lt"/>
            </a:endParaRPr>
          </a:p>
          <a:p>
            <a:pPr algn="just"/>
            <a:r>
              <a:rPr lang="pt-BR" sz="1900" dirty="0"/>
              <a:t>20/05/25</a:t>
            </a:r>
            <a:r>
              <a:rPr lang="pt-BR" sz="1900" b="1" dirty="0">
                <a:latin typeface="+mj-lt"/>
              </a:rPr>
              <a:t> Como Desenvolver um Protocolo de Tratamento – </a:t>
            </a:r>
            <a:r>
              <a:rPr lang="pt-BR" sz="1900" b="0" i="0" dirty="0">
                <a:effectLst/>
              </a:rPr>
              <a:t>DVM, </a:t>
            </a:r>
            <a:r>
              <a:rPr lang="pt-BR" sz="1900" b="0" i="0" dirty="0" err="1">
                <a:effectLst/>
              </a:rPr>
              <a:t>MSc</a:t>
            </a:r>
            <a:r>
              <a:rPr lang="pt-BR" sz="1900" b="0" i="0" dirty="0">
                <a:effectLst/>
              </a:rPr>
              <a:t>, IVAS </a:t>
            </a:r>
            <a:r>
              <a:rPr lang="pt-BR" sz="1900" b="0" i="0" dirty="0" err="1">
                <a:effectLst/>
              </a:rPr>
              <a:t>cert</a:t>
            </a:r>
            <a:endParaRPr lang="pt-BR" sz="1900" b="0" i="0" dirty="0">
              <a:effectLst/>
            </a:endParaRPr>
          </a:p>
          <a:p>
            <a:pPr algn="just"/>
            <a:r>
              <a:rPr lang="pt-BR" sz="1900" dirty="0"/>
              <a:t>Karla Pinto </a:t>
            </a:r>
            <a:r>
              <a:rPr lang="pt-BR" sz="1900" b="1" dirty="0">
                <a:solidFill>
                  <a:srgbClr val="FF0000"/>
                </a:solidFill>
              </a:rPr>
              <a:t>(Palestrante Internacional - Portugal)</a:t>
            </a:r>
          </a:p>
          <a:p>
            <a:pPr algn="just"/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5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8568" y="1080000"/>
            <a:ext cx="1033111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11 - Acupuntura na Oncologia, Neurologia e Ortopedia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0" y="2078021"/>
            <a:ext cx="8969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27/05/25  </a:t>
            </a:r>
            <a:r>
              <a:rPr lang="pt-BR" sz="2000" b="1" dirty="0">
                <a:solidFill>
                  <a:srgbClr val="1A210D"/>
                </a:solidFill>
              </a:rPr>
              <a:t>Alterações Oncológicas na Acupuntura – </a:t>
            </a:r>
            <a:r>
              <a:rPr lang="pt-BR" sz="2000" dirty="0">
                <a:latin typeface="+mj-lt"/>
              </a:rPr>
              <a:t>Med. </a:t>
            </a:r>
            <a:r>
              <a:rPr lang="pt-BR" sz="2000" dirty="0" err="1">
                <a:latin typeface="+mj-lt"/>
              </a:rPr>
              <a:t>Vet</a:t>
            </a:r>
            <a:r>
              <a:rPr lang="pt-BR" sz="2000" dirty="0">
                <a:latin typeface="+mj-lt"/>
              </a:rPr>
              <a:t> Esp. </a:t>
            </a:r>
            <a:r>
              <a:rPr lang="pt-BR" sz="2000" i="0" u="none" strike="noStrike" dirty="0">
                <a:solidFill>
                  <a:srgbClr val="1A210D"/>
                </a:solidFill>
                <a:effectLst/>
                <a:latin typeface="+mj-lt"/>
              </a:rPr>
              <a:t>Carolina </a:t>
            </a:r>
            <a:r>
              <a:rPr lang="pt-BR" sz="2000" i="0" u="none" strike="noStrike" dirty="0" err="1">
                <a:solidFill>
                  <a:srgbClr val="1A210D"/>
                </a:solidFill>
                <a:effectLst/>
                <a:latin typeface="+mj-lt"/>
              </a:rPr>
              <a:t>Giabardo</a:t>
            </a:r>
            <a:endParaRPr lang="pt-BR" sz="2000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03/06/25</a:t>
            </a:r>
            <a:r>
              <a:rPr lang="pt-BR" sz="2000" b="1" dirty="0">
                <a:solidFill>
                  <a:srgbClr val="1A210D"/>
                </a:solidFill>
              </a:rPr>
              <a:t>  Neurologia na Acupuntura –</a:t>
            </a:r>
            <a:r>
              <a:rPr lang="pt-BR" sz="2000" dirty="0">
                <a:solidFill>
                  <a:srgbClr val="1A210D"/>
                </a:solidFill>
              </a:rPr>
              <a:t> Med. Vet. Esp. Rafael Traldi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11/06/25</a:t>
            </a:r>
            <a:r>
              <a:rPr lang="pt-BR" sz="2000" b="1" dirty="0"/>
              <a:t>  Acupuntura na Associação de Pacientes Ortopédicos – </a:t>
            </a:r>
            <a:r>
              <a:rPr lang="pt-BR" sz="2000" dirty="0">
                <a:solidFill>
                  <a:srgbClr val="1A210D"/>
                </a:solidFill>
              </a:rPr>
              <a:t>Med. Vet. M.</a:t>
            </a:r>
            <a:r>
              <a:rPr lang="pt-BR" sz="2000" dirty="0">
                <a:solidFill>
                  <a:srgbClr val="1A210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2000" dirty="0">
                <a:solidFill>
                  <a:srgbClr val="1A210D"/>
                </a:solidFill>
              </a:rPr>
              <a:t>Flávia Vassalo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18/06/25</a:t>
            </a:r>
            <a:r>
              <a:rPr lang="pt-BR" sz="2000" b="1" dirty="0"/>
              <a:t>  Síndrome Bi e Síndrome Wei</a:t>
            </a:r>
          </a:p>
          <a:p>
            <a:pPr algn="just"/>
            <a:r>
              <a:rPr lang="pt-BR" sz="2000" b="1" dirty="0"/>
              <a:t>               - Casos Clínicos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2338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B4633C12-4FD9-80A2-BE2E-06799C36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6484" y="1080000"/>
            <a:ext cx="10198675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Módulo 12 – Protocolos Avançados na  Medicina Tradicional Chinesa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12000" y="2078021"/>
            <a:ext cx="915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25/06/25</a:t>
            </a:r>
            <a:r>
              <a:rPr lang="pt-BR" sz="2000" b="1" dirty="0">
                <a:solidFill>
                  <a:srgbClr val="1A210D"/>
                </a:solidFill>
              </a:rPr>
              <a:t>  Tipos de Protocolos Utilizados na DDIV 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01/07/25</a:t>
            </a:r>
            <a:r>
              <a:rPr lang="pt-BR" sz="2000" b="1" dirty="0">
                <a:solidFill>
                  <a:srgbClr val="1A210D"/>
                </a:solidFill>
              </a:rPr>
              <a:t>  Utilização da Acupuntura na Cinomose-  </a:t>
            </a:r>
            <a:r>
              <a:rPr lang="pt-BR" sz="2000" dirty="0">
                <a:solidFill>
                  <a:srgbClr val="1A210D"/>
                </a:solidFill>
              </a:rPr>
              <a:t>Med. Vet. Esp. Rafael </a:t>
            </a:r>
            <a:r>
              <a:rPr lang="pt-BR" sz="2000" dirty="0" err="1">
                <a:solidFill>
                  <a:srgbClr val="1A210D"/>
                </a:solidFill>
              </a:rPr>
              <a:t>Traldi</a:t>
            </a:r>
            <a:r>
              <a:rPr lang="pt-BR" sz="2000" dirty="0">
                <a:solidFill>
                  <a:srgbClr val="1A210D"/>
                </a:solidFill>
              </a:rPr>
              <a:t>]</a:t>
            </a: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  <a:p>
            <a:pPr algn="just"/>
            <a:r>
              <a:rPr lang="pt-BR" sz="2000" dirty="0"/>
              <a:t>08/07/25</a:t>
            </a:r>
            <a:r>
              <a:rPr lang="pt-BR" sz="2000" b="1" dirty="0"/>
              <a:t>  Displasia Coxofemoral – </a:t>
            </a:r>
            <a:r>
              <a:rPr lang="pt-BR" sz="2000" dirty="0">
                <a:solidFill>
                  <a:srgbClr val="1A210D"/>
                </a:solidFill>
              </a:rPr>
              <a:t>Med. Vet. M.</a:t>
            </a:r>
            <a:r>
              <a:rPr lang="pt-BR" sz="2000" dirty="0">
                <a:solidFill>
                  <a:srgbClr val="1A210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ª </a:t>
            </a:r>
            <a:r>
              <a:rPr lang="pt-BR" sz="2000" dirty="0">
                <a:solidFill>
                  <a:srgbClr val="1A210D"/>
                </a:solidFill>
              </a:rPr>
              <a:t>Flávia Vassalo</a:t>
            </a:r>
          </a:p>
          <a:p>
            <a:pPr algn="just"/>
            <a:r>
              <a:rPr lang="pt-BR" sz="2000" b="1" dirty="0"/>
              <a:t>             - Quais protocolos posso utilizar pela MTC</a:t>
            </a:r>
            <a:endParaRPr lang="pt-BR" sz="2000" dirty="0"/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15/07/25</a:t>
            </a:r>
            <a:r>
              <a:rPr lang="pt-BR" sz="2000" b="1" dirty="0"/>
              <a:t>  </a:t>
            </a:r>
            <a:r>
              <a:rPr lang="pt-BR" sz="2000" b="1" dirty="0">
                <a:solidFill>
                  <a:srgbClr val="1A210D"/>
                </a:solidFill>
              </a:rPr>
              <a:t>Apresentação de Casos Complexos Associados a Fisioterapia </a:t>
            </a:r>
          </a:p>
          <a:p>
            <a:pPr algn="just"/>
            <a:r>
              <a:rPr lang="pt-BR" sz="2000" dirty="0">
                <a:solidFill>
                  <a:srgbClr val="1A210D"/>
                </a:solidFill>
              </a:rPr>
              <a:t>– Prof. Dra. Thayna Cardoso e  Med. Vet. Esp. Nivea </a:t>
            </a:r>
            <a:r>
              <a:rPr lang="pt-BR" sz="2000" dirty="0" err="1">
                <a:solidFill>
                  <a:srgbClr val="1A210D"/>
                </a:solidFill>
              </a:rPr>
              <a:t>Veturiano</a:t>
            </a:r>
            <a:endParaRPr lang="pt-BR" sz="2000" dirty="0">
              <a:solidFill>
                <a:srgbClr val="1A210D"/>
              </a:solidFill>
            </a:endParaRPr>
          </a:p>
          <a:p>
            <a:pPr algn="just"/>
            <a:endParaRPr lang="pt-BR" sz="2000" b="1" dirty="0">
              <a:solidFill>
                <a:srgbClr val="1A2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7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66066" y="1080000"/>
            <a:ext cx="486833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I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5999" y="2160000"/>
            <a:ext cx="356093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</a:t>
            </a:r>
            <a:r>
              <a:rPr lang="pt-BR" sz="2000" b="1" u="sng" dirty="0">
                <a:solidFill>
                  <a:prstClr val="black"/>
                </a:solidFill>
              </a:rPr>
              <a:t>26 de Outubro 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2024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999" y="2824463"/>
            <a:ext cx="636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 Meridianos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14h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18h: Pontos de Acupuntura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5999" y="4090950"/>
            <a:ext cx="327455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27 de Outubro </a:t>
            </a:r>
            <a:r>
              <a:rPr lang="pt-BR" sz="2000" b="1" u="sng" dirty="0">
                <a:solidFill>
                  <a:prstClr val="black"/>
                </a:solidFill>
              </a:rPr>
              <a:t>de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2024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5999" y="4653007"/>
            <a:ext cx="976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Técnica de </a:t>
            </a:r>
            <a:r>
              <a:rPr lang="pt-BR" sz="2000" b="1" dirty="0" err="1">
                <a:solidFill>
                  <a:srgbClr val="1A210D"/>
                </a:solidFill>
                <a:latin typeface="Garamond" panose="02020404030301010803" pitchFamily="18" charset="0"/>
              </a:rPr>
              <a:t>Agulhamento</a:t>
            </a:r>
            <a:r>
              <a:rPr lang="pt-BR" sz="2000" b="1" dirty="0">
                <a:solidFill>
                  <a:srgbClr val="1A210D"/>
                </a:solidFill>
              </a:rPr>
              <a:t> 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B11AA3-1844-F429-40BD-8C374225C584}"/>
              </a:ext>
            </a:extLst>
          </p:cNvPr>
          <p:cNvSpPr txBox="1"/>
          <p:nvPr/>
        </p:nvSpPr>
        <p:spPr>
          <a:xfrm>
            <a:off x="1115999" y="5053117"/>
            <a:ext cx="494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Professoras: Nivea </a:t>
            </a:r>
            <a:r>
              <a:rPr lang="pt-BR" sz="2000" dirty="0" err="1"/>
              <a:t>Veturiano</a:t>
            </a:r>
            <a:r>
              <a:rPr lang="pt-BR" sz="2000" dirty="0"/>
              <a:t> e </a:t>
            </a:r>
            <a:r>
              <a:rPr lang="pt-BR" sz="2000" dirty="0" err="1"/>
              <a:t>Thayna</a:t>
            </a:r>
            <a:r>
              <a:rPr lang="pt-BR" sz="2000" dirty="0"/>
              <a:t> Cardoso</a:t>
            </a:r>
          </a:p>
        </p:txBody>
      </p:sp>
      <p:pic>
        <p:nvPicPr>
          <p:cNvPr id="11" name="Imagem 10" descr="Mulher com gato no colo&#10;&#10;Descrição gerada automaticamente">
            <a:extLst>
              <a:ext uri="{FF2B5EF4-FFF2-40B4-BE49-F238E27FC236}">
                <a16:creationId xmlns:a16="http://schemas.microsoft.com/office/drawing/2014/main" id="{0CFEB44B-6D70-4D5A-7F86-4B401378A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3" y="2160000"/>
            <a:ext cx="4008397" cy="300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27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74533" y="1080000"/>
            <a:ext cx="4859868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II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6000" y="2160000"/>
            <a:ext cx="470018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</a:t>
            </a:r>
            <a:r>
              <a:rPr lang="pt-BR" sz="2000" b="1" u="sng" dirty="0">
                <a:solidFill>
                  <a:prstClr val="black"/>
                </a:solidFill>
              </a:rPr>
              <a:t>14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Dezembro 2024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6000" y="2817698"/>
            <a:ext cx="636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 Visão Geral dos Meridianos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14h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18h: Visão Geral dos Pontos de Acupuntura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6000" y="4094338"/>
            <a:ext cx="470018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</a:t>
            </a:r>
            <a:r>
              <a:rPr lang="pt-BR" sz="2000" b="1" u="sng" dirty="0">
                <a:solidFill>
                  <a:prstClr val="black"/>
                </a:solidFill>
              </a:rPr>
              <a:t>15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Dezembro de 2024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6000" y="4694504"/>
            <a:ext cx="976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Prática Meridianos e Pontos de Acupuntura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C61F4B-A62B-6AC5-30F5-46CB0606A694}"/>
              </a:ext>
            </a:extLst>
          </p:cNvPr>
          <p:cNvSpPr txBox="1"/>
          <p:nvPr/>
        </p:nvSpPr>
        <p:spPr>
          <a:xfrm>
            <a:off x="1116000" y="5155536"/>
            <a:ext cx="494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Professoras: Nivea </a:t>
            </a:r>
            <a:r>
              <a:rPr lang="pt-BR" sz="2000" dirty="0" err="1"/>
              <a:t>Veturiano</a:t>
            </a:r>
            <a:r>
              <a:rPr lang="pt-BR" sz="2000" dirty="0"/>
              <a:t> e </a:t>
            </a:r>
            <a:r>
              <a:rPr lang="pt-BR" sz="2000" dirty="0" err="1"/>
              <a:t>Thayna</a:t>
            </a:r>
            <a:r>
              <a:rPr lang="pt-BR" sz="2000" dirty="0"/>
              <a:t> Cardoso</a:t>
            </a:r>
          </a:p>
        </p:txBody>
      </p:sp>
      <p:pic>
        <p:nvPicPr>
          <p:cNvPr id="11" name="Imagem 10" descr="Pessoa acariciando um cachorro&#10;&#10;Descrição gerada automaticamente">
            <a:extLst>
              <a:ext uri="{FF2B5EF4-FFF2-40B4-BE49-F238E27FC236}">
                <a16:creationId xmlns:a16="http://schemas.microsoft.com/office/drawing/2014/main" id="{848748BB-9F78-7EE1-55EA-126041AB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13" y="1992623"/>
            <a:ext cx="2972350" cy="396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798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57600" y="1080000"/>
            <a:ext cx="4859868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III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6000" y="2160000"/>
            <a:ext cx="485986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25 de Janeiro de 2025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999" y="2817698"/>
            <a:ext cx="636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 Como elaborar uma Ficha de Anamnese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14h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18h: Técnicas de Diagnóstico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5998" y="4094338"/>
            <a:ext cx="498000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</a:t>
            </a:r>
            <a:r>
              <a:rPr lang="pt-BR" sz="2000" b="1" u="sng" dirty="0">
                <a:solidFill>
                  <a:prstClr val="black"/>
                </a:solidFill>
              </a:rPr>
              <a:t>26 de Janeiro de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5999" y="4822296"/>
            <a:ext cx="976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Simulação de Consultas e Casos Clínicos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54EEC4-B323-F1C0-19B5-E3E63E3FB444}"/>
              </a:ext>
            </a:extLst>
          </p:cNvPr>
          <p:cNvSpPr txBox="1"/>
          <p:nvPr/>
        </p:nvSpPr>
        <p:spPr>
          <a:xfrm>
            <a:off x="1115999" y="5222406"/>
            <a:ext cx="494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Professoras: Nivea </a:t>
            </a:r>
            <a:r>
              <a:rPr lang="pt-BR" sz="2000" dirty="0" err="1"/>
              <a:t>Veturiano</a:t>
            </a:r>
            <a:r>
              <a:rPr lang="pt-BR" sz="2000" dirty="0"/>
              <a:t> e </a:t>
            </a:r>
            <a:r>
              <a:rPr lang="pt-BR" sz="2000" dirty="0" err="1"/>
              <a:t>Thayna</a:t>
            </a:r>
            <a:r>
              <a:rPr lang="pt-BR" sz="2000" dirty="0"/>
              <a:t> Cardoso</a:t>
            </a:r>
          </a:p>
        </p:txBody>
      </p:sp>
      <p:pic>
        <p:nvPicPr>
          <p:cNvPr id="10" name="Imagem 9" descr="Mulher sentada com cachorro no colo&#10;&#10;Descrição gerada automaticamente">
            <a:extLst>
              <a:ext uri="{FF2B5EF4-FFF2-40B4-BE49-F238E27FC236}">
                <a16:creationId xmlns:a16="http://schemas.microsoft.com/office/drawing/2014/main" id="{E3B9BFFF-A61F-3579-DDF0-A0E83705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650" y="1992623"/>
            <a:ext cx="2972350" cy="396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218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60233" y="1068226"/>
            <a:ext cx="5071534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IV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6000" y="2160000"/>
            <a:ext cx="53147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17 de maio de 2025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999" y="2827028"/>
            <a:ext cx="636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12h:Eletroacupuntura, Laserpuntura, </a:t>
            </a:r>
            <a:r>
              <a:rPr lang="pt-BR" sz="2000" b="1" dirty="0" err="1">
                <a:solidFill>
                  <a:srgbClr val="1A210D"/>
                </a:solidFill>
                <a:latin typeface="Garamond" panose="02020404030301010803" pitchFamily="18" charset="0"/>
              </a:rPr>
              <a:t>Moxaterapia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14h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18h: Hemoterapia, </a:t>
            </a:r>
            <a:r>
              <a:rPr lang="pt-BR" sz="2000" b="1" dirty="0" err="1">
                <a:solidFill>
                  <a:srgbClr val="1A210D"/>
                </a:solidFill>
                <a:latin typeface="Garamond" panose="02020404030301010803" pitchFamily="18" charset="0"/>
              </a:rPr>
              <a:t>Farmacopuntura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5998" y="4214433"/>
            <a:ext cx="531477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18 de maio de 2025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5999" y="4804889"/>
            <a:ext cx="976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Simulação de Consultas e casos clínicos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F73D70-8BB5-99B5-E6D4-864D10DFC934}"/>
              </a:ext>
            </a:extLst>
          </p:cNvPr>
          <p:cNvSpPr txBox="1"/>
          <p:nvPr/>
        </p:nvSpPr>
        <p:spPr>
          <a:xfrm>
            <a:off x="1115999" y="5350568"/>
            <a:ext cx="494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Professoras: Nivea </a:t>
            </a:r>
            <a:r>
              <a:rPr lang="pt-BR" sz="2000" dirty="0" err="1"/>
              <a:t>Veturiano</a:t>
            </a:r>
            <a:r>
              <a:rPr lang="pt-BR" sz="2000" dirty="0"/>
              <a:t> e </a:t>
            </a:r>
            <a:r>
              <a:rPr lang="pt-BR" sz="2000" dirty="0" err="1"/>
              <a:t>Thayna</a:t>
            </a:r>
            <a:r>
              <a:rPr lang="pt-BR" sz="2000" dirty="0"/>
              <a:t> Cardoso</a:t>
            </a:r>
          </a:p>
        </p:txBody>
      </p:sp>
      <p:pic>
        <p:nvPicPr>
          <p:cNvPr id="4" name="Imagem 3" descr="Gato com a língua de fora&#10;&#10;Descrição gerada automaticamente">
            <a:extLst>
              <a:ext uri="{FF2B5EF4-FFF2-40B4-BE49-F238E27FC236}">
                <a16:creationId xmlns:a16="http://schemas.microsoft.com/office/drawing/2014/main" id="{6BF7D0BD-569B-1621-1C57-C98E4B02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313" y="1992623"/>
            <a:ext cx="2972350" cy="396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596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40667" y="1080000"/>
            <a:ext cx="491066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V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6000" y="2160000"/>
            <a:ext cx="29892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07 </a:t>
            </a:r>
            <a:r>
              <a:rPr lang="pt-BR" sz="2000" b="1" u="sng" dirty="0">
                <a:solidFill>
                  <a:prstClr val="black"/>
                </a:solidFill>
              </a:rPr>
              <a:t>de Junho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999" y="2840019"/>
            <a:ext cx="636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 Revisão de Meridianos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 </a:t>
            </a:r>
          </a:p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14h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18h: Revisão de Pontos de acupuntura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5999" y="4111538"/>
            <a:ext cx="29892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</a:t>
            </a:r>
            <a:r>
              <a:rPr lang="pt-BR" sz="2000" b="1" u="sng" dirty="0">
                <a:solidFill>
                  <a:prstClr val="black"/>
                </a:solidFill>
              </a:rPr>
              <a:t>08 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</a:t>
            </a:r>
            <a:r>
              <a:rPr lang="pt-BR" sz="2000" b="1" u="sng" dirty="0" err="1">
                <a:solidFill>
                  <a:prstClr val="black"/>
                </a:solidFill>
              </a:rPr>
              <a:t>Junh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lang="pt-BR" sz="2000" b="1" u="sng" dirty="0">
                <a:solidFill>
                  <a:prstClr val="black"/>
                </a:solidFill>
              </a:rPr>
              <a:t> de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5489" y="4767504"/>
            <a:ext cx="9766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Discussão de Casos Clínicos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877D67-D622-BEDE-4070-8D9E54CAE6E2}"/>
              </a:ext>
            </a:extLst>
          </p:cNvPr>
          <p:cNvSpPr txBox="1"/>
          <p:nvPr/>
        </p:nvSpPr>
        <p:spPr>
          <a:xfrm>
            <a:off x="1185489" y="51676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A210D"/>
                </a:solidFill>
                <a:latin typeface="Garamond" panose="02020404030301010803" pitchFamily="18" charset="0"/>
              </a:rPr>
              <a:t>Professora: Caroline Haddad</a:t>
            </a:r>
            <a:endParaRPr lang="pt-BR" sz="2000" dirty="0"/>
          </a:p>
        </p:txBody>
      </p:sp>
      <p:pic>
        <p:nvPicPr>
          <p:cNvPr id="4" name="Imagem 3" descr="Homem segurando urso de pelúcia verde&#10;&#10;Descrição gerada automaticamente com confiança média">
            <a:extLst>
              <a:ext uri="{FF2B5EF4-FFF2-40B4-BE49-F238E27FC236}">
                <a16:creationId xmlns:a16="http://schemas.microsoft.com/office/drawing/2014/main" id="{A3618EC2-844C-C20B-3015-DF2BABC1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1928196"/>
            <a:ext cx="3421488" cy="342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C880E2-15DC-AB3F-1F9E-D7C90664D0D4}"/>
              </a:ext>
            </a:extLst>
          </p:cNvPr>
          <p:cNvSpPr txBox="1"/>
          <p:nvPr/>
        </p:nvSpPr>
        <p:spPr>
          <a:xfrm>
            <a:off x="7585022" y="5454834"/>
            <a:ext cx="3382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Sócia-proprietária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Clínica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ACUVET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Santos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46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57600" y="1080000"/>
            <a:ext cx="486833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chemeClr val="bg1"/>
                </a:solidFill>
              </a:rPr>
              <a:t>Aula Prática Presencial VI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16000" y="2160000"/>
            <a:ext cx="289624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26</a:t>
            </a:r>
            <a:r>
              <a:rPr lang="pt-BR" sz="2000" b="1" u="sng" dirty="0">
                <a:solidFill>
                  <a:prstClr val="black"/>
                </a:solidFill>
              </a:rPr>
              <a:t> de Julho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5999" y="2758471"/>
            <a:ext cx="6361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09h </a:t>
            </a:r>
            <a:r>
              <a:rPr lang="pt-BR" sz="2000" b="1" dirty="0">
                <a:solidFill>
                  <a:srgbClr val="1A210D"/>
                </a:solidFill>
              </a:rPr>
              <a:t>à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s 12h: Revisão sobre protocolos de acupuntura em casos ortopédicos, neurológicos, </a:t>
            </a:r>
            <a:r>
              <a:rPr lang="pt-BR" sz="2000" b="1" dirty="0" err="1">
                <a:solidFill>
                  <a:srgbClr val="1A210D"/>
                </a:solidFill>
                <a:latin typeface="Garamond" panose="02020404030301010803" pitchFamily="18" charset="0"/>
              </a:rPr>
              <a:t>demartológicos</a:t>
            </a:r>
            <a:r>
              <a:rPr lang="pt-BR" sz="2000" b="1" dirty="0">
                <a:solidFill>
                  <a:srgbClr val="1A210D"/>
                </a:solidFill>
                <a:latin typeface="Garamond" panose="02020404030301010803" pitchFamily="18" charset="0"/>
              </a:rPr>
              <a:t>...</a:t>
            </a:r>
            <a:endParaRPr lang="pt-BR" sz="2000" dirty="0">
              <a:solidFill>
                <a:srgbClr val="1A210D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D5078A-E8CD-40EC-8642-01CBBBF79458}"/>
              </a:ext>
            </a:extLst>
          </p:cNvPr>
          <p:cNvSpPr txBox="1"/>
          <p:nvPr/>
        </p:nvSpPr>
        <p:spPr>
          <a:xfrm>
            <a:off x="1115999" y="4100777"/>
            <a:ext cx="289624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Data: 27</a:t>
            </a:r>
            <a:r>
              <a:rPr lang="pt-BR" sz="2000" b="1" u="sng" dirty="0">
                <a:solidFill>
                  <a:prstClr val="black"/>
                </a:solidFill>
              </a:rPr>
              <a:t> 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Julho</a:t>
            </a:r>
            <a:r>
              <a:rPr lang="pt-BR" sz="2000" b="1" u="sng" dirty="0">
                <a:solidFill>
                  <a:prstClr val="black"/>
                </a:solidFill>
              </a:rPr>
              <a:t> de</a:t>
            </a: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2025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15999" y="4749881"/>
            <a:ext cx="6955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b="1" dirty="0">
                <a:solidFill>
                  <a:srgbClr val="1A210D"/>
                </a:solidFill>
              </a:rPr>
              <a:t>09h às 13h: Casos Complexos e Associados a Reabilitação</a:t>
            </a:r>
            <a:endParaRPr lang="pt-BR" sz="2000" dirty="0">
              <a:solidFill>
                <a:srgbClr val="1A210D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A37071-EBDF-2535-BC97-9752592E3A2A}"/>
              </a:ext>
            </a:extLst>
          </p:cNvPr>
          <p:cNvSpPr txBox="1"/>
          <p:nvPr/>
        </p:nvSpPr>
        <p:spPr>
          <a:xfrm>
            <a:off x="1115999" y="5198930"/>
            <a:ext cx="494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Professoras: Nivea </a:t>
            </a:r>
            <a:r>
              <a:rPr lang="pt-BR" sz="2000" dirty="0" err="1"/>
              <a:t>Veturiano</a:t>
            </a:r>
            <a:r>
              <a:rPr lang="pt-BR" sz="2000" dirty="0"/>
              <a:t> e </a:t>
            </a:r>
            <a:r>
              <a:rPr lang="pt-BR" sz="2000" dirty="0" err="1"/>
              <a:t>Thayná</a:t>
            </a:r>
            <a:r>
              <a:rPr lang="pt-BR" sz="2000" dirty="0"/>
              <a:t> Cardoso</a:t>
            </a:r>
          </a:p>
        </p:txBody>
      </p:sp>
      <p:pic>
        <p:nvPicPr>
          <p:cNvPr id="3" name="Imagem 2" descr="Cachorro deitado de barriga para cima&#10;&#10;Descrição gerada automaticamente com confiança média">
            <a:extLst>
              <a:ext uri="{FF2B5EF4-FFF2-40B4-BE49-F238E27FC236}">
                <a16:creationId xmlns:a16="http://schemas.microsoft.com/office/drawing/2014/main" id="{24DFEA10-EF21-DEFA-F514-48E193B6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760" y="1792568"/>
            <a:ext cx="2972350" cy="396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587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rtlCol="0" anchor="b">
            <a:normAutofit/>
          </a:bodyPr>
          <a:lstStyle/>
          <a:p>
            <a:pPr rtl="0"/>
            <a:r>
              <a:rPr lang="pt-BR" dirty="0"/>
              <a:t>2024-25</a:t>
            </a:r>
            <a:br>
              <a:rPr lang="pt-BR" dirty="0"/>
            </a:br>
            <a:r>
              <a:rPr lang="pt-BR" dirty="0"/>
              <a:t> Híbrido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602" y="2521465"/>
            <a:ext cx="6529387" cy="1509713"/>
          </a:xfrm>
        </p:spPr>
        <p:txBody>
          <a:bodyPr rtlCol="0" anchor="ctr">
            <a:noAutofit/>
          </a:bodyPr>
          <a:lstStyle/>
          <a:p>
            <a:pPr rtl="0"/>
            <a:r>
              <a:rPr lang="pt-BR" sz="4400" b="1" dirty="0"/>
              <a:t>Confira a explicação sobre nosso cronograma:</a:t>
            </a:r>
          </a:p>
          <a:p>
            <a:pPr rtl="0"/>
            <a:r>
              <a:rPr lang="pt-BR" sz="5400" b="1" dirty="0">
                <a:hlinkClick r:id="rId3"/>
              </a:rPr>
              <a:t>https://youtu.be/yNHWkpvaAJ4</a:t>
            </a:r>
            <a:r>
              <a:rPr lang="pt-BR" sz="5400" b="1" dirty="0"/>
              <a:t> </a:t>
            </a:r>
          </a:p>
          <a:p>
            <a:pPr rtl="0"/>
            <a:endParaRPr lang="pt-BR" sz="1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Espaço Reservado para Imagem 10" descr="Cachorro com roupa verde&#10;&#10;Descrição gerada automaticamente">
            <a:extLst>
              <a:ext uri="{FF2B5EF4-FFF2-40B4-BE49-F238E27FC236}">
                <a16:creationId xmlns:a16="http://schemas.microsoft.com/office/drawing/2014/main" id="{8E513E84-4484-247C-A180-855D1C89D4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48" r="1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1485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931279" y="1341716"/>
            <a:ext cx="4293255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aramond"/>
              <a:buNone/>
            </a:pPr>
            <a:r>
              <a:rPr lang="pt-BR" sz="3900" dirty="0"/>
              <a:t>Local das aulas práticas: Fisio Care Pet </a:t>
            </a:r>
            <a:br>
              <a:rPr lang="pt-BR" sz="3900" dirty="0"/>
            </a:br>
            <a:r>
              <a:rPr lang="pt-BR" sz="3900" dirty="0"/>
              <a:t>Unidade Moema</a:t>
            </a:r>
            <a:endParaRPr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5513422" y="4679389"/>
            <a:ext cx="53115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Av. dos Bandeirantes, 4555 – ao lado do Aeroporto de Congonhas</a:t>
            </a:r>
            <a:endParaRPr dirty="0"/>
          </a:p>
        </p:txBody>
      </p:sp>
      <p:pic>
        <p:nvPicPr>
          <p:cNvPr id="238" name="Google Shape;238;p9" descr="Uma imagem contendo no interior, cozinha, mesa, t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063" y="3118425"/>
            <a:ext cx="3857471" cy="28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 descr="Mesa com cadeiras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22" y="1717190"/>
            <a:ext cx="5159575" cy="191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</p:spPr>
        <p:txBody>
          <a:bodyPr rtlCol="0">
            <a:normAutofit/>
          </a:bodyPr>
          <a:lstStyle/>
          <a:p>
            <a:pPr rtl="0"/>
            <a:r>
              <a:rPr lang="pt-BR" sz="6600" noProof="1"/>
              <a:t>Realização</a:t>
            </a:r>
          </a:p>
        </p:txBody>
      </p:sp>
      <p:pic>
        <p:nvPicPr>
          <p:cNvPr id="10" name="Imagem 9" descr="Uma imagem contendo Forma&#10;&#10;Descrição gerada automaticamente">
            <a:extLst>
              <a:ext uri="{FF2B5EF4-FFF2-40B4-BE49-F238E27FC236}">
                <a16:creationId xmlns:a16="http://schemas.microsoft.com/office/drawing/2014/main" id="{2A2872B1-B8B8-37E1-8186-8A62AF12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76" y="1987652"/>
            <a:ext cx="3286045" cy="39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8436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10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 90926-2  Fisio Care Pet  </a:t>
            </a:r>
            <a:r>
              <a:rPr lang="en-US" sz="1400" dirty="0" err="1">
                <a:solidFill>
                  <a:schemeClr val="bg1"/>
                </a:solidFill>
              </a:rPr>
              <a:t>Cursos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Pós-graduação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50.621.509/0001-20 (pix)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561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176000" y="1728000"/>
            <a:ext cx="698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Coordenador: </a:t>
            </a:r>
          </a:p>
          <a:p>
            <a:r>
              <a:rPr lang="pt-BR" sz="2400" b="1" dirty="0">
                <a:cs typeface="Arial" panose="020B0604020202020204" pitchFamily="34" charset="0"/>
              </a:rPr>
              <a:t>Prof. Esp. Ricardo S. Lopes</a:t>
            </a:r>
          </a:p>
          <a:p>
            <a:r>
              <a:rPr lang="pt-BR" sz="2000" dirty="0">
                <a:cs typeface="Arial" panose="020B0604020202020204" pitchFamily="34" charset="0"/>
              </a:rPr>
              <a:t>CEO da Fisio Care Pet</a:t>
            </a:r>
          </a:p>
          <a:p>
            <a:r>
              <a:rPr lang="pt-BR" sz="2000" dirty="0">
                <a:cs typeface="Arial" panose="020B0604020202020204" pitchFamily="34" charset="0"/>
              </a:rPr>
              <a:t>Autor do livro Fisiatria em Pequenos animais</a:t>
            </a:r>
          </a:p>
          <a:p>
            <a:r>
              <a:rPr lang="pt-BR" sz="2000" dirty="0">
                <a:cs typeface="Arial" panose="020B0604020202020204" pitchFamily="34" charset="0"/>
              </a:rPr>
              <a:t>Pós-graduado em Ortopedia pela USP</a:t>
            </a:r>
          </a:p>
          <a:p>
            <a:r>
              <a:rPr lang="pt-BR" sz="2000" dirty="0">
                <a:cs typeface="Arial" panose="020B0604020202020204" pitchFamily="34" charset="0"/>
              </a:rPr>
              <a:t>Presidente da ANFIVET (2019-22)</a:t>
            </a:r>
          </a:p>
          <a:p>
            <a:r>
              <a:rPr lang="pt-BR" sz="2000" u="none" strike="noStrike" dirty="0">
                <a:effectLst/>
                <a:cs typeface="Arial" panose="020B0604020202020204" pitchFamily="34" charset="0"/>
              </a:rPr>
              <a:t>Diretor Científico da ANFIVET (2022-25)</a:t>
            </a:r>
          </a:p>
          <a:p>
            <a:r>
              <a:rPr lang="pt-BR" sz="2000" dirty="0">
                <a:cs typeface="Arial" panose="020B0604020202020204" pitchFamily="34" charset="0"/>
              </a:rPr>
              <a:t>Coordenador da Curso Extensivo de  veterinária da FAMESP</a:t>
            </a:r>
          </a:p>
          <a:p>
            <a:r>
              <a:rPr lang="pt-BR" sz="2000" u="none" strike="noStrike" dirty="0">
                <a:effectLst/>
                <a:cs typeface="Arial" panose="020B0604020202020204" pitchFamily="34" charset="0"/>
              </a:rPr>
              <a:t>Curso do CCRP – University of Tennessee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11" name="Espaço Reservado para Conteúdo 10" descr="Homem de camisa branca&#10;&#10;Descrição gerada automaticamente">
            <a:extLst>
              <a:ext uri="{FF2B5EF4-FFF2-40B4-BE49-F238E27FC236}">
                <a16:creationId xmlns:a16="http://schemas.microsoft.com/office/drawing/2014/main" id="{A1CB37B3-A118-64F6-FDD4-FED1EE5BD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841" y="1824864"/>
            <a:ext cx="2955533" cy="4140000"/>
          </a:xfr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6782BB9-05A5-89DE-BD45-BCDAA537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466" y="4886800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176000" y="1728000"/>
            <a:ext cx="698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Coordenadora: </a:t>
            </a:r>
          </a:p>
          <a:p>
            <a:r>
              <a:rPr lang="pt-BR" sz="2400" b="1" dirty="0">
                <a:cs typeface="Arial" panose="020B0604020202020204" pitchFamily="34" charset="0"/>
              </a:rPr>
              <a:t>Prof. Esp. Nívea Maria Veturiano</a:t>
            </a:r>
          </a:p>
          <a:p>
            <a:r>
              <a:rPr lang="pt-BR" sz="2000" dirty="0">
                <a:cs typeface="Arial" panose="020B0604020202020204" pitchFamily="34" charset="0"/>
              </a:rPr>
              <a:t>Franqueada Unidade Fisio Care Pet São José dos Campos</a:t>
            </a:r>
          </a:p>
          <a:p>
            <a:r>
              <a:rPr lang="pt-BR" sz="2000" dirty="0">
                <a:cs typeface="Arial" panose="020B0604020202020204" pitchFamily="34" charset="0"/>
              </a:rPr>
              <a:t>Pós-graduada em Acupuntura Veterinária pelo Instituto Bioethicus</a:t>
            </a:r>
          </a:p>
          <a:p>
            <a:r>
              <a:rPr lang="pt-BR" sz="2000" dirty="0">
                <a:cs typeface="Arial" panose="020B0604020202020204" pitchFamily="34" charset="0"/>
              </a:rPr>
              <a:t>Certificada Em Fisioterapia Veterinária pela Fisio Care Curso</a:t>
            </a:r>
          </a:p>
          <a:p>
            <a:r>
              <a:rPr lang="pt-BR" sz="2000" u="none" strike="noStrike" dirty="0">
                <a:effectLst/>
                <a:cs typeface="Arial" panose="020B0604020202020204" pitchFamily="34" charset="0"/>
              </a:rPr>
              <a:t>Pós Graduação em andamento em Fisioterapia Veterinária pela FAMESP</a:t>
            </a:r>
          </a:p>
          <a:p>
            <a:r>
              <a:rPr lang="pt-BR" sz="2000" u="none" strike="noStrike" dirty="0">
                <a:effectLst/>
                <a:cs typeface="Arial" panose="020B0604020202020204" pitchFamily="34" charset="0"/>
              </a:rPr>
              <a:t>Pós </a:t>
            </a:r>
            <a:r>
              <a:rPr lang="pt-BR" sz="2000" u="none" strike="noStrike" dirty="0" err="1">
                <a:effectLst/>
                <a:cs typeface="Arial" panose="020B0604020202020204" pitchFamily="34" charset="0"/>
              </a:rPr>
              <a:t>Graduana</a:t>
            </a:r>
            <a:r>
              <a:rPr lang="pt-BR" sz="2000" u="none" strike="noStrike" dirty="0">
                <a:effectLst/>
                <a:cs typeface="Arial" panose="020B0604020202020204" pitchFamily="34" charset="0"/>
              </a:rPr>
              <a:t> em</a:t>
            </a:r>
            <a:r>
              <a:rPr lang="pt-BR" sz="2000" dirty="0">
                <a:cs typeface="Arial" panose="020B0604020202020204" pitchFamily="34" charset="0"/>
              </a:rPr>
              <a:t> Neurologia e Neurocirurgia  Veterinária  - UFAPE Intercursos.</a:t>
            </a:r>
            <a:endParaRPr lang="pt-BR" sz="2000" u="none" strike="noStrike" dirty="0">
              <a:effectLst/>
              <a:cs typeface="Arial" panose="020B0604020202020204" pitchFamily="34" charset="0"/>
            </a:endParaRPr>
          </a:p>
          <a:p>
            <a:r>
              <a:rPr lang="pt-BR" sz="2000" dirty="0">
                <a:cs typeface="Arial" panose="020B0604020202020204" pitchFamily="34" charset="0"/>
              </a:rPr>
              <a:t>Coordenadora da Curso Extensivo de Acupuntura Veterinária Veterinária da FAMESP.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6782BB9-05A5-89DE-BD45-BCDAA537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466" y="4886800"/>
            <a:ext cx="897719" cy="1078064"/>
          </a:xfrm>
          <a:prstGeom prst="rect">
            <a:avLst/>
          </a:prstGeom>
        </p:spPr>
      </p:pic>
      <p:pic>
        <p:nvPicPr>
          <p:cNvPr id="7" name="Espaço Reservado para Conteúdo 6" descr="Pessoa posando para foto com cachorro&#10;&#10;Descrição gerada automaticamente">
            <a:extLst>
              <a:ext uri="{FF2B5EF4-FFF2-40B4-BE49-F238E27FC236}">
                <a16:creationId xmlns:a16="http://schemas.microsoft.com/office/drawing/2014/main" id="{BA709500-4325-6FA3-5972-98EAEAF27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335" y="1690688"/>
            <a:ext cx="3269665" cy="4138613"/>
          </a:xfrm>
        </p:spPr>
      </p:pic>
    </p:spTree>
    <p:extLst>
      <p:ext uri="{BB962C8B-B14F-4D97-AF65-F5344CB8AC3E}">
        <p14:creationId xmlns:p14="http://schemas.microsoft.com/office/powerpoint/2010/main" val="386735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176000" y="1728000"/>
            <a:ext cx="698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  <a:cs typeface="Arial" panose="020B0604020202020204" pitchFamily="34" charset="0"/>
              </a:rPr>
              <a:t>Coordenadora: </a:t>
            </a:r>
          </a:p>
          <a:p>
            <a:r>
              <a:rPr lang="pt-BR" sz="2400" b="1" dirty="0">
                <a:latin typeface="+mj-lt"/>
                <a:cs typeface="Arial" panose="020B0604020202020204" pitchFamily="34" charset="0"/>
              </a:rPr>
              <a:t>Prof. D.ra </a:t>
            </a:r>
            <a:r>
              <a:rPr lang="pt-BR" sz="2000" b="1" i="0" dirty="0">
                <a:solidFill>
                  <a:srgbClr val="1D2228"/>
                </a:solidFill>
                <a:effectLst/>
                <a:latin typeface="+mj-lt"/>
              </a:rPr>
              <a:t>Thayná Cardoso </a:t>
            </a:r>
          </a:p>
          <a:p>
            <a:endParaRPr lang="pt-BR" sz="2000" b="1" i="0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/>
            <a:r>
              <a:rPr lang="pt-BR" sz="2000" i="0" dirty="0">
                <a:solidFill>
                  <a:srgbClr val="1D2228"/>
                </a:solidFill>
                <a:effectLst/>
              </a:rPr>
              <a:t>Médica Veterinária</a:t>
            </a:r>
          </a:p>
          <a:p>
            <a:pPr algn="l"/>
            <a:r>
              <a:rPr lang="pt-BR" sz="2000" i="0" dirty="0">
                <a:solidFill>
                  <a:srgbClr val="1D2228"/>
                </a:solidFill>
                <a:effectLst/>
              </a:rPr>
              <a:t>Doutora em Patologia Experimental</a:t>
            </a:r>
          </a:p>
          <a:p>
            <a:pPr algn="l"/>
            <a:r>
              <a:rPr lang="pt-BR" sz="2000" i="0" dirty="0">
                <a:solidFill>
                  <a:srgbClr val="1D2228"/>
                </a:solidFill>
                <a:effectLst/>
              </a:rPr>
              <a:t>Docente na UMC</a:t>
            </a:r>
            <a:br>
              <a:rPr lang="pt-BR" sz="2000" i="0" dirty="0">
                <a:solidFill>
                  <a:srgbClr val="1D2228"/>
                </a:solidFill>
                <a:effectLst/>
              </a:rPr>
            </a:br>
            <a:r>
              <a:rPr lang="pt-BR" sz="2000" i="0" dirty="0">
                <a:solidFill>
                  <a:srgbClr val="1D2228"/>
                </a:solidFill>
                <a:effectLst/>
              </a:rPr>
              <a:t>Certificada em Acupuntura Veterinária pelo Instituto Qualittas</a:t>
            </a:r>
          </a:p>
          <a:p>
            <a:pPr algn="l"/>
            <a:r>
              <a:rPr lang="pt-BR" sz="2000" i="0" dirty="0">
                <a:solidFill>
                  <a:srgbClr val="1D2228"/>
                </a:solidFill>
                <a:effectLst/>
              </a:rPr>
              <a:t>Certificada em Fisiatria Veterinária pela Fisio Care Pet</a:t>
            </a:r>
          </a:p>
          <a:p>
            <a:pPr algn="l"/>
            <a:r>
              <a:rPr lang="pt-BR" sz="2000" i="0" dirty="0">
                <a:solidFill>
                  <a:srgbClr val="1D2228"/>
                </a:solidFill>
                <a:effectLst/>
              </a:rPr>
              <a:t>Veterinária proprietária da Fisio Care Pet - Mogi Das Cruzes</a:t>
            </a:r>
          </a:p>
          <a:p>
            <a:r>
              <a:rPr lang="pt-BR" sz="2000" dirty="0">
                <a:cs typeface="Arial" panose="020B0604020202020204" pitchFamily="34" charset="0"/>
              </a:rPr>
              <a:t>Coordenadora da Curso Extensivo de Acupuntura Veterinária Veterinária da FAMESP.</a:t>
            </a:r>
          </a:p>
          <a:p>
            <a:pPr algn="l"/>
            <a:endParaRPr lang="pt-BR" sz="2000" i="0" dirty="0">
              <a:solidFill>
                <a:srgbClr val="1D2228"/>
              </a:solidFill>
              <a:effectLst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76782BB9-05A5-89DE-BD45-BCDAA537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466" y="4886800"/>
            <a:ext cx="897719" cy="1078064"/>
          </a:xfrm>
          <a:prstGeom prst="rect">
            <a:avLst/>
          </a:prstGeom>
        </p:spPr>
      </p:pic>
      <p:pic>
        <p:nvPicPr>
          <p:cNvPr id="9" name="Espaço Reservado para Conteúdo 8" descr="Mulher segurando cachorro no colo&#10;&#10;Descrição gerada automaticamente">
            <a:extLst>
              <a:ext uri="{FF2B5EF4-FFF2-40B4-BE49-F238E27FC236}">
                <a16:creationId xmlns:a16="http://schemas.microsoft.com/office/drawing/2014/main" id="{5C6BDC7B-0D10-5865-D2CA-60FC38E52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103959" cy="4138613"/>
          </a:xfrm>
        </p:spPr>
      </p:pic>
    </p:spTree>
    <p:extLst>
      <p:ext uri="{BB962C8B-B14F-4D97-AF65-F5344CB8AC3E}">
        <p14:creationId xmlns:p14="http://schemas.microsoft.com/office/powerpoint/2010/main" val="77717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369800" y="1728000"/>
            <a:ext cx="6790200" cy="318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Palestrante Internacional: </a:t>
            </a:r>
          </a:p>
          <a:p>
            <a:r>
              <a:rPr lang="pt-BR" sz="2400" b="1" dirty="0"/>
              <a:t>Prof. DVM. Francesc </a:t>
            </a:r>
            <a:r>
              <a:rPr lang="pt-BR" sz="2400" b="1" dirty="0" err="1"/>
              <a:t>Minguell</a:t>
            </a:r>
            <a:r>
              <a:rPr lang="pt-BR" sz="2400" b="1" dirty="0"/>
              <a:t> Martín</a:t>
            </a:r>
          </a:p>
          <a:p>
            <a:endParaRPr lang="pt-BR" sz="2400" b="1" dirty="0"/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PT" sz="2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Graduado em Medicina Veterinária pela Universidade de Zaragoza </a:t>
            </a:r>
          </a:p>
          <a:p>
            <a:endParaRPr lang="pt-PT" sz="2000" kern="0" dirty="0">
              <a:solidFill>
                <a:srgbClr val="202124"/>
              </a:solidFill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pt-PT" sz="2000" kern="0" dirty="0">
                <a:solidFill>
                  <a:srgbClr val="202124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pt-PT" sz="2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iplomado em Acupuntura pela Universidade de Barcelona.</a:t>
            </a:r>
          </a:p>
          <a:p>
            <a:endParaRPr lang="pt-PT" sz="2000" kern="0" dirty="0">
              <a:solidFill>
                <a:srgbClr val="202124"/>
              </a:solidFill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pt-PT" sz="2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Atualmente combina sua atividade clínica na "Medicina Veterinária Natural" em Bogotá com o ensino. </a:t>
            </a:r>
            <a:endParaRPr lang="pt-BR" sz="2000" b="1" dirty="0"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6395693A-FC87-C1C5-827E-B3D7C601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89EC04-54B9-AC69-8587-31DB5BC7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242" y="3965143"/>
            <a:ext cx="6984000" cy="4137853"/>
          </a:xfrm>
        </p:spPr>
        <p:txBody>
          <a:bodyPr/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C2C6878-A534-0F31-0418-118453AE2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33" t="23094" r="7905" b="17256"/>
          <a:stretch/>
        </p:blipFill>
        <p:spPr>
          <a:xfrm>
            <a:off x="764669" y="1728000"/>
            <a:ext cx="3411331" cy="4042514"/>
          </a:xfrm>
          <a:prstGeom prst="rect">
            <a:avLst/>
          </a:prstGeom>
        </p:spPr>
      </p:pic>
      <p:pic>
        <p:nvPicPr>
          <p:cNvPr id="14" name="Picture 2" descr="Bandeira da Espanha: origem, significado e história - Toda Matéria">
            <a:extLst>
              <a:ext uri="{FF2B5EF4-FFF2-40B4-BE49-F238E27FC236}">
                <a16:creationId xmlns:a16="http://schemas.microsoft.com/office/drawing/2014/main" id="{31C09899-748C-650E-3F41-6B2F6AE9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65" y="5326261"/>
            <a:ext cx="641435" cy="4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5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369800" y="1589823"/>
            <a:ext cx="6790200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Palestrante Internacional: </a:t>
            </a:r>
          </a:p>
          <a:p>
            <a:r>
              <a:rPr lang="pt-BR" sz="2400" b="1" dirty="0"/>
              <a:t>Prof. </a:t>
            </a:r>
            <a:r>
              <a:rPr lang="pt-BR" sz="2400" b="1" dirty="0" err="1"/>
              <a:t>MSc</a:t>
            </a:r>
            <a:r>
              <a:rPr lang="pt-BR" sz="2400" b="1" dirty="0"/>
              <a:t>. Karla Pinto</a:t>
            </a: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PT" sz="2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Graduada em Medicina Veterinária pela Universidade Federal de Goias (UFG)</a:t>
            </a:r>
          </a:p>
          <a:p>
            <a:r>
              <a:rPr lang="pt-PT" sz="2000" kern="0" dirty="0">
                <a:solidFill>
                  <a:srgbClr val="202124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Membro da OMV desde 2003</a:t>
            </a:r>
          </a:p>
          <a:p>
            <a:r>
              <a:rPr lang="pt-PT" sz="2000" kern="0" dirty="0">
                <a:solidFill>
                  <a:srgbClr val="202124"/>
                </a:solidFill>
                <a:cs typeface="Courier New" panose="02070309020205020404" pitchFamily="49" charset="0"/>
              </a:rPr>
              <a:t>Mestre pelo ICBAS – Universidade do Porto 2012</a:t>
            </a:r>
          </a:p>
          <a:p>
            <a:r>
              <a:rPr lang="pt-PT" sz="2000" kern="0" dirty="0">
                <a:solidFill>
                  <a:srgbClr val="202124"/>
                </a:solidFill>
                <a:cs typeface="Courier New" panose="02070309020205020404" pitchFamily="49" charset="0"/>
              </a:rPr>
              <a:t>Acupunturista certificada pelo ACSS – Ministério da Saude em 2017.</a:t>
            </a:r>
          </a:p>
          <a:p>
            <a:r>
              <a:rPr lang="pt-PT" sz="2000" kern="0" dirty="0">
                <a:solidFill>
                  <a:srgbClr val="202124"/>
                </a:solidFill>
                <a:cs typeface="Courier New" panose="02070309020205020404" pitchFamily="49" charset="0"/>
              </a:rPr>
              <a:t>Acupunturista Veterinária certificada pelo IVAS (International Veterinary Acupunture Society) em 2020.</a:t>
            </a:r>
          </a:p>
          <a:p>
            <a:r>
              <a:rPr lang="pt-PT" sz="2000" kern="0" dirty="0">
                <a:solidFill>
                  <a:srgbClr val="202124"/>
                </a:solidFill>
                <a:cs typeface="Courier New" panose="02070309020205020404" pitchFamily="49" charset="0"/>
              </a:rPr>
              <a:t>Atualmente presta serviçoes de regime ambulatorial de acupuntura veterinária e tratamento de dor e cuidados paliativos em clínicas e hospitais de Lisboa.</a:t>
            </a:r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6395693A-FC87-C1C5-827E-B3D7C601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28" y="5622938"/>
            <a:ext cx="567145" cy="68108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89EC04-54B9-AC69-8587-31DB5BC7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242" y="3965143"/>
            <a:ext cx="6984000" cy="4137853"/>
          </a:xfrm>
        </p:spPr>
        <p:txBody>
          <a:bodyPr/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2F2CB6-38A9-DAC2-54BA-EFBCDE842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52" t="22088" r="4696" b="19057"/>
          <a:stretch/>
        </p:blipFill>
        <p:spPr>
          <a:xfrm>
            <a:off x="835799" y="1616364"/>
            <a:ext cx="3534001" cy="4036291"/>
          </a:xfrm>
          <a:prstGeom prst="rect">
            <a:avLst/>
          </a:prstGeom>
        </p:spPr>
      </p:pic>
      <p:pic>
        <p:nvPicPr>
          <p:cNvPr id="10" name="Picture 2" descr="Significado da Bandeira de Portugal (cores, esfera armilar, escudo,...) -  Significados">
            <a:extLst>
              <a:ext uri="{FF2B5EF4-FFF2-40B4-BE49-F238E27FC236}">
                <a16:creationId xmlns:a16="http://schemas.microsoft.com/office/drawing/2014/main" id="{64AAF66D-E610-8789-F722-F162E0D0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40" y="5107709"/>
            <a:ext cx="845219" cy="5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3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BEACD6-4B82-1F7A-023D-F70FE082B4F5}"/>
              </a:ext>
            </a:extLst>
          </p:cNvPr>
          <p:cNvSpPr txBox="1"/>
          <p:nvPr/>
        </p:nvSpPr>
        <p:spPr>
          <a:xfrm flipH="1">
            <a:off x="4354959" y="1690688"/>
            <a:ext cx="679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cs typeface="Arial" panose="020B0604020202020204" pitchFamily="34" charset="0"/>
              </a:rPr>
              <a:t>Palestrante Internacional: </a:t>
            </a:r>
          </a:p>
          <a:p>
            <a:r>
              <a:rPr lang="pt-BR" sz="2400" b="1" dirty="0"/>
              <a:t>Prof. DVM. Sandra Casado</a:t>
            </a:r>
          </a:p>
          <a:p>
            <a:endParaRPr lang="pt-BR" sz="2400" b="1" dirty="0"/>
          </a:p>
          <a:p>
            <a:r>
              <a:rPr lang="pt-BR" sz="2400" b="0" i="0" dirty="0">
                <a:effectLst/>
              </a:rPr>
              <a:t>DVM, CVA, AC. Reabilitação e Medicina Funcional. </a:t>
            </a:r>
          </a:p>
          <a:p>
            <a:r>
              <a:rPr lang="pt-BR" sz="2400" b="0" i="0" dirty="0">
                <a:effectLst/>
              </a:rPr>
              <a:t>Quiropraxia (IAVC, IVCA) Osteopata e Acupunturista Veterinária. </a:t>
            </a:r>
          </a:p>
          <a:p>
            <a:r>
              <a:rPr lang="pt-BR" sz="2400" b="0" i="0" dirty="0">
                <a:effectLst/>
              </a:rPr>
              <a:t>Professor Associado da UCM, Serviço de Reabilitação do HCVC, Faculdade de Medicina Veterinária de Madrid.</a:t>
            </a:r>
          </a:p>
          <a:p>
            <a:endParaRPr lang="pt-BR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A2CBAF-6ED7-53B7-F464-3053057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Curso Extensivo de Acupuntura Veterinária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6395693A-FC87-C1C5-827E-B3D7C601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89EC04-54B9-AC69-8587-31DB5BC7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242" y="3965143"/>
            <a:ext cx="6984000" cy="4137853"/>
          </a:xfrm>
        </p:spPr>
        <p:txBody>
          <a:bodyPr/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C2A50C-EC57-6A04-828B-CAA154BF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6" y="1690688"/>
            <a:ext cx="3314772" cy="4137853"/>
          </a:xfrm>
          <a:prstGeom prst="rect">
            <a:avLst/>
          </a:prstGeom>
        </p:spPr>
      </p:pic>
      <p:pic>
        <p:nvPicPr>
          <p:cNvPr id="5" name="Picture 2" descr="Bandeira da Espanha: origem, significado e história - Toda Matéria">
            <a:extLst>
              <a:ext uri="{FF2B5EF4-FFF2-40B4-BE49-F238E27FC236}">
                <a16:creationId xmlns:a16="http://schemas.microsoft.com/office/drawing/2014/main" id="{8235334E-EA80-EF68-7CA8-BE9FD901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83" y="5384288"/>
            <a:ext cx="641435" cy="4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40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663_TF89518162.potx" id="{9E456CAE-2726-40A0-A2F5-6D841F23E361}" vid="{D28764F6-5A34-4179-8ECA-EE43BF5E3F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4B7CA-1290-47DA-A8FD-EC74EF42B4FE}">
  <ds:schemaRefs>
    <ds:schemaRef ds:uri="http://schemas.microsoft.com/office/2006/documentManagement/types"/>
    <ds:schemaRef ds:uri="http://purl.org/dc/terms/"/>
    <ds:schemaRef ds:uri="16c05727-aa75-4e4a-9b5f-8a80a116589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15902</TotalTime>
  <Words>2017</Words>
  <Application>Microsoft Office PowerPoint</Application>
  <PresentationFormat>Widescreen</PresentationFormat>
  <Paragraphs>296</Paragraphs>
  <Slides>32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Amasis MT Pro</vt:lpstr>
      <vt:lpstr>Arial</vt:lpstr>
      <vt:lpstr>Calibri</vt:lpstr>
      <vt:lpstr>Courier New</vt:lpstr>
      <vt:lpstr>Garamond</vt:lpstr>
      <vt:lpstr>Helvetica Neue</vt:lpstr>
      <vt:lpstr>Tahoma</vt:lpstr>
      <vt:lpstr>Times New Roman</vt:lpstr>
      <vt:lpstr>Tema do Office</vt:lpstr>
      <vt:lpstr>2024-25  Híbrido</vt:lpstr>
      <vt:lpstr>2024-25  Híbrido</vt:lpstr>
      <vt:lpstr>2024-25  Híbrido</vt:lpstr>
      <vt:lpstr> Curso Extensivo de Acupuntura Veterinária</vt:lpstr>
      <vt:lpstr> Curso Extensivo de Acupuntura Veterinária</vt:lpstr>
      <vt:lpstr> Curso Extensivo de Acupuntura Veterinária</vt:lpstr>
      <vt:lpstr> Curso Extensivo de Acupuntura Veterinária</vt:lpstr>
      <vt:lpstr> Curso Extensivo de Acupuntura Veterinária</vt:lpstr>
      <vt:lpstr> Curso Extensivo de Acupuntura Veterinária</vt:lpstr>
      <vt:lpstr> Curso Extensivo de Acupuntura Veterinária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 das aulas práticas: Fisio Care Pet  Unidade Moema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Presencial</dc:title>
  <dc:creator>miriam caramico</dc:creator>
  <cp:lastModifiedBy>ricardolopes.fisio@yahoo.com.br</cp:lastModifiedBy>
  <cp:revision>159</cp:revision>
  <dcterms:created xsi:type="dcterms:W3CDTF">2020-12-17T23:57:31Z</dcterms:created>
  <dcterms:modified xsi:type="dcterms:W3CDTF">2024-01-09T16:11:12Z</dcterms:modified>
</cp:coreProperties>
</file>