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6" r:id="rId11"/>
    <p:sldId id="267" r:id="rId12"/>
    <p:sldId id="387" r:id="rId13"/>
    <p:sldId id="388" r:id="rId14"/>
  </p:sldIdLst>
  <p:sldSz cx="12192000" cy="6858000"/>
  <p:notesSz cx="6858000" cy="9144000"/>
  <p:embeddedFontLst>
    <p:embeddedFont>
      <p:font typeface="Garamond" panose="02020404030301010803" pitchFamily="18" charset="0"/>
      <p:regular r:id="rId16"/>
      <p:bold r:id="rId17"/>
      <p:italic r:id="rId18"/>
      <p:boldItalic r:id="rId19"/>
    </p:embeddedFont>
    <p:embeddedFont>
      <p:font typeface="Helvetica Neue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H7aShXrTsNoUC2+tyBvztm4y6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1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com Imagem">
  <p:cSld name="Título e Conteúdo com Imagem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" name="Google Shape;18;p14"/>
          <p:cNvSpPr/>
          <p:nvPr/>
        </p:nvSpPr>
        <p:spPr>
          <a:xfrm>
            <a:off x="1080000" y="0"/>
            <a:ext cx="2520000" cy="2304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1080000" y="5760000"/>
            <a:ext cx="2520000" cy="1098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" name="Google Shape;20;p14"/>
          <p:cNvSpPr txBox="1">
            <a:spLocks noGrp="1"/>
          </p:cNvSpPr>
          <p:nvPr>
            <p:ph type="title"/>
          </p:nvPr>
        </p:nvSpPr>
        <p:spPr>
          <a:xfrm>
            <a:off x="1172817" y="213691"/>
            <a:ext cx="2279373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aramond"/>
              <a:buNone/>
              <a:defRPr sz="32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3" name="Google Shape;23;p14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4373563" y="2674144"/>
            <a:ext cx="6529387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None/>
              <a:defRPr sz="3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/>
          <p:nvPr/>
        </p:nvSpPr>
        <p:spPr>
          <a:xfrm flipH="1">
            <a:off x="10768500" y="5395300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6" name="Google Shape;26;p14"/>
          <p:cNvSpPr/>
          <p:nvPr/>
        </p:nvSpPr>
        <p:spPr>
          <a:xfrm>
            <a:off x="704386" y="713698"/>
            <a:ext cx="10767616" cy="5418000"/>
          </a:xfrm>
          <a:custGeom>
            <a:avLst/>
            <a:gdLst/>
            <a:ahLst/>
            <a:cxnLst/>
            <a:rect l="l" t="t" r="r" b="b"/>
            <a:pathLst>
              <a:path w="10783231" h="5418000" extrusionOk="0">
                <a:moveTo>
                  <a:pt x="3148264" y="0"/>
                </a:moveTo>
                <a:lnTo>
                  <a:pt x="10783231" y="0"/>
                </a:lnTo>
                <a:lnTo>
                  <a:pt x="10783231" y="5418000"/>
                </a:lnTo>
                <a:lnTo>
                  <a:pt x="0" y="541800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>
  <p:cSld name="Comparaçã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6172200" y="1737873"/>
            <a:ext cx="5183188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>
  <p:cSld name="Somente Títul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2" name="Google Shape;112;p24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3" name="Google Shape;113;p24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17" name="Google Shape;117;p24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Somente na Parte Superior – Claro">
  <p:cSld name="Título Somente na Parte Superior – Claro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0" name="Google Shape;120;p25"/>
          <p:cNvSpPr/>
          <p:nvPr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1" name="Google Shape;121;p25"/>
          <p:cNvSpPr/>
          <p:nvPr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rgbClr val="3F2F28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4104860" y="360000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– Claro">
  <p:cSld name="Título Somente à Esquerda – Claro">
    <p:bg>
      <p:bgPr>
        <a:solidFill>
          <a:srgbClr val="593E24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3" name="Google Shape;133;p26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4" name="Google Shape;134;p26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Direita – Claro">
  <p:cSld name="Título Somente à Direita – Claro">
    <p:bg>
      <p:bgPr>
        <a:solidFill>
          <a:schemeClr val="accen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7" name="Google Shape;137;p27"/>
          <p:cNvSpPr/>
          <p:nvPr/>
        </p:nvSpPr>
        <p:spPr>
          <a:xfrm>
            <a:off x="0" y="2385000"/>
            <a:ext cx="36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7108590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7217"/>
              </a:buClr>
              <a:buSzPts val="4400"/>
              <a:buFont typeface="Garamond"/>
              <a:buNone/>
              <a:defRPr i="0">
                <a:solidFill>
                  <a:srgbClr val="AC721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41" name="Google Shape;141;p27"/>
          <p:cNvSpPr/>
          <p:nvPr/>
        </p:nvSpPr>
        <p:spPr>
          <a:xfrm>
            <a:off x="11471998" y="2385000"/>
            <a:ext cx="720001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2" name="Google Shape;142;p27"/>
          <p:cNvSpPr/>
          <p:nvPr/>
        </p:nvSpPr>
        <p:spPr>
          <a:xfrm rot="5400000" flipH="1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accent4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3" name="Google Shape;143;p27"/>
          <p:cNvSpPr/>
          <p:nvPr/>
        </p:nvSpPr>
        <p:spPr>
          <a:xfrm flipH="1">
            <a:off x="11125201" y="720000"/>
            <a:ext cx="3600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6" name="Google Shape;146;p2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 com Borda">
  <p:cSld name="Em branco com Borda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2" name="Google Shape;152;p29"/>
          <p:cNvSpPr/>
          <p:nvPr/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Garamon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60"/>
              <a:buChar char="°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3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is conteúdos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i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38" name="Google Shape;38;p16"/>
          <p:cNvSpPr/>
          <p:nvPr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9" name="Google Shape;39;p16"/>
          <p:cNvSpPr/>
          <p:nvPr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0" name="Google Shape;40;p16"/>
          <p:cNvSpPr/>
          <p:nvPr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1" name="Google Shape;41;p16"/>
          <p:cNvSpPr/>
          <p:nvPr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Somente à Esquerda - Escuro" type="titleOnly">
  <p:cSld name="TITLE_ONLY">
    <p:bg>
      <p:bgPr>
        <a:solidFill>
          <a:schemeClr val="l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52170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4" name="Google Shape;44;p17"/>
          <p:cNvSpPr/>
          <p:nvPr/>
        </p:nvSpPr>
        <p:spPr>
          <a:xfrm>
            <a:off x="0" y="2385000"/>
            <a:ext cx="72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1003851" y="2453081"/>
            <a:ext cx="401540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  <a:defRPr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48" name="Google Shape;48;p17"/>
          <p:cNvSpPr/>
          <p:nvPr/>
        </p:nvSpPr>
        <p:spPr>
          <a:xfrm>
            <a:off x="11112000" y="2385000"/>
            <a:ext cx="1080000" cy="2088000"/>
          </a:xfrm>
          <a:prstGeom prst="rect">
            <a:avLst/>
          </a:prstGeom>
          <a:solidFill>
            <a:schemeClr val="accent3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49" name="Google Shape;49;p17"/>
          <p:cNvSpPr/>
          <p:nvPr/>
        </p:nvSpPr>
        <p:spPr>
          <a:xfrm rot="-5400000">
            <a:off x="3387001" y="-1960199"/>
            <a:ext cx="5418000" cy="10778400"/>
          </a:xfrm>
          <a:custGeom>
            <a:avLst/>
            <a:gdLst/>
            <a:ahLst/>
            <a:cxnLst/>
            <a:rect l="l" t="t" r="r" b="b"/>
            <a:pathLst>
              <a:path w="10767616" h="5418000" extrusionOk="0">
                <a:moveTo>
                  <a:pt x="7861969" y="0"/>
                </a:moveTo>
                <a:lnTo>
                  <a:pt x="10767616" y="0"/>
                </a:lnTo>
                <a:lnTo>
                  <a:pt x="10767616" y="5418000"/>
                </a:lnTo>
                <a:lnTo>
                  <a:pt x="0" y="5418000"/>
                </a:lnTo>
                <a:lnTo>
                  <a:pt x="0" y="0"/>
                </a:lnTo>
                <a:lnTo>
                  <a:pt x="2921260" y="0"/>
                </a:lnTo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" name="Google Shape;50;p17"/>
          <p:cNvSpPr/>
          <p:nvPr/>
        </p:nvSpPr>
        <p:spPr>
          <a:xfrm flipH="1">
            <a:off x="706800" y="5778001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lide de Título" type="title">
  <p:cSld name="TITLE"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" name="Google Shape;53;p18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" name="Google Shape;54;p18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18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6" name="Google Shape;56;p18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7" name="Google Shape;57;p18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61" name="Google Shape;61;p18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m com Legenda">
  <p:cSld name="Imagem com Legenda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4" name="Google Shape;64;p19"/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5" name="Google Shape;65;p19"/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6" name="Google Shape;66;p19"/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7" name="Google Shape;67;p19"/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69" name="Google Shape;69;p19"/>
          <p:cNvSpPr txBox="1">
            <a:spLocks noGrp="1"/>
          </p:cNvSpPr>
          <p:nvPr>
            <p:ph type="ctrTitle"/>
          </p:nvPr>
        </p:nvSpPr>
        <p:spPr>
          <a:xfrm>
            <a:off x="7871790" y="2042319"/>
            <a:ext cx="316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ubTitle" idx="1"/>
          </p:nvPr>
        </p:nvSpPr>
        <p:spPr>
          <a:xfrm>
            <a:off x="787179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73" name="Google Shape;73;p19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68183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e conteúdo estreitos com imagem">
  <p:cSld name="Título e conteúdo estreitos com imagem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6" name="Google Shape;76;p20"/>
          <p:cNvSpPr/>
          <p:nvPr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i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8776252" y="3856383"/>
            <a:ext cx="2577548" cy="2107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Char char="°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81" name="Google Shape;81;p20"/>
          <p:cNvSpPr/>
          <p:nvPr/>
        </p:nvSpPr>
        <p:spPr>
          <a:xfrm>
            <a:off x="8584635" y="713698"/>
            <a:ext cx="2879560" cy="5418000"/>
          </a:xfrm>
          <a:custGeom>
            <a:avLst/>
            <a:gdLst/>
            <a:ahLst/>
            <a:cxnLst/>
            <a:rect l="l" t="t" r="r" b="b"/>
            <a:pathLst>
              <a:path w="2879560" h="5418000" extrusionOk="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 w="12700" cap="flat" cmpd="sng">
            <a:solidFill>
              <a:schemeClr val="accent6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2" name="Google Shape;82;p20"/>
          <p:cNvSpPr/>
          <p:nvPr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7498800" cy="538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ção com Imagem e Nome do Autor">
  <p:cSld name="Citação com Imagem e Nome do Autor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6" name="Google Shape;86;p21"/>
          <p:cNvSpPr>
            <a:spLocks noGrp="1"/>
          </p:cNvSpPr>
          <p:nvPr>
            <p:ph type="pic" idx="2"/>
          </p:nvPr>
        </p:nvSpPr>
        <p:spPr>
          <a:xfrm>
            <a:off x="720000" y="720000"/>
            <a:ext cx="10753200" cy="53820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1"/>
          <p:cNvSpPr/>
          <p:nvPr/>
        </p:nvSpPr>
        <p:spPr>
          <a:xfrm>
            <a:off x="3720000" y="359999"/>
            <a:ext cx="4752000" cy="6138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8" name="Google Shape;88;p21"/>
          <p:cNvSpPr/>
          <p:nvPr/>
        </p:nvSpPr>
        <p:spPr>
          <a:xfrm>
            <a:off x="4080000" y="711624"/>
            <a:ext cx="4032000" cy="5382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89" name="Google Shape;89;p21"/>
          <p:cNvSpPr/>
          <p:nvPr/>
        </p:nvSpPr>
        <p:spPr>
          <a:xfrm flipH="1">
            <a:off x="11475311" y="360000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0" name="Google Shape;90;p21"/>
          <p:cNvSpPr/>
          <p:nvPr/>
        </p:nvSpPr>
        <p:spPr>
          <a:xfrm>
            <a:off x="5735688" y="577800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1" name="Google Shape;91;p21"/>
          <p:cNvSpPr txBox="1">
            <a:spLocks noGrp="1"/>
          </p:cNvSpPr>
          <p:nvPr>
            <p:ph type="ctrTitle"/>
          </p:nvPr>
        </p:nvSpPr>
        <p:spPr>
          <a:xfrm>
            <a:off x="4512000" y="924339"/>
            <a:ext cx="3168000" cy="350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aramond"/>
              <a:buNone/>
              <a:defRPr sz="4000" i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4512000" y="5166704"/>
            <a:ext cx="3168000" cy="766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 i="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>
            <a:off x="831850" y="9858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Garamon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>
            <a:off x="831850" y="40052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192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00" name="Google Shape;100;p22"/>
          <p:cNvSpPr/>
          <p:nvPr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rgbClr val="593E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4C0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Google Shape;11;p1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Garamond"/>
              <a:buNone/>
              <a:defRPr sz="4400" b="0" i="0" u="none" strike="noStrike" cap="none">
                <a:solidFill>
                  <a:schemeClr val="accent3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37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Garamond"/>
              <a:buChar char="°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90378" y="6236849"/>
            <a:ext cx="41148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1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968408" y="6236849"/>
            <a:ext cx="2743200" cy="15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720000" y="720000"/>
            <a:ext cx="10753200" cy="5382000"/>
          </a:xfrm>
          <a:custGeom>
            <a:avLst/>
            <a:gdLst/>
            <a:ahLst/>
            <a:cxnLst/>
            <a:rect l="l" t="t" r="r" b="b"/>
            <a:pathLst>
              <a:path w="10753200" h="5382000" extrusionOk="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 w="12700" cap="flat" cmpd="sng">
            <a:solidFill>
              <a:schemeClr val="accent3"/>
            </a:solidFill>
            <a:prstDash val="solid"/>
            <a:miter lim="800000"/>
            <a:headEnd type="diamond" w="med" len="med"/>
            <a:tailEnd type="diamond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title"/>
          </p:nvPr>
        </p:nvSpPr>
        <p:spPr>
          <a:xfrm>
            <a:off x="1080000" y="170334"/>
            <a:ext cx="2519999" cy="1858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aramond"/>
              <a:buNone/>
            </a:pPr>
            <a:r>
              <a:rPr lang="pt-BR" sz="4400" dirty="0"/>
              <a:t> Híbrido</a:t>
            </a:r>
            <a:br>
              <a:rPr lang="pt-BR" sz="4400" dirty="0"/>
            </a:br>
            <a:r>
              <a:rPr lang="pt-BR" sz="4400" dirty="0"/>
              <a:t>Turma RS</a:t>
            </a:r>
            <a:endParaRPr dirty="0"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122295" y="1602668"/>
            <a:ext cx="6989705" cy="15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pt-BR" sz="4000" b="1" dirty="0"/>
              <a:t>15º Curso Avançado de Neurologia e  </a:t>
            </a:r>
            <a:r>
              <a:rPr lang="pt-BR" sz="4000" b="1" dirty="0" err="1"/>
              <a:t>Neuroreabilitação</a:t>
            </a:r>
            <a:r>
              <a:rPr lang="pt-BR" sz="4000" b="1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 sz="4000" b="1" dirty="0"/>
          </a:p>
        </p:txBody>
      </p:sp>
      <p:pic>
        <p:nvPicPr>
          <p:cNvPr id="166" name="Google Shape;166;p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2975" y="3429000"/>
            <a:ext cx="1939688" cy="23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>
            <a:spLocks noGrp="1"/>
          </p:cNvSpPr>
          <p:nvPr>
            <p:ph type="pic" idx="2"/>
          </p:nvPr>
        </p:nvSpPr>
        <p:spPr>
          <a:xfrm>
            <a:off x="1080000" y="2304000"/>
            <a:ext cx="2520000" cy="345435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168" name="Google Shape;168;p1"/>
          <p:cNvGraphicFramePr/>
          <p:nvPr/>
        </p:nvGraphicFramePr>
        <p:xfrm>
          <a:off x="1022115" y="2304000"/>
          <a:ext cx="2665465" cy="3454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665465" imgH="3454357" progId="PBrush">
                  <p:embed/>
                </p:oleObj>
              </mc:Choice>
              <mc:Fallback>
                <p:oleObj r:id="rId4" imgW="2665465" imgH="3454357" progId="PBrush">
                  <p:embed/>
                  <p:pic>
                    <p:nvPicPr>
                      <p:cNvPr id="168" name="Google Shape;168;p1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1022115" y="2304000"/>
                        <a:ext cx="2665465" cy="3454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"/>
          <p:cNvSpPr txBox="1">
            <a:spLocks noGrp="1"/>
          </p:cNvSpPr>
          <p:nvPr>
            <p:ph type="title"/>
          </p:nvPr>
        </p:nvSpPr>
        <p:spPr>
          <a:xfrm>
            <a:off x="1089040" y="611848"/>
            <a:ext cx="10013919" cy="133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Garamond"/>
              <a:buNone/>
            </a:pPr>
            <a:r>
              <a:rPr lang="pt-BR" sz="6600"/>
              <a:t>Realização</a:t>
            </a:r>
            <a:endParaRPr/>
          </a:p>
        </p:txBody>
      </p:sp>
      <p:pic>
        <p:nvPicPr>
          <p:cNvPr id="258" name="Google Shape;258;p11" descr="Uma imagem contendo Form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7148" y="1966680"/>
            <a:ext cx="3286045" cy="394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>
            <a:spLocks noGrp="1"/>
          </p:cNvSpPr>
          <p:nvPr>
            <p:ph type="title"/>
          </p:nvPr>
        </p:nvSpPr>
        <p:spPr>
          <a:xfrm>
            <a:off x="1108354" y="2272937"/>
            <a:ext cx="4015409" cy="209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aramond"/>
              <a:buNone/>
            </a:pPr>
            <a:r>
              <a:rPr lang="pt-BR" sz="4800"/>
              <a:t>Dúvidas?</a:t>
            </a:r>
            <a:br>
              <a:rPr lang="pt-BR" sz="4800"/>
            </a:br>
            <a:r>
              <a:rPr lang="pt-BR" sz="4800"/>
              <a:t>Estamos aqui para te ajudar.</a:t>
            </a:r>
            <a:endParaRPr/>
          </a:p>
        </p:txBody>
      </p:sp>
      <p:grpSp>
        <p:nvGrpSpPr>
          <p:cNvPr id="265" name="Google Shape;265;p12"/>
          <p:cNvGrpSpPr/>
          <p:nvPr/>
        </p:nvGrpSpPr>
        <p:grpSpPr>
          <a:xfrm>
            <a:off x="6318051" y="1274634"/>
            <a:ext cx="4911422" cy="4401727"/>
            <a:chOff x="0" y="537"/>
            <a:chExt cx="4911422" cy="4401727"/>
          </a:xfrm>
        </p:grpSpPr>
        <p:sp>
          <p:nvSpPr>
            <p:cNvPr id="266" name="Google Shape;266;p12"/>
            <p:cNvSpPr/>
            <p:nvPr/>
          </p:nvSpPr>
          <p:spPr>
            <a:xfrm>
              <a:off x="0" y="537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264856" y="197537"/>
              <a:ext cx="481556" cy="48155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2"/>
            <p:cNvSpPr txBox="1"/>
            <p:nvPr/>
          </p:nvSpPr>
          <p:spPr>
            <a:xfrm>
              <a:off x="1011268" y="537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Garamond"/>
                <a:buNone/>
              </a:pPr>
              <a:r>
                <a:rPr lang="pt-BR" sz="21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Celular</a:t>
              </a:r>
              <a:br>
                <a:rPr lang="pt-BR" sz="21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0" y="1157401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2"/>
            <p:cNvSpPr/>
            <p:nvPr/>
          </p:nvSpPr>
          <p:spPr>
            <a:xfrm>
              <a:off x="264856" y="1354402"/>
              <a:ext cx="481556" cy="48155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2"/>
            <p:cNvSpPr txBox="1"/>
            <p:nvPr/>
          </p:nvSpPr>
          <p:spPr>
            <a:xfrm>
              <a:off x="1011268" y="1157401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Whats App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11 99591-1206</a:t>
              </a:r>
              <a:endParaRPr dirty="0"/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0" y="2314266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2"/>
            <p:cNvSpPr/>
            <p:nvPr/>
          </p:nvSpPr>
          <p:spPr>
            <a:xfrm>
              <a:off x="264856" y="2511266"/>
              <a:ext cx="481556" cy="48155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1011268" y="2314266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2"/>
            <p:cNvSpPr txBox="1"/>
            <p:nvPr/>
          </p:nvSpPr>
          <p:spPr>
            <a:xfrm>
              <a:off x="1011267" y="2314266"/>
              <a:ext cx="3900155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E-mail</a:t>
              </a:r>
              <a:b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2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fisiocarepetacademy</a:t>
              </a:r>
              <a:r>
                <a:rPr lang="pt-BR" sz="1800" dirty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@gmail.com</a:t>
              </a:r>
              <a:endParaRPr sz="1400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0" y="3471130"/>
              <a:ext cx="4491257" cy="8755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264856" y="3668131"/>
              <a:ext cx="481556" cy="48155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2"/>
            <p:cNvSpPr txBox="1"/>
            <p:nvPr/>
          </p:nvSpPr>
          <p:spPr>
            <a:xfrm>
              <a:off x="1011268" y="3471130"/>
              <a:ext cx="3212380" cy="931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525" tIns="98525" rIns="98525" bIns="985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Garamond"/>
                <a:buNone/>
              </a:pPr>
              <a:r>
                <a:rPr lang="pt-BR" sz="2200" i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Instagram</a:t>
              </a:r>
              <a:br>
                <a:rPr lang="pt-BR" sz="220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</a:br>
              <a:r>
                <a:rPr lang="pt-BR" sz="2400" b="0">
                  <a:solidFill>
                    <a:schemeClr val="lt1"/>
                  </a:solidFill>
                  <a:latin typeface="Garamond"/>
                  <a:ea typeface="Garamond"/>
                  <a:cs typeface="Garamond"/>
                  <a:sym typeface="Garamond"/>
                </a:rPr>
                <a:t>@fisiocarepet.academy</a:t>
              </a:r>
              <a:endParaRPr/>
            </a:p>
          </p:txBody>
        </p:sp>
      </p:grpSp>
      <p:pic>
        <p:nvPicPr>
          <p:cNvPr id="282" name="Google Shape;282;p12" descr="Logotipo&#10;&#10;Descrição gerada automa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6E2804D-99FE-1F15-D7C4-6C987D904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1" y="1941095"/>
            <a:ext cx="4115369" cy="20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olab Farmacêutica">
            <a:extLst>
              <a:ext uri="{FF2B5EF4-FFF2-40B4-BE49-F238E27FC236}">
                <a16:creationId xmlns:a16="http://schemas.microsoft.com/office/drawing/2014/main" id="{233C7F5E-B4FB-55A2-94B6-AB75393E4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92" y="2277979"/>
            <a:ext cx="4648712" cy="152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élula-tronco Veterinária - Omics Biotecnologia Animal®">
            <a:extLst>
              <a:ext uri="{FF2B5EF4-FFF2-40B4-BE49-F238E27FC236}">
                <a16:creationId xmlns:a16="http://schemas.microsoft.com/office/drawing/2014/main" id="{08D04D25-4995-21C1-1497-6874A9F9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552" y="4524013"/>
            <a:ext cx="4211448" cy="144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ZOETIS LARANJA PDF | ASPACO">
            <a:extLst>
              <a:ext uri="{FF2B5EF4-FFF2-40B4-BE49-F238E27FC236}">
                <a16:creationId xmlns:a16="http://schemas.microsoft.com/office/drawing/2014/main" id="{F2E16278-42CF-6A44-4FF0-FCE2F39E5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08" y="4520271"/>
            <a:ext cx="4114996" cy="15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1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8;p12">
            <a:extLst>
              <a:ext uri="{FF2B5EF4-FFF2-40B4-BE49-F238E27FC236}">
                <a16:creationId xmlns:a16="http://schemas.microsoft.com/office/drawing/2014/main" id="{DAA5DC96-3EA0-A1A4-6B16-B7C369FF7A08}"/>
              </a:ext>
            </a:extLst>
          </p:cNvPr>
          <p:cNvSpPr txBox="1">
            <a:spLocks/>
          </p:cNvSpPr>
          <p:nvPr/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rgbClr val="521707"/>
              </a:buClr>
              <a:buSzPts val="4400"/>
              <a:buFont typeface="Garamond"/>
              <a:buNone/>
            </a:pPr>
            <a:r>
              <a:rPr lang="pt-BR" sz="3200" b="1" dirty="0">
                <a:solidFill>
                  <a:srgbClr val="521707"/>
                </a:solidFill>
              </a:rPr>
              <a:t>PATROCINADORES DIAMANTE</a:t>
            </a:r>
            <a:endParaRPr lang="pt-BR" sz="3200" b="1" dirty="0"/>
          </a:p>
        </p:txBody>
      </p:sp>
      <p:pic>
        <p:nvPicPr>
          <p:cNvPr id="3074" name="Picture 2" descr="Seja bem-vindo a Vet Health - Equipamentos veterinarios.">
            <a:extLst>
              <a:ext uri="{FF2B5EF4-FFF2-40B4-BE49-F238E27FC236}">
                <a16:creationId xmlns:a16="http://schemas.microsoft.com/office/drawing/2014/main" id="{F5B66CE9-762D-B758-4CFC-76EEC219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2254750"/>
            <a:ext cx="4806131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tness Dog - Esteiras para Cães">
            <a:extLst>
              <a:ext uri="{FF2B5EF4-FFF2-40B4-BE49-F238E27FC236}">
                <a16:creationId xmlns:a16="http://schemas.microsoft.com/office/drawing/2014/main" id="{3FB1BE38-E0CF-DEF4-4954-5CF59CB8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6" y="1945858"/>
            <a:ext cx="3262061" cy="17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ação Premier Raças Específicas Shih Tzu Adultos Frango ...">
            <a:extLst>
              <a:ext uri="{FF2B5EF4-FFF2-40B4-BE49-F238E27FC236}">
                <a16:creationId xmlns:a16="http://schemas.microsoft.com/office/drawing/2014/main" id="{43CAD619-8502-D49D-8D10-75E74259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69" y="4058296"/>
            <a:ext cx="4806131" cy="199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ágina Inicial - HTM VET">
            <a:extLst>
              <a:ext uri="{FF2B5EF4-FFF2-40B4-BE49-F238E27FC236}">
                <a16:creationId xmlns:a16="http://schemas.microsoft.com/office/drawing/2014/main" id="{34691772-DFBB-C37B-EABA-A9F1735B7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82" y="4315847"/>
            <a:ext cx="2842068" cy="14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1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Informações</a:t>
            </a:r>
            <a:endParaRPr/>
          </a:p>
        </p:txBody>
      </p:sp>
      <p:pic>
        <p:nvPicPr>
          <p:cNvPr id="185" name="Google Shape;185;p3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"/>
          <p:cNvSpPr txBox="1"/>
          <p:nvPr/>
        </p:nvSpPr>
        <p:spPr>
          <a:xfrm>
            <a:off x="1233566" y="1905506"/>
            <a:ext cx="97248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Público Alvo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Somente veterinários e estudantes de veterinária que estiverem cursando pelo menos o 7º semestre (quarto ano) poderão realizar o curso.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Acompanhamento prático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O aluno poderá acompanhar por 200 horas a rotina de alguma das UNIDADES da Fisio Care Pet. Totalizando 216 horas de aprendizado.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	</a:t>
            </a:r>
            <a:r>
              <a:rPr lang="pt-BR" sz="2800" b="1" i="0" u="none" strike="noStrike" cap="non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Vagas na Fisio Care Pet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rgbClr val="521707"/>
              </a:buClr>
              <a:buSzPts val="2000"/>
              <a:buFont typeface="Garamond"/>
              <a:buNone/>
            </a:pP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Esse curso te capacitará </a:t>
            </a:r>
            <a:r>
              <a:rPr lang="pt-BR" sz="2000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nos</a:t>
            </a:r>
            <a:r>
              <a:rPr lang="pt-BR" sz="2000" b="0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processos de seleção para novas vagas na Fisio care Pet.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aramond"/>
              <a:buNone/>
            </a:pPr>
            <a:endParaRPr sz="2000" b="1" i="0" u="none" strike="noStrike" cap="none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193" name="Google Shape;193;p4"/>
          <p:cNvSpPr txBox="1"/>
          <p:nvPr/>
        </p:nvSpPr>
        <p:spPr>
          <a:xfrm>
            <a:off x="1172982" y="3643530"/>
            <a:ext cx="9335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Exame neurológico e prática de localização de lesões neurológicas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da doença do disco intervertebral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Diagnósticos </a:t>
            </a: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diferenciais</a:t>
            </a:r>
            <a:r>
              <a:rPr lang="pt-BR" sz="2400" b="1" i="0" u="none" strike="noStrike" cap="none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da DDIV</a:t>
            </a:r>
            <a:endParaRPr/>
          </a:p>
        </p:txBody>
      </p:sp>
      <p:pic>
        <p:nvPicPr>
          <p:cNvPr id="194" name="Google Shape;194;p4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4;p5">
            <a:extLst>
              <a:ext uri="{FF2B5EF4-FFF2-40B4-BE49-F238E27FC236}">
                <a16:creationId xmlns:a16="http://schemas.microsoft.com/office/drawing/2014/main" id="{FA95894C-BEAB-414B-9564-8F3365CB5C2E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disponibilizadas até dia 04/12/24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4 horas de aulas práticas dia 08 de </a:t>
            </a:r>
            <a:r>
              <a:rPr lang="pt-BR" sz="2800" dirty="0" err="1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Dezembrode</a:t>
            </a: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 2024 das 09 ás 13h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1172982" y="3591049"/>
            <a:ext cx="93351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Neuroplasticidade, Neuromodulação e memorização medular: a importância dos geradores de padrão central. Por que nem todo retorno de movimentação sem dor profunda é andar medular?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Exercícios terapêuticos em pacientes atáxicos  ou paralisados 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3" name="Google Shape;203;p5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4;p5">
            <a:extLst>
              <a:ext uri="{FF2B5EF4-FFF2-40B4-BE49-F238E27FC236}">
                <a16:creationId xmlns:a16="http://schemas.microsoft.com/office/drawing/2014/main" id="{1149E00A-3BE7-88A6-8455-71A0FF195BFD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disponibilizadas até dia 04/12/24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4 horas de aulas práticas dia 08 de </a:t>
            </a:r>
            <a:r>
              <a:rPr lang="pt-BR" sz="2800" dirty="0" err="1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Dezembrode</a:t>
            </a: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 2024 das 09 ás 13h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11" name="Google Shape;211;p6"/>
          <p:cNvSpPr txBox="1"/>
          <p:nvPr/>
        </p:nvSpPr>
        <p:spPr>
          <a:xfrm>
            <a:off x="1172982" y="3637269"/>
            <a:ext cx="93351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Novidades do laser, magneto e eletro na regeneração neurológica e no estímulo da recuperação em pacientes paralisados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Lesões de neurônio motor inferior e sua reabilitação </a:t>
            </a:r>
            <a:endParaRPr/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12" name="Google Shape;212;p6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04;p5">
            <a:extLst>
              <a:ext uri="{FF2B5EF4-FFF2-40B4-BE49-F238E27FC236}">
                <a16:creationId xmlns:a16="http://schemas.microsoft.com/office/drawing/2014/main" id="{5A94D89C-37B1-850F-C9EF-DB776FDF2E59}"/>
              </a:ext>
            </a:extLst>
          </p:cNvPr>
          <p:cNvSpPr txBox="1"/>
          <p:nvPr/>
        </p:nvSpPr>
        <p:spPr>
          <a:xfrm flipH="1">
            <a:off x="1304893" y="2023674"/>
            <a:ext cx="958769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0" i="0" u="none" strike="noStrike" cap="none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12 horas de aulas Online disponibilizadas até dia 04/12/24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4 horas de aulas práticas dia 08 de Dezembro de 2024 das 09 ás 13h</a:t>
            </a:r>
            <a:endParaRPr lang="pt-BR" sz="2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rgbClr val="9F421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800"/>
              <a:buFont typeface="Garamond"/>
              <a:buNone/>
            </a:pPr>
            <a:r>
              <a:rPr lang="pt-BR" sz="4800" b="1">
                <a:solidFill>
                  <a:srgbClr val="521707"/>
                </a:solidFill>
              </a:rPr>
              <a:t>Cronograma do Curso</a:t>
            </a:r>
            <a:endParaRPr/>
          </a:p>
        </p:txBody>
      </p:sp>
      <p:sp>
        <p:nvSpPr>
          <p:cNvPr id="220" name="Google Shape;220;p7"/>
          <p:cNvSpPr txBox="1"/>
          <p:nvPr/>
        </p:nvSpPr>
        <p:spPr>
          <a:xfrm>
            <a:off x="1172982" y="3484869"/>
            <a:ext cx="9335100" cy="32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Aula prática de localização da lesão e técnicas de neuroreabilitação 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Práticas de aparelhos em lesões neurológicas.</a:t>
            </a:r>
            <a:endParaRPr/>
          </a:p>
          <a:p>
            <a:pPr marL="285750" marR="0" lvl="0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2400"/>
              <a:buFont typeface="Garamond"/>
              <a:buChar char="•"/>
            </a:pPr>
            <a:r>
              <a:rPr lang="pt-BR" sz="24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Práticas de treino locomotor e exercícios terapêuticos em pacientes atáxicos, paréticos, paralisados e tetraplégicos.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133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aramond"/>
              <a:buNone/>
            </a:pPr>
            <a:endParaRPr sz="2400" b="1">
              <a:solidFill>
                <a:srgbClr val="521707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1" name="Google Shape;221;p7" descr="Logotip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 txBox="1"/>
          <p:nvPr/>
        </p:nvSpPr>
        <p:spPr>
          <a:xfrm flipH="1">
            <a:off x="1304866" y="2023674"/>
            <a:ext cx="7584300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Aula prática dia 08 de Dezembro de 2024</a:t>
            </a:r>
          </a:p>
          <a:p>
            <a:r>
              <a:rPr lang="pt-BR" sz="2800" dirty="0">
                <a:solidFill>
                  <a:srgbClr val="9F4210"/>
                </a:solidFill>
                <a:latin typeface="Garamond"/>
                <a:ea typeface="Garamond"/>
                <a:cs typeface="Garamond"/>
                <a:sym typeface="Garamond"/>
              </a:rPr>
              <a:t>Unidade Porto Alegre Menino de Deus </a:t>
            </a:r>
            <a:r>
              <a:rPr lang="pt-BR" sz="2800" dirty="0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- </a:t>
            </a:r>
            <a:r>
              <a:rPr lang="pt-BR" sz="18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Av. Getúlio Vargas, 217 </a:t>
            </a:r>
            <a:endParaRPr lang="pt-BR" sz="2800" dirty="0"/>
          </a:p>
        </p:txBody>
      </p:sp>
      <p:sp>
        <p:nvSpPr>
          <p:cNvPr id="223" name="Google Shape;223;p7"/>
          <p:cNvSpPr/>
          <p:nvPr/>
        </p:nvSpPr>
        <p:spPr>
          <a:xfrm>
            <a:off x="9139782" y="1488980"/>
            <a:ext cx="1991280" cy="1991280"/>
          </a:xfrm>
          <a:prstGeom prst="star12">
            <a:avLst>
              <a:gd name="adj" fmla="val 37500"/>
            </a:avLst>
          </a:prstGeom>
          <a:solidFill>
            <a:schemeClr val="accent1"/>
          </a:solidFill>
          <a:ln w="12700" cap="flat" cmpd="sng">
            <a:solidFill>
              <a:srgbClr val="7823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Vagas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Limitadas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8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8"/>
          <p:cNvSpPr txBox="1"/>
          <p:nvPr/>
        </p:nvSpPr>
        <p:spPr>
          <a:xfrm flipH="1">
            <a:off x="4470300" y="1825625"/>
            <a:ext cx="6502500" cy="42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Graduação em Medicina Veterinária UAM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Residência/Aprimoramento em Clínica Médica de Pequenos Animais no HOVET FMVZ/USP.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Formação em Neurologia Veterinária de Pequenos Animais 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 Especialização em Neurologia de Pequenos Animais pela ANCLIVEPA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Mestrado na área de Educação e Neuroanatomia de cães e gatos no Setor de Anatomia da FMVZ/USP.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21707"/>
                </a:solidFill>
                <a:latin typeface="Garamond"/>
                <a:ea typeface="Garamond"/>
                <a:cs typeface="Garamond"/>
                <a:sym typeface="Garamond"/>
              </a:rPr>
              <a:t>Docente nas disciplinas/unidades curriculares de farmacologia, anatomia, fisiologia e clínica de pequenos animais no curso de Medicina Veterinária FMU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8"/>
          <p:cNvSpPr txBox="1">
            <a:spLocks noGrp="1"/>
          </p:cNvSpPr>
          <p:nvPr>
            <p:ph type="title"/>
          </p:nvPr>
        </p:nvSpPr>
        <p:spPr>
          <a:xfrm>
            <a:off x="838200" y="894522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de Neuroreabilitação</a:t>
            </a:r>
            <a:endParaRPr>
              <a:solidFill>
                <a:srgbClr val="521707"/>
              </a:solidFill>
            </a:endParaRPr>
          </a:p>
        </p:txBody>
      </p:sp>
      <p:pic>
        <p:nvPicPr>
          <p:cNvPr id="231" name="Google Shape;231;p8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8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4116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9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342" y="1825624"/>
            <a:ext cx="3104999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9"/>
          <p:cNvSpPr txBox="1"/>
          <p:nvPr/>
        </p:nvSpPr>
        <p:spPr>
          <a:xfrm flipH="1">
            <a:off x="4470196" y="2006956"/>
            <a:ext cx="6502603" cy="3424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Palestrante: Prof. Ms. Ricardo Guglielmi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CEO da Fisio Care Pet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Autor do livro Fisiatria em Pequenos animais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Pós-graduado em Ortopedia pela USP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Curso de certificação do CCRP- Universidade Tennessee</a:t>
            </a:r>
            <a:endParaRPr sz="1800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Presidente da ANFIVET (2019-22)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u="none" strike="noStrike">
                <a:solidFill>
                  <a:srgbClr val="521707"/>
                </a:solidFill>
                <a:latin typeface="Arial"/>
                <a:ea typeface="Arial"/>
                <a:cs typeface="Arial"/>
                <a:sym typeface="Arial"/>
              </a:rPr>
              <a:t>Coordenador dos cursos da Fisio Care Pet</a:t>
            </a:r>
            <a:endParaRPr sz="180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>
              <a:solidFill>
                <a:srgbClr val="52170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1707"/>
              </a:buClr>
              <a:buSzPts val="4400"/>
              <a:buFont typeface="Garamond"/>
              <a:buNone/>
            </a:pPr>
            <a:r>
              <a:rPr lang="pt-BR">
                <a:solidFill>
                  <a:srgbClr val="521707"/>
                </a:solidFill>
              </a:rPr>
              <a:t>Professores do Curso de Neuroreabilitação</a:t>
            </a:r>
            <a:endParaRPr>
              <a:solidFill>
                <a:srgbClr val="521707"/>
              </a:solidFill>
            </a:endParaRPr>
          </a:p>
        </p:txBody>
      </p:sp>
      <p:pic>
        <p:nvPicPr>
          <p:cNvPr id="240" name="Google Shape;240;p9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9" descr="Dr. Ricardo Guglielmi - Vetsapie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990" y="1825624"/>
            <a:ext cx="3097351" cy="4124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9" descr="Homem de camisa branca&#10;&#10;Descrição gerada automa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06343" y="1824864"/>
            <a:ext cx="3145498" cy="41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2" descr="Mulher com cabelos longos&#10;&#10;Descrição gerada automa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92564" y="1825624"/>
            <a:ext cx="3135712" cy="4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2"/>
          <p:cNvSpPr txBox="1"/>
          <p:nvPr/>
        </p:nvSpPr>
        <p:spPr>
          <a:xfrm flipH="1">
            <a:off x="4470196" y="2006956"/>
            <a:ext cx="6502603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Palestrante: Prof. Esp. Nivea </a:t>
            </a:r>
            <a:r>
              <a:rPr lang="pt-BR" sz="2400" b="1" dirty="0" err="1">
                <a:solidFill>
                  <a:schemeClr val="accent4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Veturiano</a:t>
            </a:r>
            <a:endParaRPr sz="2400" b="1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Formação em Neurologia Veterinária  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Certificada em Fisiatria Veterinária pela Fisio Care Pet Cursos 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Pós Graduação em Acupuntura Veterinária pelo Instituto </a:t>
            </a:r>
            <a:r>
              <a:rPr lang="pt-BR" sz="2000" b="0" i="0" dirty="0" err="1">
                <a:solidFill>
                  <a:schemeClr val="accent4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Bioethicus</a:t>
            </a:r>
            <a:r>
              <a:rPr lang="pt-BR" sz="2000" b="0" i="0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em Fisioterapia pela FAMESP</a:t>
            </a:r>
            <a:endParaRPr sz="2000" b="0" i="0" dirty="0">
              <a:solidFill>
                <a:schemeClr val="accent4">
                  <a:lumMod val="50000"/>
                </a:schemeClr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dirty="0">
                <a:solidFill>
                  <a:schemeClr val="accent4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Sócia Proprietária da franquia Fisio Care Pet São José dos Campo</a:t>
            </a:r>
            <a:endParaRPr sz="2000" u="none" strike="noStrik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none" strike="noStrik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dirty="0">
              <a:solidFill>
                <a:schemeClr val="accent4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2" descr="Logotipo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2735" y="4572001"/>
            <a:ext cx="1991280" cy="199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 txBox="1">
            <a:spLocks noGrp="1"/>
          </p:cNvSpPr>
          <p:nvPr>
            <p:ph type="title"/>
          </p:nvPr>
        </p:nvSpPr>
        <p:spPr>
          <a:xfrm>
            <a:off x="838200" y="892376"/>
            <a:ext cx="10515600" cy="796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5309"/>
              </a:buClr>
              <a:buSzPts val="4400"/>
              <a:buFont typeface="Garamond"/>
              <a:buNone/>
            </a:pPr>
            <a:r>
              <a:rPr lang="pt-BR">
                <a:solidFill>
                  <a:srgbClr val="855309"/>
                </a:solidFill>
              </a:rPr>
              <a:t>Professores do Curso Certificação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melh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543</Words>
  <Application>Microsoft Office PowerPoint</Application>
  <PresentationFormat>Widescreen</PresentationFormat>
  <Paragraphs>72</Paragraphs>
  <Slides>13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0" baseType="lpstr">
      <vt:lpstr>Calibri</vt:lpstr>
      <vt:lpstr>Times New Roman</vt:lpstr>
      <vt:lpstr>Helvetica Neue</vt:lpstr>
      <vt:lpstr>Garamond</vt:lpstr>
      <vt:lpstr>Arial</vt:lpstr>
      <vt:lpstr>Tema do Office</vt:lpstr>
      <vt:lpstr>PBrush</vt:lpstr>
      <vt:lpstr> Híbrido Turma RS</vt:lpstr>
      <vt:lpstr>Informações</vt:lpstr>
      <vt:lpstr>Cronograma do Curso</vt:lpstr>
      <vt:lpstr>Cronograma do Curso</vt:lpstr>
      <vt:lpstr>Cronograma do Curso</vt:lpstr>
      <vt:lpstr>Cronograma do Curso</vt:lpstr>
      <vt:lpstr>Professores do Curso de Neuroreabilitação</vt:lpstr>
      <vt:lpstr>Professores do Curso de Neuroreabilitação</vt:lpstr>
      <vt:lpstr>Professores do Curso Certificação</vt:lpstr>
      <vt:lpstr>Realização</vt:lpstr>
      <vt:lpstr>Dúvidas? Estamos aqui para te ajudar.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Híbrido Turma RS</dc:title>
  <dc:creator>miriam caramico</dc:creator>
  <cp:lastModifiedBy>ricardo lopes</cp:lastModifiedBy>
  <cp:revision>11</cp:revision>
  <dcterms:created xsi:type="dcterms:W3CDTF">2020-12-17T23:57:31Z</dcterms:created>
  <dcterms:modified xsi:type="dcterms:W3CDTF">2024-04-01T14:28:15Z</dcterms:modified>
</cp:coreProperties>
</file>