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92" r:id="rId17"/>
  </p:sldIdLst>
  <p:sldSz cx="18288000" cy="10287000"/>
  <p:notesSz cx="6858000" cy="9144000"/>
  <p:embeddedFontLst>
    <p:embeddedFont>
      <p:font typeface="Now Bold" panose="020B0604020202020204" charset="0"/>
      <p:regular r:id="rId18"/>
    </p:embeddedFont>
    <p:embeddedFont>
      <p:font typeface="Urbanist" panose="020B0604020202020204" charset="0"/>
      <p:regular r:id="rId19"/>
    </p:embeddedFont>
    <p:embeddedFont>
      <p:font typeface="Urbanist Bold" panose="020B0604020202020204" charset="0"/>
      <p:regular r:id="rId20"/>
    </p:embeddedFont>
    <p:embeddedFont>
      <p:font typeface="Urbanist Heavy" panose="020B0604020202020204" charset="0"/>
      <p:regular r:id="rId21"/>
    </p:embeddedFont>
    <p:embeddedFont>
      <p:font typeface="Urbanist Italics" panose="020B0604020202020204" charset="0"/>
      <p:regular r:id="rId22"/>
    </p:embeddedFont>
    <p:embeddedFont>
      <p:font typeface="Urbanist Medium" panose="020B0604020202020204" charset="0"/>
      <p:regular r:id="rId23"/>
    </p:embeddedFont>
    <p:embeddedFont>
      <p:font typeface="Urbanist Semi-Bold" panose="020B0604020202020204" charset="0"/>
      <p:regular r:id="rId24"/>
    </p:embeddedFont>
    <p:embeddedFont>
      <p:font typeface="Urbanist Ultra-Bold" panose="020B0604020202020204" charset="0"/>
      <p:regular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0" d="100"/>
          <a:sy n="40" d="100"/>
        </p:scale>
        <p:origin x="111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hyperlink" Target="http://www.fisiocarepet.com.br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fisiocarepet.com.br/cursos/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7863080" cy="10288743"/>
            <a:chOff x="0" y="0"/>
            <a:chExt cx="15972092" cy="2089928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5972028" cy="20899247"/>
            </a:xfrm>
            <a:custGeom>
              <a:avLst/>
              <a:gdLst/>
              <a:ahLst/>
              <a:cxnLst/>
              <a:rect l="l" t="t" r="r" b="b"/>
              <a:pathLst>
                <a:path w="15972028" h="20899247">
                  <a:moveTo>
                    <a:pt x="0" y="0"/>
                  </a:moveTo>
                  <a:lnTo>
                    <a:pt x="0" y="20899247"/>
                  </a:lnTo>
                  <a:lnTo>
                    <a:pt x="8776462" y="20899247"/>
                  </a:lnTo>
                  <a:lnTo>
                    <a:pt x="15972028" y="8573262"/>
                  </a:lnTo>
                  <a:lnTo>
                    <a:pt x="11004550" y="0"/>
                  </a:lnTo>
                  <a:close/>
                </a:path>
              </a:pathLst>
            </a:custGeom>
            <a:blipFill>
              <a:blip r:embed="rId2"/>
              <a:stretch>
                <a:fillRect t="-949" b="-949"/>
              </a:stretch>
            </a:blipFill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4" name="Group 4"/>
          <p:cNvGrpSpPr/>
          <p:nvPr/>
        </p:nvGrpSpPr>
        <p:grpSpPr>
          <a:xfrm rot="-10800000">
            <a:off x="5941836" y="8111610"/>
            <a:ext cx="2451270" cy="2177133"/>
            <a:chOff x="0" y="0"/>
            <a:chExt cx="772341" cy="685967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772341" cy="685967"/>
            </a:xfrm>
            <a:custGeom>
              <a:avLst/>
              <a:gdLst/>
              <a:ahLst/>
              <a:cxnLst/>
              <a:rect l="l" t="t" r="r" b="b"/>
              <a:pathLst>
                <a:path w="772341" h="685967">
                  <a:moveTo>
                    <a:pt x="386171" y="685967"/>
                  </a:moveTo>
                  <a:lnTo>
                    <a:pt x="772341" y="0"/>
                  </a:lnTo>
                  <a:lnTo>
                    <a:pt x="0" y="0"/>
                  </a:lnTo>
                  <a:lnTo>
                    <a:pt x="386171" y="685967"/>
                  </a:lnTo>
                  <a:close/>
                </a:path>
              </a:pathLst>
            </a:custGeom>
            <a:solidFill>
              <a:srgbClr val="333333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120678" y="10898"/>
              <a:ext cx="530985" cy="35658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 rot="3567425">
            <a:off x="3042624" y="-385219"/>
            <a:ext cx="7690820" cy="2023107"/>
            <a:chOff x="0" y="0"/>
            <a:chExt cx="1346908" cy="354311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346908" cy="354311"/>
            </a:xfrm>
            <a:custGeom>
              <a:avLst/>
              <a:gdLst/>
              <a:ahLst/>
              <a:cxnLst/>
              <a:rect l="l" t="t" r="r" b="b"/>
              <a:pathLst>
                <a:path w="1346908" h="354311">
                  <a:moveTo>
                    <a:pt x="1143708" y="0"/>
                  </a:moveTo>
                  <a:lnTo>
                    <a:pt x="0" y="0"/>
                  </a:lnTo>
                  <a:lnTo>
                    <a:pt x="203200" y="354311"/>
                  </a:lnTo>
                  <a:lnTo>
                    <a:pt x="1346908" y="354311"/>
                  </a:lnTo>
                  <a:lnTo>
                    <a:pt x="1143708" y="0"/>
                  </a:lnTo>
                  <a:close/>
                </a:path>
              </a:pathLst>
            </a:custGeom>
            <a:solidFill>
              <a:srgbClr val="333333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101600" y="-38100"/>
              <a:ext cx="1143708" cy="39241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 rot="3567425">
            <a:off x="5521455" y="545174"/>
            <a:ext cx="4522503" cy="830410"/>
            <a:chOff x="0" y="0"/>
            <a:chExt cx="1929615" cy="354311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929615" cy="354311"/>
            </a:xfrm>
            <a:custGeom>
              <a:avLst/>
              <a:gdLst/>
              <a:ahLst/>
              <a:cxnLst/>
              <a:rect l="l" t="t" r="r" b="b"/>
              <a:pathLst>
                <a:path w="1929615" h="354311">
                  <a:moveTo>
                    <a:pt x="1726415" y="0"/>
                  </a:moveTo>
                  <a:lnTo>
                    <a:pt x="0" y="0"/>
                  </a:lnTo>
                  <a:lnTo>
                    <a:pt x="203200" y="354311"/>
                  </a:lnTo>
                  <a:lnTo>
                    <a:pt x="1929615" y="354311"/>
                  </a:lnTo>
                  <a:lnTo>
                    <a:pt x="1726415" y="0"/>
                  </a:lnTo>
                  <a:close/>
                </a:path>
              </a:pathLst>
            </a:custGeom>
            <a:solidFill>
              <a:srgbClr val="185200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101600" y="-38100"/>
              <a:ext cx="1726415" cy="39241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 rot="3567425">
            <a:off x="5906595" y="9092134"/>
            <a:ext cx="4708710" cy="727767"/>
            <a:chOff x="0" y="0"/>
            <a:chExt cx="2292417" cy="354311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2292417" cy="354311"/>
            </a:xfrm>
            <a:custGeom>
              <a:avLst/>
              <a:gdLst/>
              <a:ahLst/>
              <a:cxnLst/>
              <a:rect l="l" t="t" r="r" b="b"/>
              <a:pathLst>
                <a:path w="2292417" h="354311">
                  <a:moveTo>
                    <a:pt x="2089217" y="0"/>
                  </a:moveTo>
                  <a:lnTo>
                    <a:pt x="0" y="0"/>
                  </a:lnTo>
                  <a:lnTo>
                    <a:pt x="203200" y="354311"/>
                  </a:lnTo>
                  <a:lnTo>
                    <a:pt x="2292417" y="354311"/>
                  </a:lnTo>
                  <a:lnTo>
                    <a:pt x="2089217" y="0"/>
                  </a:lnTo>
                  <a:close/>
                </a:path>
              </a:pathLst>
            </a:custGeom>
            <a:solidFill>
              <a:srgbClr val="185200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101600" y="-38100"/>
              <a:ext cx="2089217" cy="39241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6" name="Freeform 16"/>
          <p:cNvSpPr/>
          <p:nvPr/>
        </p:nvSpPr>
        <p:spPr>
          <a:xfrm rot="-3587692">
            <a:off x="3703794" y="8540371"/>
            <a:ext cx="6506445" cy="309056"/>
          </a:xfrm>
          <a:custGeom>
            <a:avLst/>
            <a:gdLst/>
            <a:ahLst/>
            <a:cxnLst/>
            <a:rect l="l" t="t" r="r" b="b"/>
            <a:pathLst>
              <a:path w="6506445" h="309056">
                <a:moveTo>
                  <a:pt x="0" y="0"/>
                </a:moveTo>
                <a:lnTo>
                  <a:pt x="6506445" y="0"/>
                </a:lnTo>
                <a:lnTo>
                  <a:pt x="6506445" y="309056"/>
                </a:lnTo>
                <a:lnTo>
                  <a:pt x="0" y="30905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70000"/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grpSp>
        <p:nvGrpSpPr>
          <p:cNvPr id="17" name="Group 17"/>
          <p:cNvGrpSpPr/>
          <p:nvPr/>
        </p:nvGrpSpPr>
        <p:grpSpPr>
          <a:xfrm rot="7212503">
            <a:off x="1042007" y="8192320"/>
            <a:ext cx="10866833" cy="796584"/>
            <a:chOff x="0" y="0"/>
            <a:chExt cx="4892571" cy="358646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4892571" cy="358646"/>
            </a:xfrm>
            <a:custGeom>
              <a:avLst/>
              <a:gdLst/>
              <a:ahLst/>
              <a:cxnLst/>
              <a:rect l="l" t="t" r="r" b="b"/>
              <a:pathLst>
                <a:path w="4892571" h="358646">
                  <a:moveTo>
                    <a:pt x="203200" y="0"/>
                  </a:moveTo>
                  <a:lnTo>
                    <a:pt x="4892571" y="0"/>
                  </a:lnTo>
                  <a:lnTo>
                    <a:pt x="4689371" y="358646"/>
                  </a:lnTo>
                  <a:lnTo>
                    <a:pt x="0" y="358646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185200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101600" y="-38100"/>
              <a:ext cx="4689371" cy="39674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0" name="Freeform 20"/>
          <p:cNvSpPr/>
          <p:nvPr/>
        </p:nvSpPr>
        <p:spPr>
          <a:xfrm rot="-3587692">
            <a:off x="2418273" y="6901758"/>
            <a:ext cx="9498397" cy="451174"/>
          </a:xfrm>
          <a:custGeom>
            <a:avLst/>
            <a:gdLst/>
            <a:ahLst/>
            <a:cxnLst/>
            <a:rect l="l" t="t" r="r" b="b"/>
            <a:pathLst>
              <a:path w="9498397" h="451174">
                <a:moveTo>
                  <a:pt x="0" y="0"/>
                </a:moveTo>
                <a:lnTo>
                  <a:pt x="9498397" y="0"/>
                </a:lnTo>
                <a:lnTo>
                  <a:pt x="9498397" y="451174"/>
                </a:lnTo>
                <a:lnTo>
                  <a:pt x="0" y="45117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70000"/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grpSp>
        <p:nvGrpSpPr>
          <p:cNvPr id="21" name="Group 21"/>
          <p:cNvGrpSpPr/>
          <p:nvPr/>
        </p:nvGrpSpPr>
        <p:grpSpPr>
          <a:xfrm rot="7212503">
            <a:off x="433558" y="7141880"/>
            <a:ext cx="11863906" cy="796584"/>
            <a:chOff x="0" y="0"/>
            <a:chExt cx="5341483" cy="358646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5341484" cy="358646"/>
            </a:xfrm>
            <a:custGeom>
              <a:avLst/>
              <a:gdLst/>
              <a:ahLst/>
              <a:cxnLst/>
              <a:rect l="l" t="t" r="r" b="b"/>
              <a:pathLst>
                <a:path w="5341484" h="358646">
                  <a:moveTo>
                    <a:pt x="203200" y="0"/>
                  </a:moveTo>
                  <a:lnTo>
                    <a:pt x="5341484" y="0"/>
                  </a:lnTo>
                  <a:lnTo>
                    <a:pt x="5138284" y="358646"/>
                  </a:lnTo>
                  <a:lnTo>
                    <a:pt x="0" y="358646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185200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101600" y="-38100"/>
              <a:ext cx="5138283" cy="39674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4" name="Freeform 24"/>
          <p:cNvSpPr/>
          <p:nvPr/>
        </p:nvSpPr>
        <p:spPr>
          <a:xfrm>
            <a:off x="16509723" y="8508723"/>
            <a:ext cx="749577" cy="749577"/>
          </a:xfrm>
          <a:custGeom>
            <a:avLst/>
            <a:gdLst/>
            <a:ahLst/>
            <a:cxnLst/>
            <a:rect l="l" t="t" r="r" b="b"/>
            <a:pathLst>
              <a:path w="749577" h="749577">
                <a:moveTo>
                  <a:pt x="0" y="0"/>
                </a:moveTo>
                <a:lnTo>
                  <a:pt x="749577" y="0"/>
                </a:lnTo>
                <a:lnTo>
                  <a:pt x="749577" y="749577"/>
                </a:lnTo>
                <a:lnTo>
                  <a:pt x="0" y="74957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grpSp>
        <p:nvGrpSpPr>
          <p:cNvPr id="25" name="Group 25"/>
          <p:cNvGrpSpPr/>
          <p:nvPr/>
        </p:nvGrpSpPr>
        <p:grpSpPr>
          <a:xfrm>
            <a:off x="7989462" y="6908879"/>
            <a:ext cx="849956" cy="535116"/>
            <a:chOff x="0" y="0"/>
            <a:chExt cx="575059" cy="362046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575059" cy="362046"/>
            </a:xfrm>
            <a:custGeom>
              <a:avLst/>
              <a:gdLst/>
              <a:ahLst/>
              <a:cxnLst/>
              <a:rect l="l" t="t" r="r" b="b"/>
              <a:pathLst>
                <a:path w="575059" h="362046">
                  <a:moveTo>
                    <a:pt x="203200" y="0"/>
                  </a:moveTo>
                  <a:lnTo>
                    <a:pt x="575059" y="0"/>
                  </a:lnTo>
                  <a:lnTo>
                    <a:pt x="371859" y="362046"/>
                  </a:lnTo>
                  <a:lnTo>
                    <a:pt x="0" y="362046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333333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101600" y="-38100"/>
              <a:ext cx="371859" cy="40014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8434493" y="6076169"/>
            <a:ext cx="854939" cy="570103"/>
            <a:chOff x="0" y="0"/>
            <a:chExt cx="542932" cy="362046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542932" cy="362046"/>
            </a:xfrm>
            <a:custGeom>
              <a:avLst/>
              <a:gdLst/>
              <a:ahLst/>
              <a:cxnLst/>
              <a:rect l="l" t="t" r="r" b="b"/>
              <a:pathLst>
                <a:path w="542932" h="362046">
                  <a:moveTo>
                    <a:pt x="203200" y="0"/>
                  </a:moveTo>
                  <a:lnTo>
                    <a:pt x="542932" y="0"/>
                  </a:lnTo>
                  <a:lnTo>
                    <a:pt x="339732" y="362046"/>
                  </a:lnTo>
                  <a:lnTo>
                    <a:pt x="0" y="362046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185200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30" name="TextBox 30"/>
            <p:cNvSpPr txBox="1"/>
            <p:nvPr/>
          </p:nvSpPr>
          <p:spPr>
            <a:xfrm>
              <a:off x="101600" y="-38100"/>
              <a:ext cx="339732" cy="40014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31" name="Freeform 31"/>
          <p:cNvSpPr/>
          <p:nvPr/>
        </p:nvSpPr>
        <p:spPr>
          <a:xfrm>
            <a:off x="16276986" y="626334"/>
            <a:ext cx="1215052" cy="1459148"/>
          </a:xfrm>
          <a:custGeom>
            <a:avLst/>
            <a:gdLst/>
            <a:ahLst/>
            <a:cxnLst/>
            <a:rect l="l" t="t" r="r" b="b"/>
            <a:pathLst>
              <a:path w="1215052" h="1459148">
                <a:moveTo>
                  <a:pt x="0" y="0"/>
                </a:moveTo>
                <a:lnTo>
                  <a:pt x="1215052" y="0"/>
                </a:lnTo>
                <a:lnTo>
                  <a:pt x="1215052" y="1459148"/>
                </a:lnTo>
                <a:lnTo>
                  <a:pt x="0" y="145914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2" name="TextBox 32"/>
          <p:cNvSpPr txBox="1"/>
          <p:nvPr/>
        </p:nvSpPr>
        <p:spPr>
          <a:xfrm>
            <a:off x="12206104" y="8782864"/>
            <a:ext cx="4096308" cy="3821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079"/>
              </a:lnSpc>
            </a:pPr>
            <a:r>
              <a:rPr lang="en-US" sz="2199" u="sng">
                <a:solidFill>
                  <a:srgbClr val="000000"/>
                </a:solidFill>
                <a:latin typeface="Urbanist Bold"/>
                <a:ea typeface="Urbanist Bold"/>
                <a:cs typeface="Urbanist Bold"/>
                <a:sym typeface="Urbanist Bold"/>
                <a:hlinkClick r:id="rId7" tooltip="http://www.fisiocarepet.com.br"/>
              </a:rPr>
              <a:t>www.fisiocarepet.com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14081777" y="8563789"/>
            <a:ext cx="2220635" cy="2665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100"/>
              </a:lnSpc>
            </a:pPr>
            <a:r>
              <a:rPr lang="en-US" sz="1500">
                <a:solidFill>
                  <a:srgbClr val="000000"/>
                </a:solidFill>
                <a:latin typeface="Urbanist"/>
                <a:ea typeface="Urbanist"/>
                <a:cs typeface="Urbanist"/>
                <a:sym typeface="Urbanist"/>
              </a:rPr>
              <a:t>Visite o nosso site: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10323238" y="6019019"/>
            <a:ext cx="5019501" cy="4563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715"/>
              </a:lnSpc>
            </a:pPr>
            <a:r>
              <a:rPr lang="en-US" sz="2654" spc="53">
                <a:solidFill>
                  <a:srgbClr val="333333"/>
                </a:solidFill>
                <a:latin typeface="Urbanist Medium"/>
                <a:ea typeface="Urbanist Medium"/>
                <a:cs typeface="Urbanist Medium"/>
                <a:sym typeface="Urbanist Medium"/>
              </a:rPr>
              <a:t>Fisio Care Pet Academy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10323238" y="2249751"/>
            <a:ext cx="7391677" cy="35939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616"/>
              </a:lnSpc>
            </a:pPr>
            <a:r>
              <a:rPr lang="en-US" sz="5200">
                <a:solidFill>
                  <a:srgbClr val="000000"/>
                </a:solidFill>
                <a:latin typeface="Now Bold"/>
                <a:ea typeface="Now Bold"/>
                <a:cs typeface="Now Bold"/>
                <a:sym typeface="Now Bold"/>
              </a:rPr>
              <a:t>10º CURSO AVANÇADO DE NEUROLOGIA E NEUROREABILITAÇÃO ANIMAL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126002" y="0"/>
            <a:ext cx="7497744" cy="10843612"/>
          </a:xfrm>
          <a:prstGeom prst="rect">
            <a:avLst/>
          </a:prstGeom>
          <a:solidFill>
            <a:srgbClr val="95C31F"/>
          </a:solidFill>
        </p:spPr>
        <p:txBody>
          <a:bodyPr/>
          <a:lstStyle/>
          <a:p>
            <a:endParaRPr lang="pt-BR"/>
          </a:p>
        </p:txBody>
      </p:sp>
      <p:sp>
        <p:nvSpPr>
          <p:cNvPr id="3" name="Freeform 3"/>
          <p:cNvSpPr/>
          <p:nvPr/>
        </p:nvSpPr>
        <p:spPr>
          <a:xfrm>
            <a:off x="2887296" y="8070826"/>
            <a:ext cx="1471147" cy="1766689"/>
          </a:xfrm>
          <a:custGeom>
            <a:avLst/>
            <a:gdLst/>
            <a:ahLst/>
            <a:cxnLst/>
            <a:rect l="l" t="t" r="r" b="b"/>
            <a:pathLst>
              <a:path w="1471147" h="1766689">
                <a:moveTo>
                  <a:pt x="0" y="0"/>
                </a:moveTo>
                <a:lnTo>
                  <a:pt x="1471147" y="0"/>
                </a:lnTo>
                <a:lnTo>
                  <a:pt x="1471147" y="1766690"/>
                </a:lnTo>
                <a:lnTo>
                  <a:pt x="0" y="176669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grpSp>
        <p:nvGrpSpPr>
          <p:cNvPr id="4" name="Group 4"/>
          <p:cNvGrpSpPr/>
          <p:nvPr/>
        </p:nvGrpSpPr>
        <p:grpSpPr>
          <a:xfrm>
            <a:off x="16891956" y="8890956"/>
            <a:ext cx="2503468" cy="1396044"/>
            <a:chOff x="0" y="0"/>
            <a:chExt cx="659350" cy="367682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59350" cy="367682"/>
            </a:xfrm>
            <a:custGeom>
              <a:avLst/>
              <a:gdLst/>
              <a:ahLst/>
              <a:cxnLst/>
              <a:rect l="l" t="t" r="r" b="b"/>
              <a:pathLst>
                <a:path w="659350" h="367682">
                  <a:moveTo>
                    <a:pt x="0" y="0"/>
                  </a:moveTo>
                  <a:lnTo>
                    <a:pt x="659350" y="0"/>
                  </a:lnTo>
                  <a:lnTo>
                    <a:pt x="659350" y="367682"/>
                  </a:lnTo>
                  <a:lnTo>
                    <a:pt x="0" y="367682"/>
                  </a:lnTo>
                  <a:close/>
                </a:path>
              </a:pathLst>
            </a:custGeom>
            <a:solidFill>
              <a:srgbClr val="95C31F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659350" cy="40578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6891956" y="6146"/>
            <a:ext cx="2503468" cy="1396044"/>
            <a:chOff x="0" y="0"/>
            <a:chExt cx="659350" cy="367682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59350" cy="367682"/>
            </a:xfrm>
            <a:custGeom>
              <a:avLst/>
              <a:gdLst/>
              <a:ahLst/>
              <a:cxnLst/>
              <a:rect l="l" t="t" r="r" b="b"/>
              <a:pathLst>
                <a:path w="659350" h="367682">
                  <a:moveTo>
                    <a:pt x="0" y="0"/>
                  </a:moveTo>
                  <a:lnTo>
                    <a:pt x="659350" y="0"/>
                  </a:lnTo>
                  <a:lnTo>
                    <a:pt x="659350" y="367682"/>
                  </a:lnTo>
                  <a:lnTo>
                    <a:pt x="0" y="367682"/>
                  </a:lnTo>
                  <a:close/>
                </a:path>
              </a:pathLst>
            </a:custGeom>
            <a:solidFill>
              <a:srgbClr val="95C31F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659350" cy="40578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0" name="Freeform 10"/>
          <p:cNvSpPr/>
          <p:nvPr/>
        </p:nvSpPr>
        <p:spPr>
          <a:xfrm>
            <a:off x="0" y="2969939"/>
            <a:ext cx="7371741" cy="4762958"/>
          </a:xfrm>
          <a:custGeom>
            <a:avLst/>
            <a:gdLst/>
            <a:ahLst/>
            <a:cxnLst/>
            <a:rect l="l" t="t" r="r" b="b"/>
            <a:pathLst>
              <a:path w="7371741" h="4762958">
                <a:moveTo>
                  <a:pt x="0" y="0"/>
                </a:moveTo>
                <a:lnTo>
                  <a:pt x="7371741" y="0"/>
                </a:lnTo>
                <a:lnTo>
                  <a:pt x="7371741" y="4762958"/>
                </a:lnTo>
                <a:lnTo>
                  <a:pt x="0" y="476295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88703" b="-86447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1" name="TextBox 11"/>
          <p:cNvSpPr txBox="1"/>
          <p:nvPr/>
        </p:nvSpPr>
        <p:spPr>
          <a:xfrm>
            <a:off x="558366" y="1085850"/>
            <a:ext cx="6129008" cy="16725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480"/>
              </a:lnSpc>
            </a:pPr>
            <a:r>
              <a:rPr lang="en-US" sz="6000" dirty="0">
                <a:solidFill>
                  <a:srgbClr val="333333"/>
                </a:solidFill>
                <a:latin typeface="Urbanist Heavy"/>
                <a:ea typeface="Urbanist Heavy"/>
                <a:cs typeface="Urbanist Heavy"/>
                <a:sym typeface="Urbanist Heavy"/>
              </a:rPr>
              <a:t>AULA PRÁTICA PRESENCIAL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8111123" y="2758440"/>
            <a:ext cx="7858909" cy="56201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60"/>
              </a:lnSpc>
            </a:pPr>
            <a:r>
              <a:rPr lang="en-US" sz="3300" dirty="0">
                <a:solidFill>
                  <a:srgbClr val="000000"/>
                </a:solidFill>
                <a:latin typeface="Urbanist Ultra-Bold"/>
                <a:ea typeface="Urbanist Ultra-Bold"/>
                <a:cs typeface="Urbanist Ultra-Bold"/>
                <a:sym typeface="Urbanist Ultra-Bold"/>
              </a:rPr>
              <a:t>8 Horas de aulas práticas:</a:t>
            </a:r>
            <a:r>
              <a:rPr lang="en-US" sz="3300" dirty="0">
                <a:solidFill>
                  <a:srgbClr val="000000"/>
                </a:solidFill>
                <a:latin typeface="Urbanist"/>
                <a:ea typeface="Urbanist"/>
                <a:cs typeface="Urbanist"/>
                <a:sym typeface="Urbanist"/>
              </a:rPr>
              <a:t> </a:t>
            </a:r>
          </a:p>
          <a:p>
            <a:pPr algn="l">
              <a:lnSpc>
                <a:spcPts val="3960"/>
              </a:lnSpc>
            </a:pPr>
            <a:endParaRPr lang="en-US" sz="3300" dirty="0">
              <a:solidFill>
                <a:srgbClr val="000000"/>
              </a:solidFill>
              <a:latin typeface="Urbanist"/>
              <a:ea typeface="Urbanist"/>
              <a:cs typeface="Urbanist"/>
              <a:sym typeface="Urbanist"/>
            </a:endParaRPr>
          </a:p>
          <a:p>
            <a:pPr marL="712470" lvl="1" indent="-356235" algn="l">
              <a:lnSpc>
                <a:spcPts val="3960"/>
              </a:lnSpc>
              <a:buFont typeface="Arial"/>
              <a:buChar char="•"/>
            </a:pPr>
            <a:r>
              <a:rPr lang="en-US" sz="3300" dirty="0">
                <a:solidFill>
                  <a:srgbClr val="000000"/>
                </a:solidFill>
                <a:latin typeface="Urbanist Bold"/>
                <a:ea typeface="Urbanist Bold"/>
                <a:cs typeface="Urbanist Bold"/>
                <a:sym typeface="Urbanist Bold"/>
              </a:rPr>
              <a:t>Aula prática de </a:t>
            </a:r>
            <a:r>
              <a:rPr lang="pt-BR" sz="3300" dirty="0">
                <a:solidFill>
                  <a:srgbClr val="000000"/>
                </a:solidFill>
                <a:latin typeface="Urbanist Bold"/>
                <a:ea typeface="Urbanist Bold"/>
                <a:cs typeface="Urbanist Bold"/>
                <a:sym typeface="Urbanist Bold"/>
              </a:rPr>
              <a:t>exame</a:t>
            </a:r>
            <a:r>
              <a:rPr lang="en-US" sz="3300" dirty="0">
                <a:solidFill>
                  <a:srgbClr val="000000"/>
                </a:solidFill>
                <a:latin typeface="Urbanist Bold"/>
                <a:ea typeface="Urbanist Bold"/>
                <a:cs typeface="Urbanist Bold"/>
                <a:sym typeface="Urbanist Bold"/>
              </a:rPr>
              <a:t> neurológico </a:t>
            </a:r>
          </a:p>
          <a:p>
            <a:pPr algn="l">
              <a:lnSpc>
                <a:spcPts val="3960"/>
              </a:lnSpc>
            </a:pPr>
            <a:endParaRPr lang="en-US" sz="3300" dirty="0">
              <a:solidFill>
                <a:srgbClr val="000000"/>
              </a:solidFill>
              <a:latin typeface="Urbanist Bold"/>
              <a:ea typeface="Urbanist Bold"/>
              <a:cs typeface="Urbanist Bold"/>
              <a:sym typeface="Urbanist Bold"/>
            </a:endParaRPr>
          </a:p>
          <a:p>
            <a:pPr marL="712470" lvl="1" indent="-356235" algn="l">
              <a:lnSpc>
                <a:spcPts val="3960"/>
              </a:lnSpc>
              <a:buFont typeface="Arial"/>
              <a:buChar char="•"/>
            </a:pPr>
            <a:r>
              <a:rPr lang="en-US" sz="3300" dirty="0">
                <a:solidFill>
                  <a:srgbClr val="000000"/>
                </a:solidFill>
                <a:latin typeface="Urbanist Bold"/>
                <a:ea typeface="Urbanist Bold"/>
                <a:cs typeface="Urbanist Bold"/>
                <a:sym typeface="Urbanist Bold"/>
              </a:rPr>
              <a:t>Práticas de </a:t>
            </a:r>
            <a:r>
              <a:rPr lang="pt-BR" sz="3300" dirty="0">
                <a:solidFill>
                  <a:srgbClr val="000000"/>
                </a:solidFill>
                <a:latin typeface="Urbanist Bold"/>
                <a:ea typeface="Urbanist Bold"/>
                <a:cs typeface="Urbanist Bold"/>
                <a:sym typeface="Urbanist Bold"/>
              </a:rPr>
              <a:t>aparelhos</a:t>
            </a:r>
            <a:r>
              <a:rPr lang="en-US" sz="3300" dirty="0">
                <a:solidFill>
                  <a:srgbClr val="000000"/>
                </a:solidFill>
                <a:latin typeface="Urbanist Bold"/>
                <a:ea typeface="Urbanist Bold"/>
                <a:cs typeface="Urbanist Bold"/>
                <a:sym typeface="Urbanist Bold"/>
              </a:rPr>
              <a:t> </a:t>
            </a:r>
            <a:r>
              <a:rPr lang="en-US" sz="3300" dirty="0" err="1">
                <a:solidFill>
                  <a:srgbClr val="000000"/>
                </a:solidFill>
                <a:latin typeface="Urbanist Bold"/>
                <a:ea typeface="Urbanist Bold"/>
                <a:cs typeface="Urbanist Bold"/>
                <a:sym typeface="Urbanist Bold"/>
              </a:rPr>
              <a:t>em</a:t>
            </a:r>
            <a:r>
              <a:rPr lang="en-US" sz="3300" dirty="0">
                <a:solidFill>
                  <a:srgbClr val="000000"/>
                </a:solidFill>
                <a:latin typeface="Urbanist Bold"/>
                <a:ea typeface="Urbanist Bold"/>
                <a:cs typeface="Urbanist Bold"/>
                <a:sym typeface="Urbanist Bold"/>
              </a:rPr>
              <a:t> </a:t>
            </a:r>
            <a:r>
              <a:rPr lang="en-US" sz="3300" dirty="0" err="1">
                <a:solidFill>
                  <a:srgbClr val="000000"/>
                </a:solidFill>
                <a:latin typeface="Urbanist Bold"/>
                <a:ea typeface="Urbanist Bold"/>
                <a:cs typeface="Urbanist Bold"/>
                <a:sym typeface="Urbanist Bold"/>
              </a:rPr>
              <a:t>lesões</a:t>
            </a:r>
            <a:r>
              <a:rPr lang="en-US" sz="3300" dirty="0">
                <a:solidFill>
                  <a:srgbClr val="000000"/>
                </a:solidFill>
                <a:latin typeface="Urbanist Bold"/>
                <a:ea typeface="Urbanist Bold"/>
                <a:cs typeface="Urbanist Bold"/>
                <a:sym typeface="Urbanist Bold"/>
              </a:rPr>
              <a:t> </a:t>
            </a:r>
            <a:r>
              <a:rPr lang="en-US" sz="3300" dirty="0" err="1">
                <a:solidFill>
                  <a:srgbClr val="000000"/>
                </a:solidFill>
                <a:latin typeface="Urbanist Bold"/>
                <a:ea typeface="Urbanist Bold"/>
                <a:cs typeface="Urbanist Bold"/>
                <a:sym typeface="Urbanist Bold"/>
              </a:rPr>
              <a:t>neurológicas</a:t>
            </a:r>
            <a:r>
              <a:rPr lang="en-US" sz="3300" dirty="0">
                <a:solidFill>
                  <a:srgbClr val="000000"/>
                </a:solidFill>
                <a:latin typeface="Urbanist Bold"/>
                <a:ea typeface="Urbanist Bold"/>
                <a:cs typeface="Urbanist Bold"/>
                <a:sym typeface="Urbanist Bold"/>
              </a:rPr>
              <a:t>.</a:t>
            </a:r>
          </a:p>
          <a:p>
            <a:pPr algn="l">
              <a:lnSpc>
                <a:spcPts val="3960"/>
              </a:lnSpc>
            </a:pPr>
            <a:endParaRPr lang="en-US" sz="3300" dirty="0">
              <a:solidFill>
                <a:srgbClr val="000000"/>
              </a:solidFill>
              <a:latin typeface="Urbanist Bold"/>
              <a:ea typeface="Urbanist Bold"/>
              <a:cs typeface="Urbanist Bold"/>
              <a:sym typeface="Urbanist Bold"/>
            </a:endParaRPr>
          </a:p>
          <a:p>
            <a:pPr marL="712470" lvl="1" indent="-356235" algn="l">
              <a:lnSpc>
                <a:spcPts val="3960"/>
              </a:lnSpc>
              <a:buFont typeface="Arial"/>
              <a:buChar char="•"/>
            </a:pPr>
            <a:r>
              <a:rPr lang="en-US" sz="3300" dirty="0">
                <a:solidFill>
                  <a:srgbClr val="000000"/>
                </a:solidFill>
                <a:latin typeface="Urbanist Bold"/>
                <a:ea typeface="Urbanist Bold"/>
                <a:cs typeface="Urbanist Bold"/>
                <a:sym typeface="Urbanist Bold"/>
              </a:rPr>
              <a:t>Práticas de </a:t>
            </a:r>
            <a:r>
              <a:rPr lang="en-US" sz="3300" dirty="0" err="1">
                <a:solidFill>
                  <a:srgbClr val="000000"/>
                </a:solidFill>
                <a:latin typeface="Urbanist Bold"/>
                <a:ea typeface="Urbanist Bold"/>
                <a:cs typeface="Urbanist Bold"/>
                <a:sym typeface="Urbanist Bold"/>
              </a:rPr>
              <a:t>treino</a:t>
            </a:r>
            <a:r>
              <a:rPr lang="en-US" sz="3300" dirty="0">
                <a:solidFill>
                  <a:srgbClr val="000000"/>
                </a:solidFill>
                <a:latin typeface="Urbanist Bold"/>
                <a:ea typeface="Urbanist Bold"/>
                <a:cs typeface="Urbanist Bold"/>
                <a:sym typeface="Urbanist Bold"/>
              </a:rPr>
              <a:t> locomotor e </a:t>
            </a:r>
            <a:r>
              <a:rPr lang="en-US" sz="3300" dirty="0" err="1">
                <a:solidFill>
                  <a:srgbClr val="000000"/>
                </a:solidFill>
                <a:latin typeface="Urbanist Bold"/>
                <a:ea typeface="Urbanist Bold"/>
                <a:cs typeface="Urbanist Bold"/>
                <a:sym typeface="Urbanist Bold"/>
              </a:rPr>
              <a:t>exercícios</a:t>
            </a:r>
            <a:r>
              <a:rPr lang="en-US" sz="3300" dirty="0">
                <a:solidFill>
                  <a:srgbClr val="000000"/>
                </a:solidFill>
                <a:latin typeface="Urbanist Bold"/>
                <a:ea typeface="Urbanist Bold"/>
                <a:cs typeface="Urbanist Bold"/>
                <a:sym typeface="Urbanist Bold"/>
              </a:rPr>
              <a:t> </a:t>
            </a:r>
            <a:r>
              <a:rPr lang="en-US" sz="3300" dirty="0" err="1">
                <a:solidFill>
                  <a:srgbClr val="000000"/>
                </a:solidFill>
                <a:latin typeface="Urbanist Bold"/>
                <a:ea typeface="Urbanist Bold"/>
                <a:cs typeface="Urbanist Bold"/>
                <a:sym typeface="Urbanist Bold"/>
              </a:rPr>
              <a:t>terapêuticos</a:t>
            </a:r>
            <a:r>
              <a:rPr lang="en-US" sz="3300" dirty="0">
                <a:solidFill>
                  <a:srgbClr val="000000"/>
                </a:solidFill>
                <a:latin typeface="Urbanist Bold"/>
                <a:ea typeface="Urbanist Bold"/>
                <a:cs typeface="Urbanist Bold"/>
                <a:sym typeface="Urbanist Bold"/>
              </a:rPr>
              <a:t> </a:t>
            </a:r>
            <a:r>
              <a:rPr lang="en-US" sz="3300" dirty="0" err="1">
                <a:solidFill>
                  <a:srgbClr val="000000"/>
                </a:solidFill>
                <a:latin typeface="Urbanist Bold"/>
                <a:ea typeface="Urbanist Bold"/>
                <a:cs typeface="Urbanist Bold"/>
                <a:sym typeface="Urbanist Bold"/>
              </a:rPr>
              <a:t>em</a:t>
            </a:r>
            <a:r>
              <a:rPr lang="en-US" sz="3300" dirty="0">
                <a:solidFill>
                  <a:srgbClr val="000000"/>
                </a:solidFill>
                <a:latin typeface="Urbanist Bold"/>
                <a:ea typeface="Urbanist Bold"/>
                <a:cs typeface="Urbanist Bold"/>
                <a:sym typeface="Urbanist Bold"/>
              </a:rPr>
              <a:t> </a:t>
            </a:r>
            <a:r>
              <a:rPr lang="en-US" sz="3300" dirty="0" err="1">
                <a:solidFill>
                  <a:srgbClr val="000000"/>
                </a:solidFill>
                <a:latin typeface="Urbanist Bold"/>
                <a:ea typeface="Urbanist Bold"/>
                <a:cs typeface="Urbanist Bold"/>
                <a:sym typeface="Urbanist Bold"/>
              </a:rPr>
              <a:t>pacientes</a:t>
            </a:r>
            <a:r>
              <a:rPr lang="en-US" sz="3300" dirty="0">
                <a:solidFill>
                  <a:srgbClr val="000000"/>
                </a:solidFill>
                <a:latin typeface="Urbanist Bold"/>
                <a:ea typeface="Urbanist Bold"/>
                <a:cs typeface="Urbanist Bold"/>
                <a:sym typeface="Urbanist Bold"/>
              </a:rPr>
              <a:t> </a:t>
            </a:r>
            <a:r>
              <a:rPr lang="en-US" sz="3300" dirty="0" err="1">
                <a:solidFill>
                  <a:srgbClr val="000000"/>
                </a:solidFill>
                <a:latin typeface="Urbanist Bold"/>
                <a:ea typeface="Urbanist Bold"/>
                <a:cs typeface="Urbanist Bold"/>
                <a:sym typeface="Urbanist Bold"/>
              </a:rPr>
              <a:t>atáxicos</a:t>
            </a:r>
            <a:r>
              <a:rPr lang="en-US" sz="3300" dirty="0">
                <a:solidFill>
                  <a:srgbClr val="000000"/>
                </a:solidFill>
                <a:latin typeface="Urbanist Bold"/>
                <a:ea typeface="Urbanist Bold"/>
                <a:cs typeface="Urbanist Bold"/>
                <a:sym typeface="Urbanist Bold"/>
              </a:rPr>
              <a:t>, </a:t>
            </a:r>
            <a:r>
              <a:rPr lang="en-US" sz="3300" dirty="0" err="1">
                <a:solidFill>
                  <a:srgbClr val="000000"/>
                </a:solidFill>
                <a:latin typeface="Urbanist Bold"/>
                <a:ea typeface="Urbanist Bold"/>
                <a:cs typeface="Urbanist Bold"/>
                <a:sym typeface="Urbanist Bold"/>
              </a:rPr>
              <a:t>paréticos</a:t>
            </a:r>
            <a:r>
              <a:rPr lang="en-US" sz="3300" dirty="0">
                <a:solidFill>
                  <a:srgbClr val="000000"/>
                </a:solidFill>
                <a:latin typeface="Urbanist Bold"/>
                <a:ea typeface="Urbanist Bold"/>
                <a:cs typeface="Urbanist Bold"/>
                <a:sym typeface="Urbanist Bold"/>
              </a:rPr>
              <a:t>, </a:t>
            </a:r>
            <a:r>
              <a:rPr lang="en-US" sz="3300" dirty="0" err="1">
                <a:solidFill>
                  <a:srgbClr val="000000"/>
                </a:solidFill>
                <a:latin typeface="Urbanist Bold"/>
                <a:ea typeface="Urbanist Bold"/>
                <a:cs typeface="Urbanist Bold"/>
                <a:sym typeface="Urbanist Bold"/>
              </a:rPr>
              <a:t>paralisados</a:t>
            </a:r>
            <a:r>
              <a:rPr lang="en-US" sz="3300" dirty="0">
                <a:solidFill>
                  <a:srgbClr val="000000"/>
                </a:solidFill>
                <a:latin typeface="Urbanist Bold"/>
                <a:ea typeface="Urbanist Bold"/>
                <a:cs typeface="Urbanist Bold"/>
                <a:sym typeface="Urbanist Bold"/>
              </a:rPr>
              <a:t> e </a:t>
            </a:r>
            <a:r>
              <a:rPr lang="en-US" sz="3300" dirty="0" err="1">
                <a:solidFill>
                  <a:srgbClr val="000000"/>
                </a:solidFill>
                <a:latin typeface="Urbanist Bold"/>
                <a:ea typeface="Urbanist Bold"/>
                <a:cs typeface="Urbanist Bold"/>
                <a:sym typeface="Urbanist Bold"/>
              </a:rPr>
              <a:t>tetraplégicos</a:t>
            </a:r>
            <a:r>
              <a:rPr lang="en-US" sz="3300" dirty="0">
                <a:solidFill>
                  <a:srgbClr val="000000"/>
                </a:solidFill>
                <a:latin typeface="Urbanist Bold"/>
                <a:ea typeface="Urbanist Bold"/>
                <a:cs typeface="Urbanist Bold"/>
                <a:sym typeface="Urbanist Bold"/>
              </a:rPr>
              <a:t>.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8111123" y="8866983"/>
            <a:ext cx="6112073" cy="721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  <a:spcBef>
                <a:spcPct val="0"/>
              </a:spcBef>
            </a:pPr>
            <a:r>
              <a:rPr lang="en-US" sz="4200">
                <a:solidFill>
                  <a:srgbClr val="000000"/>
                </a:solidFill>
                <a:latin typeface="Urbanist"/>
                <a:ea typeface="Urbanist"/>
                <a:cs typeface="Urbanist"/>
                <a:sym typeface="Urbanist"/>
              </a:rPr>
              <a:t>Prof. Esp. Ricardo S. Lopes</a:t>
            </a:r>
          </a:p>
        </p:txBody>
      </p:sp>
      <p:grpSp>
        <p:nvGrpSpPr>
          <p:cNvPr id="14" name="Group 14"/>
          <p:cNvGrpSpPr/>
          <p:nvPr/>
        </p:nvGrpSpPr>
        <p:grpSpPr>
          <a:xfrm>
            <a:off x="8111123" y="1402190"/>
            <a:ext cx="7243227" cy="833754"/>
            <a:chOff x="0" y="0"/>
            <a:chExt cx="9657636" cy="1111672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9657664" cy="1111679"/>
            </a:xfrm>
            <a:custGeom>
              <a:avLst/>
              <a:gdLst/>
              <a:ahLst/>
              <a:cxnLst/>
              <a:rect l="l" t="t" r="r" b="b"/>
              <a:pathLst>
                <a:path w="9657664" h="1111679">
                  <a:moveTo>
                    <a:pt x="0" y="0"/>
                  </a:moveTo>
                  <a:lnTo>
                    <a:pt x="9657664" y="0"/>
                  </a:lnTo>
                  <a:lnTo>
                    <a:pt x="9657664" y="1111679"/>
                  </a:lnTo>
                  <a:lnTo>
                    <a:pt x="0" y="1111679"/>
                  </a:lnTo>
                  <a:close/>
                </a:path>
              </a:pathLst>
            </a:custGeom>
            <a:solidFill>
              <a:srgbClr val="185200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6" name="Freeform 16"/>
            <p:cNvSpPr/>
            <p:nvPr/>
          </p:nvSpPr>
          <p:spPr>
            <a:xfrm>
              <a:off x="-1524" y="-1524"/>
              <a:ext cx="9660712" cy="1114727"/>
            </a:xfrm>
            <a:custGeom>
              <a:avLst/>
              <a:gdLst/>
              <a:ahLst/>
              <a:cxnLst/>
              <a:rect l="l" t="t" r="r" b="b"/>
              <a:pathLst>
                <a:path w="9660712" h="1114727">
                  <a:moveTo>
                    <a:pt x="1524" y="0"/>
                  </a:moveTo>
                  <a:lnTo>
                    <a:pt x="9659188" y="0"/>
                  </a:lnTo>
                  <a:cubicBezTo>
                    <a:pt x="9660077" y="0"/>
                    <a:pt x="9660712" y="762"/>
                    <a:pt x="9660712" y="1524"/>
                  </a:cubicBezTo>
                  <a:lnTo>
                    <a:pt x="9660712" y="1113203"/>
                  </a:lnTo>
                  <a:cubicBezTo>
                    <a:pt x="9660712" y="1114092"/>
                    <a:pt x="9659950" y="1114727"/>
                    <a:pt x="9659188" y="1114727"/>
                  </a:cubicBezTo>
                  <a:lnTo>
                    <a:pt x="1524" y="1114727"/>
                  </a:lnTo>
                  <a:cubicBezTo>
                    <a:pt x="635" y="1114727"/>
                    <a:pt x="0" y="1113965"/>
                    <a:pt x="0" y="1113203"/>
                  </a:cubicBezTo>
                  <a:lnTo>
                    <a:pt x="0" y="1524"/>
                  </a:lnTo>
                  <a:cubicBezTo>
                    <a:pt x="0" y="635"/>
                    <a:pt x="762" y="0"/>
                    <a:pt x="1524" y="0"/>
                  </a:cubicBezTo>
                  <a:moveTo>
                    <a:pt x="1524" y="3641"/>
                  </a:moveTo>
                  <a:lnTo>
                    <a:pt x="1524" y="1524"/>
                  </a:lnTo>
                  <a:lnTo>
                    <a:pt x="3744" y="1524"/>
                  </a:lnTo>
                  <a:lnTo>
                    <a:pt x="3744" y="1113203"/>
                  </a:lnTo>
                  <a:lnTo>
                    <a:pt x="1524" y="1113203"/>
                  </a:lnTo>
                  <a:lnTo>
                    <a:pt x="1524" y="1111089"/>
                  </a:lnTo>
                  <a:lnTo>
                    <a:pt x="9659188" y="1111089"/>
                  </a:lnTo>
                  <a:lnTo>
                    <a:pt x="9659188" y="1113203"/>
                  </a:lnTo>
                  <a:lnTo>
                    <a:pt x="9656981" y="1113203"/>
                  </a:lnTo>
                  <a:lnTo>
                    <a:pt x="9656981" y="1524"/>
                  </a:lnTo>
                  <a:lnTo>
                    <a:pt x="9659188" y="1524"/>
                  </a:lnTo>
                  <a:lnTo>
                    <a:pt x="9659188" y="3641"/>
                  </a:lnTo>
                  <a:lnTo>
                    <a:pt x="1524" y="3641"/>
                  </a:lnTo>
                  <a:close/>
                </a:path>
              </a:pathLst>
            </a:custGeom>
            <a:solidFill>
              <a:srgbClr val="185200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9525"/>
              <a:ext cx="9657636" cy="1121197"/>
            </a:xfrm>
            <a:prstGeom prst="rect">
              <a:avLst/>
            </a:prstGeom>
          </p:spPr>
          <p:txBody>
            <a:bodyPr lIns="50800" tIns="50800" rIns="50800" bIns="50800" rtlCol="0" anchor="t"/>
            <a:lstStyle/>
            <a:p>
              <a:pPr algn="l">
                <a:lnSpc>
                  <a:spcPts val="4799"/>
                </a:lnSpc>
              </a:pPr>
              <a:r>
                <a:rPr lang="en-US" sz="3999" u="sng" dirty="0">
                  <a:solidFill>
                    <a:srgbClr val="FFFFFF"/>
                  </a:solidFill>
                  <a:latin typeface="Urbanist Bold"/>
                  <a:ea typeface="Urbanist Bold"/>
                  <a:cs typeface="Urbanist Bold"/>
                  <a:sym typeface="Urbanist Bold"/>
                </a:rPr>
                <a:t>Data: 09 de Novembro 2024  </a:t>
              </a: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8411">
            <a:off x="16091914" y="-204771"/>
            <a:ext cx="2904053" cy="2553039"/>
            <a:chOff x="0" y="0"/>
            <a:chExt cx="692895" cy="60914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92895" cy="609144"/>
            </a:xfrm>
            <a:custGeom>
              <a:avLst/>
              <a:gdLst/>
              <a:ahLst/>
              <a:cxnLst/>
              <a:rect l="l" t="t" r="r" b="b"/>
              <a:pathLst>
                <a:path w="692895" h="609144">
                  <a:moveTo>
                    <a:pt x="0" y="0"/>
                  </a:moveTo>
                  <a:lnTo>
                    <a:pt x="692895" y="0"/>
                  </a:lnTo>
                  <a:lnTo>
                    <a:pt x="692895" y="609144"/>
                  </a:lnTo>
                  <a:lnTo>
                    <a:pt x="0" y="609144"/>
                  </a:lnTo>
                  <a:close/>
                </a:path>
              </a:pathLst>
            </a:custGeom>
            <a:solidFill>
              <a:srgbClr val="FFFFFF">
                <a:alpha val="69804"/>
              </a:srgbClr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692895" cy="64724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 rot="-8411">
            <a:off x="-76362" y="9010481"/>
            <a:ext cx="2904053" cy="2553039"/>
            <a:chOff x="0" y="0"/>
            <a:chExt cx="692895" cy="60914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92895" cy="609144"/>
            </a:xfrm>
            <a:custGeom>
              <a:avLst/>
              <a:gdLst/>
              <a:ahLst/>
              <a:cxnLst/>
              <a:rect l="l" t="t" r="r" b="b"/>
              <a:pathLst>
                <a:path w="692895" h="609144">
                  <a:moveTo>
                    <a:pt x="0" y="0"/>
                  </a:moveTo>
                  <a:lnTo>
                    <a:pt x="692895" y="0"/>
                  </a:lnTo>
                  <a:lnTo>
                    <a:pt x="692895" y="609144"/>
                  </a:lnTo>
                  <a:lnTo>
                    <a:pt x="0" y="609144"/>
                  </a:lnTo>
                  <a:close/>
                </a:path>
              </a:pathLst>
            </a:custGeom>
            <a:solidFill>
              <a:srgbClr val="FFFFFF">
                <a:alpha val="69804"/>
              </a:srgbClr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692895" cy="64724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8284954" y="3651163"/>
            <a:ext cx="10003046" cy="6635837"/>
          </a:xfrm>
          <a:custGeom>
            <a:avLst/>
            <a:gdLst/>
            <a:ahLst/>
            <a:cxnLst/>
            <a:rect l="l" t="t" r="r" b="b"/>
            <a:pathLst>
              <a:path w="10003046" h="6635837">
                <a:moveTo>
                  <a:pt x="0" y="0"/>
                </a:moveTo>
                <a:lnTo>
                  <a:pt x="10003046" y="0"/>
                </a:lnTo>
                <a:lnTo>
                  <a:pt x="10003046" y="6635837"/>
                </a:lnTo>
                <a:lnTo>
                  <a:pt x="0" y="663583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0981" t="-6674" r="-3429" b="-22675"/>
            </a:stretch>
          </a:blipFill>
        </p:spPr>
        <p:txBody>
          <a:bodyPr/>
          <a:lstStyle/>
          <a:p>
            <a:endParaRPr lang="pt-BR"/>
          </a:p>
        </p:txBody>
      </p:sp>
      <p:grpSp>
        <p:nvGrpSpPr>
          <p:cNvPr id="9" name="Group 9"/>
          <p:cNvGrpSpPr/>
          <p:nvPr/>
        </p:nvGrpSpPr>
        <p:grpSpPr>
          <a:xfrm rot="-8411">
            <a:off x="14962686" y="-1560847"/>
            <a:ext cx="3685850" cy="2710668"/>
            <a:chOff x="0" y="0"/>
            <a:chExt cx="879428" cy="646754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79428" cy="646754"/>
            </a:xfrm>
            <a:custGeom>
              <a:avLst/>
              <a:gdLst/>
              <a:ahLst/>
              <a:cxnLst/>
              <a:rect l="l" t="t" r="r" b="b"/>
              <a:pathLst>
                <a:path w="879428" h="646754">
                  <a:moveTo>
                    <a:pt x="0" y="0"/>
                  </a:moveTo>
                  <a:lnTo>
                    <a:pt x="879428" y="0"/>
                  </a:lnTo>
                  <a:lnTo>
                    <a:pt x="879428" y="646754"/>
                  </a:lnTo>
                  <a:lnTo>
                    <a:pt x="0" y="646754"/>
                  </a:lnTo>
                  <a:close/>
                </a:path>
              </a:pathLst>
            </a:custGeom>
            <a:solidFill>
              <a:srgbClr val="95C31F">
                <a:alpha val="69804"/>
              </a:srgbClr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879428" cy="68485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 rot="-8411">
            <a:off x="-76177" y="8846179"/>
            <a:ext cx="8357827" cy="2710668"/>
            <a:chOff x="0" y="0"/>
            <a:chExt cx="1994142" cy="646754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994142" cy="646754"/>
            </a:xfrm>
            <a:custGeom>
              <a:avLst/>
              <a:gdLst/>
              <a:ahLst/>
              <a:cxnLst/>
              <a:rect l="l" t="t" r="r" b="b"/>
              <a:pathLst>
                <a:path w="1994142" h="646754">
                  <a:moveTo>
                    <a:pt x="0" y="0"/>
                  </a:moveTo>
                  <a:lnTo>
                    <a:pt x="1994142" y="0"/>
                  </a:lnTo>
                  <a:lnTo>
                    <a:pt x="1994142" y="646754"/>
                  </a:lnTo>
                  <a:lnTo>
                    <a:pt x="0" y="646754"/>
                  </a:lnTo>
                  <a:close/>
                </a:path>
              </a:pathLst>
            </a:custGeom>
            <a:solidFill>
              <a:srgbClr val="95C31F">
                <a:alpha val="69804"/>
              </a:srgbClr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38100"/>
              <a:ext cx="1994142" cy="68485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5" name="Freeform 15"/>
          <p:cNvSpPr/>
          <p:nvPr/>
        </p:nvSpPr>
        <p:spPr>
          <a:xfrm>
            <a:off x="4449506" y="5382076"/>
            <a:ext cx="1370524" cy="1370524"/>
          </a:xfrm>
          <a:custGeom>
            <a:avLst/>
            <a:gdLst/>
            <a:ahLst/>
            <a:cxnLst/>
            <a:rect l="l" t="t" r="r" b="b"/>
            <a:pathLst>
              <a:path w="1370524" h="1370524">
                <a:moveTo>
                  <a:pt x="0" y="0"/>
                </a:moveTo>
                <a:lnTo>
                  <a:pt x="1370524" y="0"/>
                </a:lnTo>
                <a:lnTo>
                  <a:pt x="1370524" y="1370524"/>
                </a:lnTo>
                <a:lnTo>
                  <a:pt x="0" y="137052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6" name="Freeform 16"/>
          <p:cNvSpPr/>
          <p:nvPr/>
        </p:nvSpPr>
        <p:spPr>
          <a:xfrm>
            <a:off x="4449506" y="3714595"/>
            <a:ext cx="1370524" cy="1370524"/>
          </a:xfrm>
          <a:custGeom>
            <a:avLst/>
            <a:gdLst/>
            <a:ahLst/>
            <a:cxnLst/>
            <a:rect l="l" t="t" r="r" b="b"/>
            <a:pathLst>
              <a:path w="1370524" h="1370524">
                <a:moveTo>
                  <a:pt x="0" y="0"/>
                </a:moveTo>
                <a:lnTo>
                  <a:pt x="1370524" y="0"/>
                </a:lnTo>
                <a:lnTo>
                  <a:pt x="1370524" y="1370524"/>
                </a:lnTo>
                <a:lnTo>
                  <a:pt x="0" y="137052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7" name="TextBox 17"/>
          <p:cNvSpPr txBox="1"/>
          <p:nvPr/>
        </p:nvSpPr>
        <p:spPr>
          <a:xfrm>
            <a:off x="1028700" y="1610908"/>
            <a:ext cx="11985573" cy="9829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559"/>
              </a:lnSpc>
            </a:pPr>
            <a:r>
              <a:rPr lang="en-US" sz="6999" dirty="0">
                <a:solidFill>
                  <a:srgbClr val="000000"/>
                </a:solidFill>
                <a:latin typeface="Urbanist Heavy"/>
                <a:ea typeface="Urbanist Heavy"/>
                <a:cs typeface="Urbanist Heavy"/>
                <a:sym typeface="Urbanist Heavy"/>
              </a:rPr>
              <a:t>LOCAL - </a:t>
            </a:r>
            <a:r>
              <a:rPr lang="en-US" sz="6999" dirty="0">
                <a:solidFill>
                  <a:srgbClr val="F29100"/>
                </a:solidFill>
                <a:latin typeface="Urbanist Heavy"/>
                <a:ea typeface="Urbanist Heavy"/>
                <a:cs typeface="Urbanist Heavy"/>
                <a:sym typeface="Urbanist Heavy"/>
              </a:rPr>
              <a:t>AULAS PRÁTICAS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028700" y="3563702"/>
            <a:ext cx="6093803" cy="42132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</a:pPr>
            <a:r>
              <a:rPr lang="en-US" sz="3999">
                <a:solidFill>
                  <a:srgbClr val="000000"/>
                </a:solidFill>
                <a:latin typeface="Urbanist Bold"/>
                <a:ea typeface="Urbanist Bold"/>
                <a:cs typeface="Urbanist Bold"/>
                <a:sym typeface="Urbanist Bold"/>
              </a:rPr>
              <a:t>Fisio Care Pet - Unidade de Moema</a:t>
            </a:r>
          </a:p>
          <a:p>
            <a:pPr algn="l">
              <a:lnSpc>
                <a:spcPts val="5599"/>
              </a:lnSpc>
            </a:pPr>
            <a:endParaRPr lang="en-US" sz="3999">
              <a:solidFill>
                <a:srgbClr val="000000"/>
              </a:solidFill>
              <a:latin typeface="Urbanist Bold"/>
              <a:ea typeface="Urbanist Bold"/>
              <a:cs typeface="Urbanist Bold"/>
              <a:sym typeface="Urbanist Bold"/>
            </a:endParaRPr>
          </a:p>
          <a:p>
            <a:pPr algn="l">
              <a:lnSpc>
                <a:spcPts val="5599"/>
              </a:lnSpc>
            </a:pPr>
            <a:r>
              <a:rPr lang="en-US" sz="3999">
                <a:solidFill>
                  <a:srgbClr val="000000"/>
                </a:solidFill>
                <a:latin typeface="Urbanist Medium"/>
                <a:ea typeface="Urbanist Medium"/>
                <a:cs typeface="Urbanist Medium"/>
                <a:sym typeface="Urbanist Medium"/>
              </a:rPr>
              <a:t>Av. dos Bandeirantes, 4555 – ao lado do Aeroporto de Congonhas</a:t>
            </a:r>
          </a:p>
        </p:txBody>
      </p:sp>
      <p:sp>
        <p:nvSpPr>
          <p:cNvPr id="19" name="Freeform 19"/>
          <p:cNvSpPr/>
          <p:nvPr/>
        </p:nvSpPr>
        <p:spPr>
          <a:xfrm>
            <a:off x="15967514" y="1456185"/>
            <a:ext cx="1576427" cy="1893120"/>
          </a:xfrm>
          <a:custGeom>
            <a:avLst/>
            <a:gdLst/>
            <a:ahLst/>
            <a:cxnLst/>
            <a:rect l="l" t="t" r="r" b="b"/>
            <a:pathLst>
              <a:path w="1576427" h="1893120">
                <a:moveTo>
                  <a:pt x="0" y="0"/>
                </a:moveTo>
                <a:lnTo>
                  <a:pt x="1576427" y="0"/>
                </a:lnTo>
                <a:lnTo>
                  <a:pt x="1576427" y="1893119"/>
                </a:lnTo>
                <a:lnTo>
                  <a:pt x="0" y="1893119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858656" y="1515355"/>
            <a:ext cx="14570688" cy="27896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559"/>
              </a:lnSpc>
            </a:pPr>
            <a:r>
              <a:rPr lang="en-US" sz="6999">
                <a:solidFill>
                  <a:srgbClr val="95C31F"/>
                </a:solidFill>
                <a:latin typeface="Urbanist Ultra-Bold"/>
                <a:ea typeface="Urbanist Ultra-Bold"/>
                <a:cs typeface="Urbanist Ultra-Bold"/>
                <a:sym typeface="Urbanist Ultra-Bold"/>
              </a:rPr>
              <a:t>INSCREVA-SE </a:t>
            </a:r>
          </a:p>
          <a:p>
            <a:pPr algn="ctr">
              <a:lnSpc>
                <a:spcPts val="7128"/>
              </a:lnSpc>
            </a:pPr>
            <a:r>
              <a:rPr lang="en-US" sz="6600">
                <a:solidFill>
                  <a:srgbClr val="000000"/>
                </a:solidFill>
                <a:latin typeface="Urbanist Bold"/>
                <a:ea typeface="Urbanist Bold"/>
                <a:cs typeface="Urbanist Bold"/>
                <a:sym typeface="Urbanist Bold"/>
              </a:rPr>
              <a:t>agora mesmo e se torne um profissional renomado 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3517808" y="5057775"/>
            <a:ext cx="11252384" cy="28770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48"/>
              </a:lnSpc>
            </a:pPr>
            <a:r>
              <a:rPr lang="en-US" sz="4106" u="sng">
                <a:solidFill>
                  <a:srgbClr val="000000"/>
                </a:solidFill>
                <a:latin typeface="Urbanist Bold"/>
                <a:ea typeface="Urbanist Bold"/>
                <a:cs typeface="Urbanist Bold"/>
                <a:sym typeface="Urbanist Bold"/>
                <a:hlinkClick r:id="rId2" tooltip="https://fisiocarepet.com.br/cursos/"/>
              </a:rPr>
              <a:t>fisiocarepet.com.br</a:t>
            </a:r>
          </a:p>
          <a:p>
            <a:pPr algn="ctr">
              <a:lnSpc>
                <a:spcPts val="5748"/>
              </a:lnSpc>
            </a:pPr>
            <a:endParaRPr lang="en-US" sz="4106" u="sng">
              <a:solidFill>
                <a:srgbClr val="000000"/>
              </a:solidFill>
              <a:latin typeface="Urbanist Bold"/>
              <a:ea typeface="Urbanist Bold"/>
              <a:cs typeface="Urbanist Bold"/>
              <a:sym typeface="Urbanist Bold"/>
              <a:hlinkClick r:id="rId2" tooltip="https://fisiocarepet.com.br/cursos/"/>
            </a:endParaRPr>
          </a:p>
          <a:p>
            <a:pPr algn="ctr">
              <a:lnSpc>
                <a:spcPts val="5748"/>
              </a:lnSpc>
            </a:pPr>
            <a:r>
              <a:rPr lang="en-US" sz="4106">
                <a:solidFill>
                  <a:srgbClr val="000000"/>
                </a:solidFill>
                <a:latin typeface="Urbanist"/>
                <a:ea typeface="Urbanist"/>
                <a:cs typeface="Urbanist"/>
                <a:sym typeface="Urbanist"/>
              </a:rPr>
              <a:t>Garanta sua participação melhor curso de formação em fisioterapia veterinária do Brasil.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16684397" y="0"/>
            <a:ext cx="1603603" cy="10287000"/>
            <a:chOff x="0" y="0"/>
            <a:chExt cx="358845" cy="2301967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58845" cy="2301967"/>
            </a:xfrm>
            <a:custGeom>
              <a:avLst/>
              <a:gdLst/>
              <a:ahLst/>
              <a:cxnLst/>
              <a:rect l="l" t="t" r="r" b="b"/>
              <a:pathLst>
                <a:path w="358845" h="2301967">
                  <a:moveTo>
                    <a:pt x="0" y="0"/>
                  </a:moveTo>
                  <a:lnTo>
                    <a:pt x="358845" y="0"/>
                  </a:lnTo>
                  <a:lnTo>
                    <a:pt x="358845" y="2301967"/>
                  </a:lnTo>
                  <a:lnTo>
                    <a:pt x="0" y="2301967"/>
                  </a:lnTo>
                  <a:close/>
                </a:path>
              </a:pathLst>
            </a:custGeom>
            <a:solidFill>
              <a:srgbClr val="F29100">
                <a:alpha val="69804"/>
              </a:srgbClr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358845" cy="23400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0" y="0"/>
            <a:ext cx="1603603" cy="10287000"/>
            <a:chOff x="0" y="0"/>
            <a:chExt cx="358845" cy="2301967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58845" cy="2301967"/>
            </a:xfrm>
            <a:custGeom>
              <a:avLst/>
              <a:gdLst/>
              <a:ahLst/>
              <a:cxnLst/>
              <a:rect l="l" t="t" r="r" b="b"/>
              <a:pathLst>
                <a:path w="358845" h="2301967">
                  <a:moveTo>
                    <a:pt x="0" y="0"/>
                  </a:moveTo>
                  <a:lnTo>
                    <a:pt x="358845" y="0"/>
                  </a:lnTo>
                  <a:lnTo>
                    <a:pt x="358845" y="2301967"/>
                  </a:lnTo>
                  <a:lnTo>
                    <a:pt x="0" y="2301967"/>
                  </a:lnTo>
                  <a:close/>
                </a:path>
              </a:pathLst>
            </a:custGeom>
            <a:solidFill>
              <a:srgbClr val="F29100">
                <a:alpha val="69804"/>
              </a:srgbClr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358845" cy="23400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603603" y="9258300"/>
            <a:ext cx="15080794" cy="1028700"/>
            <a:chOff x="0" y="0"/>
            <a:chExt cx="3374696" cy="230197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3374696" cy="230197"/>
            </a:xfrm>
            <a:custGeom>
              <a:avLst/>
              <a:gdLst/>
              <a:ahLst/>
              <a:cxnLst/>
              <a:rect l="l" t="t" r="r" b="b"/>
              <a:pathLst>
                <a:path w="3374696" h="230197">
                  <a:moveTo>
                    <a:pt x="0" y="0"/>
                  </a:moveTo>
                  <a:lnTo>
                    <a:pt x="3374696" y="0"/>
                  </a:lnTo>
                  <a:lnTo>
                    <a:pt x="3374696" y="230197"/>
                  </a:lnTo>
                  <a:lnTo>
                    <a:pt x="0" y="230197"/>
                  </a:lnTo>
                  <a:close/>
                </a:path>
              </a:pathLst>
            </a:custGeom>
            <a:solidFill>
              <a:srgbClr val="95C31F">
                <a:alpha val="69804"/>
              </a:srgbClr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38100"/>
              <a:ext cx="3374696" cy="26829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3" name="Freeform 13"/>
          <p:cNvSpPr/>
          <p:nvPr/>
        </p:nvSpPr>
        <p:spPr>
          <a:xfrm>
            <a:off x="8505991" y="8492119"/>
            <a:ext cx="1276018" cy="1532361"/>
          </a:xfrm>
          <a:custGeom>
            <a:avLst/>
            <a:gdLst/>
            <a:ahLst/>
            <a:cxnLst/>
            <a:rect l="l" t="t" r="r" b="b"/>
            <a:pathLst>
              <a:path w="1276018" h="1532361">
                <a:moveTo>
                  <a:pt x="0" y="0"/>
                </a:moveTo>
                <a:lnTo>
                  <a:pt x="1276018" y="0"/>
                </a:lnTo>
                <a:lnTo>
                  <a:pt x="1276018" y="1532362"/>
                </a:lnTo>
                <a:lnTo>
                  <a:pt x="0" y="153236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141895" y="4491132"/>
            <a:ext cx="8574886" cy="6917786"/>
            <a:chOff x="0" y="0"/>
            <a:chExt cx="1918840" cy="154802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918840" cy="1548024"/>
            </a:xfrm>
            <a:custGeom>
              <a:avLst/>
              <a:gdLst/>
              <a:ahLst/>
              <a:cxnLst/>
              <a:rect l="l" t="t" r="r" b="b"/>
              <a:pathLst>
                <a:path w="1918840" h="1548024">
                  <a:moveTo>
                    <a:pt x="0" y="0"/>
                  </a:moveTo>
                  <a:lnTo>
                    <a:pt x="1918840" y="0"/>
                  </a:lnTo>
                  <a:lnTo>
                    <a:pt x="1918840" y="1548024"/>
                  </a:lnTo>
                  <a:lnTo>
                    <a:pt x="0" y="1548024"/>
                  </a:lnTo>
                  <a:close/>
                </a:path>
              </a:pathLst>
            </a:custGeom>
            <a:solidFill>
              <a:srgbClr val="95C31F">
                <a:alpha val="69804"/>
              </a:srgbClr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1918840" cy="158612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1124451" y="-13368"/>
            <a:ext cx="2620743" cy="2405630"/>
            <a:chOff x="0" y="0"/>
            <a:chExt cx="586455" cy="53831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586455" cy="538318"/>
            </a:xfrm>
            <a:custGeom>
              <a:avLst/>
              <a:gdLst/>
              <a:ahLst/>
              <a:cxnLst/>
              <a:rect l="l" t="t" r="r" b="b"/>
              <a:pathLst>
                <a:path w="586455" h="538318">
                  <a:moveTo>
                    <a:pt x="0" y="0"/>
                  </a:moveTo>
                  <a:lnTo>
                    <a:pt x="586455" y="0"/>
                  </a:lnTo>
                  <a:lnTo>
                    <a:pt x="586455" y="538318"/>
                  </a:lnTo>
                  <a:lnTo>
                    <a:pt x="0" y="538318"/>
                  </a:lnTo>
                  <a:close/>
                </a:path>
              </a:pathLst>
            </a:custGeom>
            <a:solidFill>
              <a:srgbClr val="F29100">
                <a:alpha val="69804"/>
              </a:srgbClr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586455" cy="57641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2156062" y="1104900"/>
            <a:ext cx="16131938" cy="19354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559"/>
              </a:lnSpc>
            </a:pPr>
            <a:r>
              <a:rPr lang="en-US" sz="6999">
                <a:solidFill>
                  <a:srgbClr val="95C31F"/>
                </a:solidFill>
                <a:latin typeface="Urbanist Ultra-Bold"/>
                <a:ea typeface="Urbanist Ultra-Bold"/>
                <a:cs typeface="Urbanist Ultra-Bold"/>
                <a:sym typeface="Urbanist Ultra-Bold"/>
              </a:rPr>
              <a:t>DÚVIDAS?</a:t>
            </a:r>
          </a:p>
          <a:p>
            <a:pPr algn="l">
              <a:lnSpc>
                <a:spcPts val="7559"/>
              </a:lnSpc>
            </a:pPr>
            <a:r>
              <a:rPr lang="en-US" sz="6999">
                <a:solidFill>
                  <a:srgbClr val="000000"/>
                </a:solidFill>
                <a:latin typeface="Urbanist Ultra-Bold"/>
                <a:ea typeface="Urbanist Ultra-Bold"/>
                <a:cs typeface="Urbanist Ultra-Bold"/>
                <a:sym typeface="Urbanist Ultra-Bold"/>
              </a:rPr>
              <a:t>Estamos aqui para te ajudar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2083898" y="4985849"/>
            <a:ext cx="5541941" cy="40474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567"/>
              </a:lnSpc>
            </a:pPr>
            <a:r>
              <a:rPr lang="en-US" sz="2906">
                <a:solidFill>
                  <a:srgbClr val="000000"/>
                </a:solidFill>
                <a:latin typeface="Urbanist Bold"/>
                <a:ea typeface="Urbanist Bold"/>
                <a:cs typeface="Urbanist Bold"/>
                <a:sym typeface="Urbanist Bold"/>
              </a:rPr>
              <a:t>Dados da Conta para Depósito: </a:t>
            </a:r>
          </a:p>
          <a:p>
            <a:pPr algn="l">
              <a:lnSpc>
                <a:spcPts val="6567"/>
              </a:lnSpc>
            </a:pPr>
            <a:r>
              <a:rPr lang="en-US" sz="2906">
                <a:solidFill>
                  <a:srgbClr val="000000"/>
                </a:solidFill>
                <a:latin typeface="Urbanist Semi-Bold"/>
                <a:ea typeface="Urbanist Semi-Bold"/>
                <a:cs typeface="Urbanist Semi-Bold"/>
                <a:sym typeface="Urbanist Semi-Bold"/>
              </a:rPr>
              <a:t>Banco Bradesco Ag 7748</a:t>
            </a:r>
          </a:p>
          <a:p>
            <a:pPr algn="l">
              <a:lnSpc>
                <a:spcPts val="6567"/>
              </a:lnSpc>
            </a:pPr>
            <a:r>
              <a:rPr lang="en-US" sz="2906">
                <a:solidFill>
                  <a:srgbClr val="000000"/>
                </a:solidFill>
                <a:latin typeface="Urbanist Semi-Bold"/>
                <a:ea typeface="Urbanist Semi-Bold"/>
                <a:cs typeface="Urbanist Semi-Bold"/>
                <a:sym typeface="Urbanist Semi-Bold"/>
              </a:rPr>
              <a:t>C.C90926-2 Fisio Care Pet Cursos de Pós-graduação</a:t>
            </a:r>
          </a:p>
          <a:p>
            <a:pPr algn="l">
              <a:lnSpc>
                <a:spcPts val="6567"/>
              </a:lnSpc>
            </a:pPr>
            <a:r>
              <a:rPr lang="en-US" sz="2906">
                <a:solidFill>
                  <a:srgbClr val="000000"/>
                </a:solidFill>
                <a:latin typeface="Urbanist Semi-Bold"/>
                <a:ea typeface="Urbanist Semi-Bold"/>
                <a:cs typeface="Urbanist Semi-Bold"/>
                <a:sym typeface="Urbanist Semi-Bold"/>
              </a:rPr>
              <a:t>Cnpj 50.621.509/0001-20 (pix)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2156062" y="5140896"/>
            <a:ext cx="2005976" cy="10816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989"/>
              </a:lnSpc>
              <a:spcBef>
                <a:spcPct val="0"/>
              </a:spcBef>
            </a:pPr>
            <a:r>
              <a:rPr lang="en-US" sz="3564">
                <a:solidFill>
                  <a:srgbClr val="000000"/>
                </a:solidFill>
                <a:latin typeface="Urbanist Bold"/>
                <a:ea typeface="Urbanist Bold"/>
                <a:cs typeface="Urbanist Bold"/>
                <a:sym typeface="Urbanist Bold"/>
              </a:rPr>
              <a:t>Celular</a:t>
            </a:r>
          </a:p>
          <a:p>
            <a:pPr algn="ctr">
              <a:lnSpc>
                <a:spcPts val="3646"/>
              </a:lnSpc>
              <a:spcBef>
                <a:spcPct val="0"/>
              </a:spcBef>
            </a:pPr>
            <a:r>
              <a:rPr lang="en-US" sz="2604">
                <a:solidFill>
                  <a:srgbClr val="000000"/>
                </a:solidFill>
                <a:latin typeface="Urbanist"/>
                <a:ea typeface="Urbanist"/>
                <a:cs typeface="Urbanist"/>
                <a:sym typeface="Urbanist"/>
              </a:rPr>
              <a:t>11 97653-0774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2156062" y="7156371"/>
            <a:ext cx="2303240" cy="10816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990"/>
              </a:lnSpc>
              <a:spcBef>
                <a:spcPct val="0"/>
              </a:spcBef>
            </a:pPr>
            <a:r>
              <a:rPr lang="en-US" sz="3564">
                <a:solidFill>
                  <a:srgbClr val="000000"/>
                </a:solidFill>
                <a:latin typeface="Urbanist Bold"/>
                <a:ea typeface="Urbanist Bold"/>
                <a:cs typeface="Urbanist Bold"/>
                <a:sym typeface="Urbanist Bold"/>
              </a:rPr>
              <a:t>Whats App</a:t>
            </a:r>
          </a:p>
          <a:p>
            <a:pPr algn="ctr">
              <a:lnSpc>
                <a:spcPts val="3646"/>
              </a:lnSpc>
              <a:spcBef>
                <a:spcPct val="0"/>
              </a:spcBef>
            </a:pPr>
            <a:r>
              <a:rPr lang="en-US" sz="2604">
                <a:solidFill>
                  <a:srgbClr val="000000"/>
                </a:solidFill>
                <a:latin typeface="Urbanist"/>
                <a:ea typeface="Urbanist"/>
                <a:cs typeface="Urbanist"/>
                <a:sym typeface="Urbanist"/>
              </a:rPr>
              <a:t>11 97653-0774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5187823" y="5067300"/>
            <a:ext cx="4925372" cy="10816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990"/>
              </a:lnSpc>
              <a:spcBef>
                <a:spcPct val="0"/>
              </a:spcBef>
            </a:pPr>
            <a:r>
              <a:rPr lang="en-US" sz="3564">
                <a:solidFill>
                  <a:srgbClr val="000000"/>
                </a:solidFill>
                <a:latin typeface="Urbanist Bold"/>
                <a:ea typeface="Urbanist Bold"/>
                <a:cs typeface="Urbanist Bold"/>
                <a:sym typeface="Urbanist Bold"/>
              </a:rPr>
              <a:t>E-mail</a:t>
            </a:r>
          </a:p>
          <a:p>
            <a:pPr algn="l">
              <a:lnSpc>
                <a:spcPts val="3646"/>
              </a:lnSpc>
              <a:spcBef>
                <a:spcPct val="0"/>
              </a:spcBef>
            </a:pPr>
            <a:r>
              <a:rPr lang="en-US" sz="2604">
                <a:solidFill>
                  <a:srgbClr val="000000"/>
                </a:solidFill>
                <a:latin typeface="Urbanist"/>
                <a:ea typeface="Urbanist"/>
                <a:cs typeface="Urbanist"/>
                <a:sym typeface="Urbanist"/>
              </a:rPr>
              <a:t>fisiocarepetacademy@gmail.com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5187823" y="7156371"/>
            <a:ext cx="3471693" cy="10816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990"/>
              </a:lnSpc>
              <a:spcBef>
                <a:spcPct val="0"/>
              </a:spcBef>
            </a:pPr>
            <a:r>
              <a:rPr lang="en-US" sz="3564">
                <a:solidFill>
                  <a:srgbClr val="000000"/>
                </a:solidFill>
                <a:latin typeface="Urbanist Bold"/>
                <a:ea typeface="Urbanist Bold"/>
                <a:cs typeface="Urbanist Bold"/>
                <a:sym typeface="Urbanist Bold"/>
              </a:rPr>
              <a:t>Instagram</a:t>
            </a:r>
          </a:p>
          <a:p>
            <a:pPr algn="ctr">
              <a:lnSpc>
                <a:spcPts val="3646"/>
              </a:lnSpc>
              <a:spcBef>
                <a:spcPct val="0"/>
              </a:spcBef>
            </a:pPr>
            <a:r>
              <a:rPr lang="en-US" sz="2604">
                <a:solidFill>
                  <a:srgbClr val="000000"/>
                </a:solidFill>
                <a:latin typeface="Urbanist"/>
                <a:ea typeface="Urbanist"/>
                <a:cs typeface="Urbanist"/>
                <a:sym typeface="Urbanist"/>
              </a:rPr>
              <a:t>@fisiocarepet.academy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2156062" y="3744647"/>
            <a:ext cx="6532949" cy="7464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91"/>
              </a:lnSpc>
              <a:spcBef>
                <a:spcPct val="0"/>
              </a:spcBef>
            </a:pPr>
            <a:r>
              <a:rPr lang="en-US" sz="4350">
                <a:solidFill>
                  <a:srgbClr val="000000"/>
                </a:solidFill>
                <a:latin typeface="Urbanist Ultra-Bold"/>
                <a:ea typeface="Urbanist Ultra-Bold"/>
                <a:cs typeface="Urbanist Ultra-Bold"/>
                <a:sym typeface="Urbanist Ultra-Bold"/>
              </a:rPr>
              <a:t>Entre em contato conosco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188079" y="0"/>
            <a:ext cx="13911842" cy="2314430"/>
            <a:chOff x="0" y="0"/>
            <a:chExt cx="3664024" cy="60956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664024" cy="609562"/>
            </a:xfrm>
            <a:custGeom>
              <a:avLst/>
              <a:gdLst/>
              <a:ahLst/>
              <a:cxnLst/>
              <a:rect l="l" t="t" r="r" b="b"/>
              <a:pathLst>
                <a:path w="3664024" h="609562">
                  <a:moveTo>
                    <a:pt x="0" y="0"/>
                  </a:moveTo>
                  <a:lnTo>
                    <a:pt x="3664024" y="0"/>
                  </a:lnTo>
                  <a:lnTo>
                    <a:pt x="3664024" y="609562"/>
                  </a:lnTo>
                  <a:lnTo>
                    <a:pt x="0" y="609562"/>
                  </a:lnTo>
                  <a:close/>
                </a:path>
              </a:pathLst>
            </a:custGeom>
            <a:solidFill>
              <a:srgbClr val="B1DF41">
                <a:alpha val="80000"/>
              </a:srgbClr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3664024" cy="64766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0" y="0"/>
            <a:ext cx="18288000" cy="10287000"/>
            <a:chOff x="0" y="0"/>
            <a:chExt cx="4816593" cy="270933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816592" cy="2709333"/>
            </a:xfrm>
            <a:custGeom>
              <a:avLst/>
              <a:gdLst/>
              <a:ahLst/>
              <a:cxnLst/>
              <a:rect l="l" t="t" r="r" b="b"/>
              <a:pathLst>
                <a:path w="4816592" h="2709333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857250" cap="sq">
              <a:solidFill>
                <a:srgbClr val="185200">
                  <a:alpha val="80000"/>
                </a:srgbClr>
              </a:solidFill>
              <a:prstDash val="solid"/>
              <a:miter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4816593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r>
                <a:rPr lang="en-US" sz="1899">
                  <a:solidFill>
                    <a:srgbClr val="FFFFFF">
                      <a:alpha val="80000"/>
                    </a:srgbClr>
                  </a:solidFill>
                  <a:latin typeface="Urbanist"/>
                  <a:ea typeface="Urbanist"/>
                  <a:cs typeface="Urbanist"/>
                  <a:sym typeface="Urbanist"/>
                </a:rPr>
                <a:t>Dúvidas? Estamos aqui para te ajudar</a:t>
              </a:r>
            </a:p>
            <a:p>
              <a:pPr algn="ctr">
                <a:lnSpc>
                  <a:spcPts val="2659"/>
                </a:lnSpc>
              </a:pPr>
              <a:endParaRPr lang="en-US" sz="1899">
                <a:solidFill>
                  <a:srgbClr val="FFFFFF">
                    <a:alpha val="80000"/>
                  </a:srgbClr>
                </a:solidFill>
                <a:latin typeface="Urbanist"/>
                <a:ea typeface="Urbanist"/>
                <a:cs typeface="Urbanist"/>
                <a:sym typeface="Urbanist"/>
              </a:endParaRPr>
            </a:p>
          </p:txBody>
        </p:sp>
      </p:grpSp>
      <p:sp>
        <p:nvSpPr>
          <p:cNvPr id="8" name="Freeform 8"/>
          <p:cNvSpPr/>
          <p:nvPr/>
        </p:nvSpPr>
        <p:spPr>
          <a:xfrm>
            <a:off x="8144037" y="1637347"/>
            <a:ext cx="9115263" cy="5127336"/>
          </a:xfrm>
          <a:custGeom>
            <a:avLst/>
            <a:gdLst/>
            <a:ahLst/>
            <a:cxnLst/>
            <a:rect l="l" t="t" r="r" b="b"/>
            <a:pathLst>
              <a:path w="9115263" h="5127336">
                <a:moveTo>
                  <a:pt x="0" y="0"/>
                </a:moveTo>
                <a:lnTo>
                  <a:pt x="9115263" y="0"/>
                </a:lnTo>
                <a:lnTo>
                  <a:pt x="9115263" y="5127335"/>
                </a:lnTo>
                <a:lnTo>
                  <a:pt x="0" y="512733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9" name="Freeform 9"/>
          <p:cNvSpPr/>
          <p:nvPr/>
        </p:nvSpPr>
        <p:spPr>
          <a:xfrm>
            <a:off x="2054902" y="2724884"/>
            <a:ext cx="5944148" cy="2952260"/>
          </a:xfrm>
          <a:custGeom>
            <a:avLst/>
            <a:gdLst/>
            <a:ahLst/>
            <a:cxnLst/>
            <a:rect l="l" t="t" r="r" b="b"/>
            <a:pathLst>
              <a:path w="5944148" h="2952260">
                <a:moveTo>
                  <a:pt x="0" y="0"/>
                </a:moveTo>
                <a:lnTo>
                  <a:pt x="5944148" y="0"/>
                </a:lnTo>
                <a:lnTo>
                  <a:pt x="5944148" y="2952260"/>
                </a:lnTo>
                <a:lnTo>
                  <a:pt x="0" y="295226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0" name="Freeform 10"/>
          <p:cNvSpPr/>
          <p:nvPr/>
        </p:nvSpPr>
        <p:spPr>
          <a:xfrm>
            <a:off x="1779217" y="5812937"/>
            <a:ext cx="6495518" cy="3299311"/>
          </a:xfrm>
          <a:custGeom>
            <a:avLst/>
            <a:gdLst/>
            <a:ahLst/>
            <a:cxnLst/>
            <a:rect l="l" t="t" r="r" b="b"/>
            <a:pathLst>
              <a:path w="6495518" h="3299311">
                <a:moveTo>
                  <a:pt x="0" y="0"/>
                </a:moveTo>
                <a:lnTo>
                  <a:pt x="6495518" y="0"/>
                </a:lnTo>
                <a:lnTo>
                  <a:pt x="6495518" y="3299311"/>
                </a:lnTo>
                <a:lnTo>
                  <a:pt x="0" y="329931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1" name="Freeform 11"/>
          <p:cNvSpPr/>
          <p:nvPr/>
        </p:nvSpPr>
        <p:spPr>
          <a:xfrm>
            <a:off x="9570970" y="6145301"/>
            <a:ext cx="6261397" cy="2358404"/>
          </a:xfrm>
          <a:custGeom>
            <a:avLst/>
            <a:gdLst/>
            <a:ahLst/>
            <a:cxnLst/>
            <a:rect l="l" t="t" r="r" b="b"/>
            <a:pathLst>
              <a:path w="6261397" h="2358404">
                <a:moveTo>
                  <a:pt x="0" y="0"/>
                </a:moveTo>
                <a:lnTo>
                  <a:pt x="6261397" y="0"/>
                </a:lnTo>
                <a:lnTo>
                  <a:pt x="6261397" y="2358404"/>
                </a:lnTo>
                <a:lnTo>
                  <a:pt x="0" y="235840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2" name="TextBox 12"/>
          <p:cNvSpPr txBox="1"/>
          <p:nvPr/>
        </p:nvSpPr>
        <p:spPr>
          <a:xfrm>
            <a:off x="873792" y="1104900"/>
            <a:ext cx="16540417" cy="9829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559"/>
              </a:lnSpc>
            </a:pPr>
            <a:r>
              <a:rPr lang="en-US" sz="6999">
                <a:solidFill>
                  <a:srgbClr val="0071CE"/>
                </a:solidFill>
                <a:latin typeface="Urbanist Bold"/>
                <a:ea typeface="Urbanist Bold"/>
                <a:cs typeface="Urbanist Bold"/>
                <a:sym typeface="Urbanist Bold"/>
              </a:rPr>
              <a:t>PATROCINADORES DIAMANTE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188079" y="0"/>
            <a:ext cx="13911842" cy="2314430"/>
            <a:chOff x="0" y="0"/>
            <a:chExt cx="3664024" cy="60956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664024" cy="609562"/>
            </a:xfrm>
            <a:custGeom>
              <a:avLst/>
              <a:gdLst/>
              <a:ahLst/>
              <a:cxnLst/>
              <a:rect l="l" t="t" r="r" b="b"/>
              <a:pathLst>
                <a:path w="3664024" h="609562">
                  <a:moveTo>
                    <a:pt x="0" y="0"/>
                  </a:moveTo>
                  <a:lnTo>
                    <a:pt x="3664024" y="0"/>
                  </a:lnTo>
                  <a:lnTo>
                    <a:pt x="3664024" y="609562"/>
                  </a:lnTo>
                  <a:lnTo>
                    <a:pt x="0" y="609562"/>
                  </a:lnTo>
                  <a:close/>
                </a:path>
              </a:pathLst>
            </a:custGeom>
            <a:solidFill>
              <a:srgbClr val="B1DF41">
                <a:alpha val="80000"/>
              </a:srgbClr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3664024" cy="64766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0" y="0"/>
            <a:ext cx="18288000" cy="10287000"/>
            <a:chOff x="0" y="0"/>
            <a:chExt cx="4816593" cy="270933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816592" cy="2709333"/>
            </a:xfrm>
            <a:custGeom>
              <a:avLst/>
              <a:gdLst/>
              <a:ahLst/>
              <a:cxnLst/>
              <a:rect l="l" t="t" r="r" b="b"/>
              <a:pathLst>
                <a:path w="4816592" h="2709333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857250" cap="sq">
              <a:solidFill>
                <a:srgbClr val="F29100">
                  <a:alpha val="80000"/>
                </a:srgbClr>
              </a:solidFill>
              <a:prstDash val="solid"/>
              <a:miter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4816593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r>
                <a:rPr lang="en-US" sz="1899">
                  <a:solidFill>
                    <a:srgbClr val="FFFFFF">
                      <a:alpha val="80000"/>
                    </a:srgbClr>
                  </a:solidFill>
                  <a:latin typeface="Urbanist"/>
                  <a:ea typeface="Urbanist"/>
                  <a:cs typeface="Urbanist"/>
                  <a:sym typeface="Urbanist"/>
                </a:rPr>
                <a:t>Dúvidas? Estamos aqui para te ajudar</a:t>
              </a:r>
            </a:p>
            <a:p>
              <a:pPr algn="ctr">
                <a:lnSpc>
                  <a:spcPts val="2659"/>
                </a:lnSpc>
              </a:pPr>
              <a:endParaRPr lang="en-US" sz="1899">
                <a:solidFill>
                  <a:srgbClr val="FFFFFF">
                    <a:alpha val="80000"/>
                  </a:srgbClr>
                </a:solidFill>
                <a:latin typeface="Urbanist"/>
                <a:ea typeface="Urbanist"/>
                <a:cs typeface="Urbanist"/>
                <a:sym typeface="Urbanist"/>
              </a:endParaRPr>
            </a:p>
          </p:txBody>
        </p:sp>
      </p:grpSp>
      <p:sp>
        <p:nvSpPr>
          <p:cNvPr id="8" name="Freeform 8"/>
          <p:cNvSpPr/>
          <p:nvPr/>
        </p:nvSpPr>
        <p:spPr>
          <a:xfrm>
            <a:off x="1765582" y="2635794"/>
            <a:ext cx="7378418" cy="2276934"/>
          </a:xfrm>
          <a:custGeom>
            <a:avLst/>
            <a:gdLst/>
            <a:ahLst/>
            <a:cxnLst/>
            <a:rect l="l" t="t" r="r" b="b"/>
            <a:pathLst>
              <a:path w="7378418" h="2276934">
                <a:moveTo>
                  <a:pt x="0" y="0"/>
                </a:moveTo>
                <a:lnTo>
                  <a:pt x="7378418" y="0"/>
                </a:lnTo>
                <a:lnTo>
                  <a:pt x="7378418" y="2276933"/>
                </a:lnTo>
                <a:lnTo>
                  <a:pt x="0" y="227693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9" name="Freeform 9"/>
          <p:cNvSpPr/>
          <p:nvPr/>
        </p:nvSpPr>
        <p:spPr>
          <a:xfrm>
            <a:off x="2086527" y="5465177"/>
            <a:ext cx="6736527" cy="3764035"/>
          </a:xfrm>
          <a:custGeom>
            <a:avLst/>
            <a:gdLst/>
            <a:ahLst/>
            <a:cxnLst/>
            <a:rect l="l" t="t" r="r" b="b"/>
            <a:pathLst>
              <a:path w="6736527" h="3764035">
                <a:moveTo>
                  <a:pt x="0" y="0"/>
                </a:moveTo>
                <a:lnTo>
                  <a:pt x="6736528" y="0"/>
                </a:lnTo>
                <a:lnTo>
                  <a:pt x="6736528" y="3764035"/>
                </a:lnTo>
                <a:lnTo>
                  <a:pt x="0" y="376403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0" name="Freeform 10"/>
          <p:cNvSpPr/>
          <p:nvPr/>
        </p:nvSpPr>
        <p:spPr>
          <a:xfrm>
            <a:off x="9130161" y="2087880"/>
            <a:ext cx="8129139" cy="3453296"/>
          </a:xfrm>
          <a:custGeom>
            <a:avLst/>
            <a:gdLst/>
            <a:ahLst/>
            <a:cxnLst/>
            <a:rect l="l" t="t" r="r" b="b"/>
            <a:pathLst>
              <a:path w="8129139" h="3453296">
                <a:moveTo>
                  <a:pt x="0" y="0"/>
                </a:moveTo>
                <a:lnTo>
                  <a:pt x="8129139" y="0"/>
                </a:lnTo>
                <a:lnTo>
                  <a:pt x="8129139" y="3453296"/>
                </a:lnTo>
                <a:lnTo>
                  <a:pt x="0" y="345329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1" name="Freeform 11"/>
          <p:cNvSpPr/>
          <p:nvPr/>
        </p:nvSpPr>
        <p:spPr>
          <a:xfrm>
            <a:off x="10561514" y="5973043"/>
            <a:ext cx="5266432" cy="2748304"/>
          </a:xfrm>
          <a:custGeom>
            <a:avLst/>
            <a:gdLst/>
            <a:ahLst/>
            <a:cxnLst/>
            <a:rect l="l" t="t" r="r" b="b"/>
            <a:pathLst>
              <a:path w="5266432" h="2748304">
                <a:moveTo>
                  <a:pt x="0" y="0"/>
                </a:moveTo>
                <a:lnTo>
                  <a:pt x="5266433" y="0"/>
                </a:lnTo>
                <a:lnTo>
                  <a:pt x="5266433" y="2748304"/>
                </a:lnTo>
                <a:lnTo>
                  <a:pt x="0" y="274830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2" name="TextBox 12"/>
          <p:cNvSpPr txBox="1"/>
          <p:nvPr/>
        </p:nvSpPr>
        <p:spPr>
          <a:xfrm>
            <a:off x="873792" y="1104900"/>
            <a:ext cx="16540417" cy="9829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559"/>
              </a:lnSpc>
            </a:pPr>
            <a:r>
              <a:rPr lang="en-US" sz="6999">
                <a:solidFill>
                  <a:srgbClr val="0071CE"/>
                </a:solidFill>
                <a:latin typeface="Urbanist Bold"/>
                <a:ea typeface="Urbanist Bold"/>
                <a:cs typeface="Urbanist Bold"/>
                <a:sym typeface="Urbanist Bold"/>
              </a:rPr>
              <a:t>PATROCINADORES DIAMANTE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2188079" y="0"/>
            <a:ext cx="13911842" cy="2314430"/>
          </a:xfrm>
          <a:custGeom>
            <a:avLst/>
            <a:gdLst/>
            <a:ahLst/>
            <a:cxnLst/>
            <a:rect l="l" t="t" r="r" b="b"/>
            <a:pathLst>
              <a:path w="3664024" h="609562">
                <a:moveTo>
                  <a:pt x="0" y="0"/>
                </a:moveTo>
                <a:lnTo>
                  <a:pt x="3664024" y="0"/>
                </a:lnTo>
                <a:lnTo>
                  <a:pt x="3664024" y="609562"/>
                </a:lnTo>
                <a:lnTo>
                  <a:pt x="0" y="609562"/>
                </a:lnTo>
                <a:close/>
              </a:path>
            </a:pathLst>
          </a:custGeom>
          <a:solidFill>
            <a:srgbClr val="B1DF41">
              <a:alpha val="80000"/>
            </a:srgbClr>
          </a:solidFill>
        </p:spPr>
        <p:txBody>
          <a:bodyPr/>
          <a:lstStyle/>
          <a:p>
            <a:endParaRPr lang="pt-BR"/>
          </a:p>
        </p:txBody>
      </p:sp>
      <p:sp>
        <p:nvSpPr>
          <p:cNvPr id="4" name="TextBox 4"/>
          <p:cNvSpPr txBox="1"/>
          <p:nvPr/>
        </p:nvSpPr>
        <p:spPr>
          <a:xfrm>
            <a:off x="2188079" y="-144661"/>
            <a:ext cx="13911842" cy="245909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659"/>
              </a:lnSpc>
            </a:pPr>
            <a:endParaRPr/>
          </a:p>
        </p:txBody>
      </p:sp>
      <p:sp>
        <p:nvSpPr>
          <p:cNvPr id="9" name="TextBox 9"/>
          <p:cNvSpPr txBox="1"/>
          <p:nvPr/>
        </p:nvSpPr>
        <p:spPr>
          <a:xfrm>
            <a:off x="873792" y="1104900"/>
            <a:ext cx="16540417" cy="9829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559"/>
              </a:lnSpc>
            </a:pPr>
            <a:r>
              <a:rPr lang="en-US" sz="6999" dirty="0">
                <a:solidFill>
                  <a:srgbClr val="0071CE"/>
                </a:solidFill>
                <a:latin typeface="Urbanist 1 Bold"/>
                <a:ea typeface="Urbanist 1 Bold"/>
                <a:cs typeface="Urbanist 1 Bold"/>
                <a:sym typeface="Urbanist 1 Bold"/>
              </a:rPr>
              <a:t>PATROCINADORES OURO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0" y="0"/>
            <a:ext cx="18288000" cy="10287000"/>
            <a:chOff x="0" y="0"/>
            <a:chExt cx="4816593" cy="2709333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4816592" cy="2709333"/>
            </a:xfrm>
            <a:custGeom>
              <a:avLst/>
              <a:gdLst/>
              <a:ahLst/>
              <a:cxnLst/>
              <a:rect l="l" t="t" r="r" b="b"/>
              <a:pathLst>
                <a:path w="4816592" h="2709333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857250" cap="sq">
              <a:solidFill>
                <a:srgbClr val="F29100">
                  <a:alpha val="80000"/>
                </a:srgbClr>
              </a:solidFill>
              <a:prstDash val="solid"/>
              <a:miter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38100"/>
              <a:ext cx="4816593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r>
                <a:rPr lang="en-US" sz="1899">
                  <a:solidFill>
                    <a:srgbClr val="FFFFFF">
                      <a:alpha val="80000"/>
                    </a:srgbClr>
                  </a:solidFill>
                  <a:latin typeface="Urbanist 1"/>
                  <a:ea typeface="Urbanist 1"/>
                  <a:cs typeface="Urbanist 1"/>
                  <a:sym typeface="Urbanist 1"/>
                </a:rPr>
                <a:t>Dúvidas? Estamos aqui para te ajudar</a:t>
              </a:r>
            </a:p>
            <a:p>
              <a:pPr algn="ctr">
                <a:lnSpc>
                  <a:spcPts val="2659"/>
                </a:lnSpc>
              </a:pPr>
              <a:endParaRPr lang="en-US" sz="1899">
                <a:solidFill>
                  <a:srgbClr val="FFFFFF">
                    <a:alpha val="80000"/>
                  </a:srgbClr>
                </a:solidFill>
                <a:latin typeface="Urbanist 1"/>
                <a:ea typeface="Urbanist 1"/>
                <a:cs typeface="Urbanist 1"/>
                <a:sym typeface="Urbanist 1"/>
              </a:endParaRPr>
            </a:p>
          </p:txBody>
        </p:sp>
      </p:grpSp>
      <p:pic>
        <p:nvPicPr>
          <p:cNvPr id="1028" name="Picture 4" descr="VETNIL RECEITA DOS CAMPEÕES Logo PNG Vector (AI) Free Download">
            <a:extLst>
              <a:ext uri="{FF2B5EF4-FFF2-40B4-BE49-F238E27FC236}">
                <a16:creationId xmlns:a16="http://schemas.microsoft.com/office/drawing/2014/main" id="{9A909691-5018-0995-3EAA-7688F8D4F3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6763" y="3619500"/>
            <a:ext cx="5898059" cy="3499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stamos para ayudarte – Canis">
            <a:extLst>
              <a:ext uri="{FF2B5EF4-FFF2-40B4-BE49-F238E27FC236}">
                <a16:creationId xmlns:a16="http://schemas.microsoft.com/office/drawing/2014/main" id="{BA150BE5-43B3-2232-2D5A-74267F4972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6030" y="4357412"/>
            <a:ext cx="7293070" cy="2056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92074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543050" y="-631074"/>
            <a:ext cx="5899557" cy="11628162"/>
            <a:chOff x="0" y="0"/>
            <a:chExt cx="1553793" cy="306256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553793" cy="3062561"/>
            </a:xfrm>
            <a:custGeom>
              <a:avLst/>
              <a:gdLst/>
              <a:ahLst/>
              <a:cxnLst/>
              <a:rect l="l" t="t" r="r" b="b"/>
              <a:pathLst>
                <a:path w="1553793" h="3062561">
                  <a:moveTo>
                    <a:pt x="0" y="0"/>
                  </a:moveTo>
                  <a:lnTo>
                    <a:pt x="1553793" y="0"/>
                  </a:lnTo>
                  <a:lnTo>
                    <a:pt x="1553793" y="3062561"/>
                  </a:lnTo>
                  <a:lnTo>
                    <a:pt x="0" y="306256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1553793" cy="311971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15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 rot="10791588">
            <a:off x="15860522" y="-617290"/>
            <a:ext cx="3601342" cy="3291979"/>
            <a:chOff x="0" y="0"/>
            <a:chExt cx="859265" cy="78545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59265" cy="785452"/>
            </a:xfrm>
            <a:custGeom>
              <a:avLst/>
              <a:gdLst/>
              <a:ahLst/>
              <a:cxnLst/>
              <a:rect l="l" t="t" r="r" b="b"/>
              <a:pathLst>
                <a:path w="859265" h="785452">
                  <a:moveTo>
                    <a:pt x="0" y="0"/>
                  </a:moveTo>
                  <a:lnTo>
                    <a:pt x="859265" y="0"/>
                  </a:lnTo>
                  <a:lnTo>
                    <a:pt x="859265" y="785452"/>
                  </a:lnTo>
                  <a:lnTo>
                    <a:pt x="0" y="785452"/>
                  </a:lnTo>
                  <a:close/>
                </a:path>
              </a:pathLst>
            </a:custGeom>
            <a:solidFill>
              <a:srgbClr val="FFFFFF">
                <a:alpha val="69804"/>
              </a:srgbClr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859265" cy="82355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 rot="10791588">
            <a:off x="16883410" y="-899643"/>
            <a:ext cx="2809180" cy="2710668"/>
            <a:chOff x="0" y="0"/>
            <a:chExt cx="670258" cy="646754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70258" cy="646754"/>
            </a:xfrm>
            <a:custGeom>
              <a:avLst/>
              <a:gdLst/>
              <a:ahLst/>
              <a:cxnLst/>
              <a:rect l="l" t="t" r="r" b="b"/>
              <a:pathLst>
                <a:path w="670258" h="646754">
                  <a:moveTo>
                    <a:pt x="0" y="0"/>
                  </a:moveTo>
                  <a:lnTo>
                    <a:pt x="670258" y="0"/>
                  </a:lnTo>
                  <a:lnTo>
                    <a:pt x="670258" y="646754"/>
                  </a:lnTo>
                  <a:lnTo>
                    <a:pt x="0" y="646754"/>
                  </a:lnTo>
                  <a:close/>
                </a:path>
              </a:pathLst>
            </a:custGeom>
            <a:solidFill>
              <a:srgbClr val="F29100">
                <a:alpha val="69804"/>
              </a:srgbClr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670258" cy="68485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-753187" y="-248775"/>
            <a:ext cx="10507759" cy="10566065"/>
            <a:chOff x="0" y="0"/>
            <a:chExt cx="2092778" cy="2104390"/>
          </a:xfrm>
        </p:grpSpPr>
        <p:sp>
          <p:nvSpPr>
            <p:cNvPr id="12" name="Freeform 12"/>
            <p:cNvSpPr/>
            <p:nvPr/>
          </p:nvSpPr>
          <p:spPr>
            <a:xfrm>
              <a:off x="10083" y="-1270"/>
              <a:ext cx="2100474" cy="2115820"/>
            </a:xfrm>
            <a:custGeom>
              <a:avLst/>
              <a:gdLst/>
              <a:ahLst/>
              <a:cxnLst/>
              <a:rect l="l" t="t" r="r" b="b"/>
              <a:pathLst>
                <a:path w="2100474" h="2115820">
                  <a:moveTo>
                    <a:pt x="2079945" y="800100"/>
                  </a:moveTo>
                  <a:cubicBezTo>
                    <a:pt x="2079028" y="624840"/>
                    <a:pt x="2071695" y="412750"/>
                    <a:pt x="2071695" y="222250"/>
                  </a:cubicBezTo>
                  <a:cubicBezTo>
                    <a:pt x="2071695" y="170180"/>
                    <a:pt x="2070778" y="66040"/>
                    <a:pt x="2066194" y="13970"/>
                  </a:cubicBezTo>
                  <a:cubicBezTo>
                    <a:pt x="1956193" y="13970"/>
                    <a:pt x="1837941" y="1270"/>
                    <a:pt x="1727023" y="1270"/>
                  </a:cubicBezTo>
                  <a:cubicBezTo>
                    <a:pt x="1150432" y="3810"/>
                    <a:pt x="579341" y="0"/>
                    <a:pt x="3667" y="1270"/>
                  </a:cubicBezTo>
                  <a:cubicBezTo>
                    <a:pt x="3667" y="171450"/>
                    <a:pt x="0" y="360680"/>
                    <a:pt x="917" y="530860"/>
                  </a:cubicBezTo>
                  <a:cubicBezTo>
                    <a:pt x="2751" y="848360"/>
                    <a:pt x="5501" y="1167130"/>
                    <a:pt x="5501" y="1484630"/>
                  </a:cubicBezTo>
                  <a:cubicBezTo>
                    <a:pt x="5501" y="1638300"/>
                    <a:pt x="4584" y="1790700"/>
                    <a:pt x="10084" y="1944370"/>
                  </a:cubicBezTo>
                  <a:cubicBezTo>
                    <a:pt x="11917" y="1993900"/>
                    <a:pt x="13751" y="2042160"/>
                    <a:pt x="17417" y="2091690"/>
                  </a:cubicBezTo>
                  <a:cubicBezTo>
                    <a:pt x="138419" y="2094230"/>
                    <a:pt x="258504" y="2098040"/>
                    <a:pt x="379505" y="2103120"/>
                  </a:cubicBezTo>
                  <a:cubicBezTo>
                    <a:pt x="701260" y="2115820"/>
                    <a:pt x="1013847" y="2095500"/>
                    <a:pt x="1345685" y="2104390"/>
                  </a:cubicBezTo>
                  <a:cubicBezTo>
                    <a:pt x="1595938" y="2110740"/>
                    <a:pt x="1841608" y="2091690"/>
                    <a:pt x="2095395" y="2091690"/>
                  </a:cubicBezTo>
                  <a:cubicBezTo>
                    <a:pt x="2095395" y="2075180"/>
                    <a:pt x="2096665" y="1978660"/>
                    <a:pt x="2097935" y="1962150"/>
                  </a:cubicBezTo>
                  <a:cubicBezTo>
                    <a:pt x="2100475" y="1863090"/>
                    <a:pt x="2086505" y="1677670"/>
                    <a:pt x="2087775" y="1578610"/>
                  </a:cubicBezTo>
                  <a:cubicBezTo>
                    <a:pt x="2094125" y="1170940"/>
                    <a:pt x="2081778" y="1151890"/>
                    <a:pt x="2079945" y="800100"/>
                  </a:cubicBezTo>
                  <a:close/>
                </a:path>
              </a:pathLst>
            </a:custGeom>
            <a:blipFill>
              <a:blip r:embed="rId2"/>
              <a:stretch>
                <a:fillRect l="-16790" t="-12" r="-17144" b="-12"/>
              </a:stretch>
            </a:blipFill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9752504" y="9530406"/>
            <a:ext cx="2716132" cy="3427602"/>
            <a:chOff x="0" y="0"/>
            <a:chExt cx="607801" cy="76701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607801" cy="767010"/>
            </a:xfrm>
            <a:custGeom>
              <a:avLst/>
              <a:gdLst/>
              <a:ahLst/>
              <a:cxnLst/>
              <a:rect l="l" t="t" r="r" b="b"/>
              <a:pathLst>
                <a:path w="607801" h="767010">
                  <a:moveTo>
                    <a:pt x="0" y="0"/>
                  </a:moveTo>
                  <a:lnTo>
                    <a:pt x="607801" y="0"/>
                  </a:lnTo>
                  <a:lnTo>
                    <a:pt x="607801" y="767010"/>
                  </a:lnTo>
                  <a:lnTo>
                    <a:pt x="0" y="767010"/>
                  </a:lnTo>
                  <a:close/>
                </a:path>
              </a:pathLst>
            </a:custGeom>
            <a:solidFill>
              <a:srgbClr val="F29100">
                <a:alpha val="69804"/>
              </a:srgbClr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-38100"/>
              <a:ext cx="607801" cy="80511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6" name="Freeform 16"/>
          <p:cNvSpPr/>
          <p:nvPr/>
        </p:nvSpPr>
        <p:spPr>
          <a:xfrm>
            <a:off x="15662488" y="7844019"/>
            <a:ext cx="1765435" cy="2120099"/>
          </a:xfrm>
          <a:custGeom>
            <a:avLst/>
            <a:gdLst/>
            <a:ahLst/>
            <a:cxnLst/>
            <a:rect l="l" t="t" r="r" b="b"/>
            <a:pathLst>
              <a:path w="1765435" h="2120099">
                <a:moveTo>
                  <a:pt x="0" y="0"/>
                </a:moveTo>
                <a:lnTo>
                  <a:pt x="1765435" y="0"/>
                </a:lnTo>
                <a:lnTo>
                  <a:pt x="1765435" y="2120099"/>
                </a:lnTo>
                <a:lnTo>
                  <a:pt x="0" y="212009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7" name="TextBox 17"/>
          <p:cNvSpPr txBox="1"/>
          <p:nvPr/>
        </p:nvSpPr>
        <p:spPr>
          <a:xfrm>
            <a:off x="10173672" y="1148479"/>
            <a:ext cx="783636" cy="6082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634"/>
              </a:lnSpc>
            </a:pPr>
            <a:r>
              <a:rPr lang="en-US" sz="4290" dirty="0">
                <a:solidFill>
                  <a:srgbClr val="000000"/>
                </a:solidFill>
                <a:latin typeface="Urbanist Bold"/>
                <a:ea typeface="Urbanist Bold"/>
                <a:cs typeface="Urbanist Bold"/>
                <a:sym typeface="Urbanist Bold"/>
              </a:rPr>
              <a:t>01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0173672" y="2113055"/>
            <a:ext cx="783636" cy="6082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634"/>
              </a:lnSpc>
            </a:pPr>
            <a:r>
              <a:rPr lang="en-US" sz="4290" dirty="0">
                <a:solidFill>
                  <a:srgbClr val="000000"/>
                </a:solidFill>
                <a:latin typeface="Urbanist Bold"/>
                <a:ea typeface="Urbanist Bold"/>
                <a:cs typeface="Urbanist Bold"/>
                <a:sym typeface="Urbanist Bold"/>
              </a:rPr>
              <a:t>04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0173672" y="3077631"/>
            <a:ext cx="783636" cy="6082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634"/>
              </a:lnSpc>
            </a:pPr>
            <a:r>
              <a:rPr lang="en-US" sz="4290" dirty="0">
                <a:solidFill>
                  <a:srgbClr val="000000"/>
                </a:solidFill>
                <a:latin typeface="Urbanist Bold"/>
                <a:ea typeface="Urbanist Bold"/>
                <a:cs typeface="Urbanist Bold"/>
                <a:sym typeface="Urbanist Bold"/>
              </a:rPr>
              <a:t>05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0173672" y="4042207"/>
            <a:ext cx="783636" cy="6082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634"/>
              </a:lnSpc>
            </a:pPr>
            <a:r>
              <a:rPr lang="en-US" sz="4290" dirty="0">
                <a:solidFill>
                  <a:srgbClr val="000000"/>
                </a:solidFill>
                <a:latin typeface="Urbanist Bold"/>
                <a:ea typeface="Urbanist Bold"/>
                <a:cs typeface="Urbanist Bold"/>
                <a:sym typeface="Urbanist Bold"/>
              </a:rPr>
              <a:t>06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0173672" y="5006783"/>
            <a:ext cx="783636" cy="6082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634"/>
              </a:lnSpc>
            </a:pPr>
            <a:r>
              <a:rPr lang="en-US" sz="4290" dirty="0">
                <a:solidFill>
                  <a:srgbClr val="000000"/>
                </a:solidFill>
                <a:latin typeface="Urbanist Bold"/>
                <a:ea typeface="Urbanist Bold"/>
                <a:cs typeface="Urbanist Bold"/>
                <a:sym typeface="Urbanist Bold"/>
              </a:rPr>
              <a:t>09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0173672" y="5971360"/>
            <a:ext cx="783636" cy="6082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634"/>
              </a:lnSpc>
            </a:pPr>
            <a:r>
              <a:rPr lang="en-US" sz="4290" dirty="0">
                <a:solidFill>
                  <a:srgbClr val="000000"/>
                </a:solidFill>
                <a:latin typeface="Urbanist Bold"/>
                <a:ea typeface="Urbanist Bold"/>
                <a:cs typeface="Urbanist Bold"/>
                <a:sym typeface="Urbanist Bold"/>
              </a:rPr>
              <a:t>12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1375844" y="1238854"/>
            <a:ext cx="2185585" cy="3822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79"/>
              </a:lnSpc>
            </a:pPr>
            <a:r>
              <a:rPr lang="en-US" sz="2199" spc="175">
                <a:solidFill>
                  <a:srgbClr val="000000"/>
                </a:solidFill>
                <a:latin typeface="Urbanist"/>
                <a:ea typeface="Urbanist"/>
                <a:cs typeface="Urbanist"/>
                <a:sym typeface="Urbanist"/>
              </a:rPr>
              <a:t>INFORMAÇÕES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1375844" y="2201624"/>
            <a:ext cx="2682697" cy="3822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79"/>
              </a:lnSpc>
            </a:pPr>
            <a:r>
              <a:rPr lang="en-US" sz="2199" spc="175" dirty="0">
                <a:solidFill>
                  <a:srgbClr val="000000"/>
                </a:solidFill>
                <a:latin typeface="Urbanist"/>
                <a:ea typeface="Urbanist"/>
                <a:cs typeface="Urbanist"/>
                <a:sym typeface="Urbanist"/>
              </a:rPr>
              <a:t>COORDENADOR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11375844" y="3242245"/>
            <a:ext cx="3563281" cy="3822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79"/>
              </a:lnSpc>
            </a:pPr>
            <a:r>
              <a:rPr lang="en-US" sz="2199" spc="175" dirty="0">
                <a:solidFill>
                  <a:srgbClr val="000000"/>
                </a:solidFill>
                <a:latin typeface="Urbanist"/>
                <a:ea typeface="Urbanist"/>
                <a:cs typeface="Urbanist"/>
                <a:sym typeface="Urbanist"/>
              </a:rPr>
              <a:t>PROFESSORES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11376408" y="4151630"/>
            <a:ext cx="4754976" cy="3822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79"/>
              </a:lnSpc>
            </a:pPr>
            <a:r>
              <a:rPr lang="en-US" sz="2199" spc="175" dirty="0">
                <a:solidFill>
                  <a:srgbClr val="000000"/>
                </a:solidFill>
                <a:latin typeface="Urbanist"/>
                <a:ea typeface="Urbanist"/>
                <a:cs typeface="Urbanist"/>
                <a:sym typeface="Urbanist"/>
              </a:rPr>
              <a:t>CRONOGRAMA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11375844" y="5059476"/>
            <a:ext cx="3178356" cy="3686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079"/>
              </a:lnSpc>
            </a:pPr>
            <a:r>
              <a:rPr lang="en-US" sz="2199" spc="175" dirty="0">
                <a:solidFill>
                  <a:srgbClr val="000000"/>
                </a:solidFill>
                <a:latin typeface="Urbanist"/>
                <a:ea typeface="Urbanist"/>
                <a:cs typeface="Urbanist"/>
                <a:sym typeface="Urbanist"/>
              </a:rPr>
              <a:t>AULAS PRÁTICAS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11375844" y="6041296"/>
            <a:ext cx="2185585" cy="3822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79"/>
              </a:lnSpc>
            </a:pPr>
            <a:r>
              <a:rPr lang="en-US" sz="2199" spc="175" dirty="0">
                <a:solidFill>
                  <a:srgbClr val="000000"/>
                </a:solidFill>
                <a:latin typeface="Urbanist"/>
                <a:ea typeface="Urbanist"/>
                <a:cs typeface="Urbanist"/>
                <a:sym typeface="Urbanist"/>
              </a:rPr>
              <a:t>INSCRIÇÕES</a:t>
            </a:r>
          </a:p>
        </p:txBody>
      </p:sp>
      <p:sp>
        <p:nvSpPr>
          <p:cNvPr id="29" name="AutoShape 29"/>
          <p:cNvSpPr/>
          <p:nvPr/>
        </p:nvSpPr>
        <p:spPr>
          <a:xfrm flipV="1">
            <a:off x="10173282" y="647699"/>
            <a:ext cx="9915" cy="7526245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30" name="TextBox 22">
            <a:extLst>
              <a:ext uri="{FF2B5EF4-FFF2-40B4-BE49-F238E27FC236}">
                <a16:creationId xmlns:a16="http://schemas.microsoft.com/office/drawing/2014/main" id="{DCB9D872-152C-C6C9-D8F6-8ED786F18602}"/>
              </a:ext>
            </a:extLst>
          </p:cNvPr>
          <p:cNvSpPr txBox="1"/>
          <p:nvPr/>
        </p:nvSpPr>
        <p:spPr>
          <a:xfrm>
            <a:off x="10189164" y="6821235"/>
            <a:ext cx="783636" cy="6082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634"/>
              </a:lnSpc>
            </a:pPr>
            <a:r>
              <a:rPr lang="en-US" sz="4290" dirty="0">
                <a:solidFill>
                  <a:srgbClr val="000000"/>
                </a:solidFill>
                <a:latin typeface="Urbanist Bold"/>
                <a:ea typeface="Urbanist Bold"/>
                <a:cs typeface="Urbanist Bold"/>
                <a:sym typeface="Urbanist Bold"/>
              </a:rPr>
              <a:t>13</a:t>
            </a:r>
          </a:p>
        </p:txBody>
      </p:sp>
      <p:sp>
        <p:nvSpPr>
          <p:cNvPr id="31" name="TextBox 28">
            <a:extLst>
              <a:ext uri="{FF2B5EF4-FFF2-40B4-BE49-F238E27FC236}">
                <a16:creationId xmlns:a16="http://schemas.microsoft.com/office/drawing/2014/main" id="{DB62E5DC-C577-484D-8729-CF3F68EEC456}"/>
              </a:ext>
            </a:extLst>
          </p:cNvPr>
          <p:cNvSpPr txBox="1"/>
          <p:nvPr/>
        </p:nvSpPr>
        <p:spPr>
          <a:xfrm>
            <a:off x="11353800" y="6894830"/>
            <a:ext cx="2185585" cy="3822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79"/>
              </a:lnSpc>
            </a:pPr>
            <a:r>
              <a:rPr lang="en-US" sz="2199" spc="175" dirty="0">
                <a:solidFill>
                  <a:srgbClr val="000000"/>
                </a:solidFill>
                <a:latin typeface="Urbanist"/>
                <a:ea typeface="Urbanist"/>
                <a:cs typeface="Urbanist"/>
                <a:sym typeface="Urbanist"/>
              </a:rPr>
              <a:t>CONTATO</a:t>
            </a:r>
          </a:p>
        </p:txBody>
      </p:sp>
      <p:sp>
        <p:nvSpPr>
          <p:cNvPr id="32" name="TextBox 22">
            <a:extLst>
              <a:ext uri="{FF2B5EF4-FFF2-40B4-BE49-F238E27FC236}">
                <a16:creationId xmlns:a16="http://schemas.microsoft.com/office/drawing/2014/main" id="{6DBB3EAC-4D28-94DD-EA84-9DE7E9F9B05D}"/>
              </a:ext>
            </a:extLst>
          </p:cNvPr>
          <p:cNvSpPr txBox="1"/>
          <p:nvPr/>
        </p:nvSpPr>
        <p:spPr>
          <a:xfrm>
            <a:off x="10189164" y="7659435"/>
            <a:ext cx="783636" cy="6082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634"/>
              </a:lnSpc>
            </a:pPr>
            <a:r>
              <a:rPr lang="en-US" sz="4290" dirty="0">
                <a:solidFill>
                  <a:srgbClr val="000000"/>
                </a:solidFill>
                <a:latin typeface="Urbanist Bold"/>
                <a:ea typeface="Urbanist Bold"/>
                <a:cs typeface="Urbanist Bold"/>
                <a:sym typeface="Urbanist Bold"/>
              </a:rPr>
              <a:t>14</a:t>
            </a:r>
          </a:p>
        </p:txBody>
      </p:sp>
      <p:sp>
        <p:nvSpPr>
          <p:cNvPr id="33" name="TextBox 28">
            <a:extLst>
              <a:ext uri="{FF2B5EF4-FFF2-40B4-BE49-F238E27FC236}">
                <a16:creationId xmlns:a16="http://schemas.microsoft.com/office/drawing/2014/main" id="{9F567A06-4A4E-BA88-2F48-BDB35EA25937}"/>
              </a:ext>
            </a:extLst>
          </p:cNvPr>
          <p:cNvSpPr txBox="1"/>
          <p:nvPr/>
        </p:nvSpPr>
        <p:spPr>
          <a:xfrm>
            <a:off x="11353800" y="7733030"/>
            <a:ext cx="2812852" cy="3686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079"/>
              </a:lnSpc>
            </a:pPr>
            <a:r>
              <a:rPr lang="en-US" sz="2199" spc="175" dirty="0">
                <a:solidFill>
                  <a:srgbClr val="000000"/>
                </a:solidFill>
                <a:latin typeface="Urbanist"/>
                <a:ea typeface="Urbanist"/>
                <a:cs typeface="Urbanist"/>
                <a:sym typeface="Urbanist"/>
              </a:rPr>
              <a:t>PATROCINADORES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656126" y="-903076"/>
            <a:ext cx="2160903" cy="11921204"/>
            <a:chOff x="0" y="0"/>
            <a:chExt cx="483555" cy="266766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3555" cy="2667660"/>
            </a:xfrm>
            <a:custGeom>
              <a:avLst/>
              <a:gdLst/>
              <a:ahLst/>
              <a:cxnLst/>
              <a:rect l="l" t="t" r="r" b="b"/>
              <a:pathLst>
                <a:path w="483555" h="2667660">
                  <a:moveTo>
                    <a:pt x="0" y="0"/>
                  </a:moveTo>
                  <a:lnTo>
                    <a:pt x="483555" y="0"/>
                  </a:lnTo>
                  <a:lnTo>
                    <a:pt x="483555" y="2667660"/>
                  </a:lnTo>
                  <a:lnTo>
                    <a:pt x="0" y="2667660"/>
                  </a:lnTo>
                  <a:close/>
                </a:path>
              </a:pathLst>
            </a:custGeom>
            <a:solidFill>
              <a:srgbClr val="F29100">
                <a:alpha val="69804"/>
              </a:srgbClr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83555" cy="270576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7024580" y="3669387"/>
            <a:ext cx="228135" cy="228135"/>
            <a:chOff x="0" y="0"/>
            <a:chExt cx="6350000" cy="63500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2572123" y="4818487"/>
            <a:ext cx="4552105" cy="552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500"/>
              </a:lnSpc>
              <a:spcBef>
                <a:spcPct val="0"/>
              </a:spcBef>
            </a:pPr>
            <a:r>
              <a:rPr lang="en-US" sz="3000" u="none" strike="noStrike">
                <a:solidFill>
                  <a:srgbClr val="000000"/>
                </a:solidFill>
                <a:latin typeface="Urbanist Semi-Bold"/>
                <a:ea typeface="Urbanist Semi-Bold"/>
                <a:cs typeface="Urbanist Semi-Bold"/>
                <a:sym typeface="Urbanist Semi-Bold"/>
              </a:rPr>
              <a:t>Modelo híbrido</a:t>
            </a:r>
          </a:p>
        </p:txBody>
      </p:sp>
      <p:sp>
        <p:nvSpPr>
          <p:cNvPr id="8" name="AutoShape 8"/>
          <p:cNvSpPr/>
          <p:nvPr/>
        </p:nvSpPr>
        <p:spPr>
          <a:xfrm>
            <a:off x="2205990" y="5599725"/>
            <a:ext cx="5630617" cy="0"/>
          </a:xfrm>
          <a:prstGeom prst="line">
            <a:avLst/>
          </a:prstGeom>
          <a:ln w="19050" cap="rnd">
            <a:solidFill>
              <a:srgbClr val="333333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grpSp>
        <p:nvGrpSpPr>
          <p:cNvPr id="9" name="Group 9"/>
          <p:cNvGrpSpPr/>
          <p:nvPr/>
        </p:nvGrpSpPr>
        <p:grpSpPr>
          <a:xfrm>
            <a:off x="7024580" y="4645539"/>
            <a:ext cx="239085" cy="228135"/>
            <a:chOff x="0" y="0"/>
            <a:chExt cx="6654792" cy="63500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6654791" cy="6350000"/>
            </a:xfrm>
            <a:custGeom>
              <a:avLst/>
              <a:gdLst/>
              <a:ahLst/>
              <a:cxnLst/>
              <a:rect l="l" t="t" r="r" b="b"/>
              <a:pathLst>
                <a:path w="6654791" h="6350000">
                  <a:moveTo>
                    <a:pt x="3327396" y="0"/>
                  </a:moveTo>
                  <a:cubicBezTo>
                    <a:pt x="1489726" y="0"/>
                    <a:pt x="0" y="1421496"/>
                    <a:pt x="0" y="3175000"/>
                  </a:cubicBezTo>
                  <a:cubicBezTo>
                    <a:pt x="0" y="4928504"/>
                    <a:pt x="1489726" y="6350000"/>
                    <a:pt x="3327396" y="6350000"/>
                  </a:cubicBezTo>
                  <a:cubicBezTo>
                    <a:pt x="5165066" y="6350000"/>
                    <a:pt x="6654791" y="4928504"/>
                    <a:pt x="6654791" y="3175000"/>
                  </a:cubicBezTo>
                  <a:cubicBezTo>
                    <a:pt x="6654791" y="1421496"/>
                    <a:pt x="5165066" y="0"/>
                    <a:pt x="3327396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11" name="AutoShape 11"/>
          <p:cNvSpPr/>
          <p:nvPr/>
        </p:nvSpPr>
        <p:spPr>
          <a:xfrm>
            <a:off x="2205990" y="6654012"/>
            <a:ext cx="5630617" cy="0"/>
          </a:xfrm>
          <a:prstGeom prst="line">
            <a:avLst/>
          </a:prstGeom>
          <a:ln w="19050" cap="rnd">
            <a:solidFill>
              <a:srgbClr val="333333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grpSp>
        <p:nvGrpSpPr>
          <p:cNvPr id="12" name="Group 12"/>
          <p:cNvGrpSpPr/>
          <p:nvPr/>
        </p:nvGrpSpPr>
        <p:grpSpPr>
          <a:xfrm>
            <a:off x="7024580" y="7349570"/>
            <a:ext cx="228135" cy="228135"/>
            <a:chOff x="0" y="0"/>
            <a:chExt cx="6350000" cy="63500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14" name="Freeform 14"/>
          <p:cNvSpPr/>
          <p:nvPr/>
        </p:nvSpPr>
        <p:spPr>
          <a:xfrm>
            <a:off x="11506200" y="1719014"/>
            <a:ext cx="5560050" cy="6677024"/>
          </a:xfrm>
          <a:custGeom>
            <a:avLst/>
            <a:gdLst/>
            <a:ahLst/>
            <a:cxnLst/>
            <a:rect l="l" t="t" r="r" b="b"/>
            <a:pathLst>
              <a:path w="5560050" h="6677024">
                <a:moveTo>
                  <a:pt x="0" y="0"/>
                </a:moveTo>
                <a:lnTo>
                  <a:pt x="5560050" y="0"/>
                </a:lnTo>
                <a:lnTo>
                  <a:pt x="5560050" y="6677024"/>
                </a:lnTo>
                <a:lnTo>
                  <a:pt x="0" y="667702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5" name="TextBox 15"/>
          <p:cNvSpPr txBox="1"/>
          <p:nvPr/>
        </p:nvSpPr>
        <p:spPr>
          <a:xfrm>
            <a:off x="2205990" y="1448157"/>
            <a:ext cx="8115300" cy="19354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559"/>
              </a:lnSpc>
            </a:pPr>
            <a:r>
              <a:rPr lang="en-US" sz="6999">
                <a:solidFill>
                  <a:srgbClr val="000000"/>
                </a:solidFill>
                <a:latin typeface="Urbanist Bold"/>
                <a:ea typeface="Urbanist Bold"/>
                <a:cs typeface="Urbanist Bold"/>
                <a:sym typeface="Urbanist Bold"/>
              </a:rPr>
              <a:t>INFORMAÇÕES GERAIS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2566648" y="5816350"/>
            <a:ext cx="5870776" cy="5289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500"/>
              </a:lnSpc>
              <a:spcBef>
                <a:spcPct val="0"/>
              </a:spcBef>
            </a:pPr>
            <a:r>
              <a:rPr lang="en-US" sz="3000" u="none" strike="noStrike" dirty="0">
                <a:solidFill>
                  <a:srgbClr val="000000"/>
                </a:solidFill>
                <a:latin typeface="Urbanist Semi-Bold"/>
                <a:ea typeface="Urbanist Semi-Bold"/>
                <a:cs typeface="Urbanist Semi-Bold"/>
                <a:sym typeface="Urbanist Semi-Bold"/>
              </a:rPr>
              <a:t>Aulas </a:t>
            </a:r>
            <a:r>
              <a:rPr lang="en-US" sz="3000" u="none" strike="noStrike" dirty="0" err="1">
                <a:solidFill>
                  <a:srgbClr val="000000"/>
                </a:solidFill>
                <a:latin typeface="Urbanist Semi-Bold"/>
                <a:ea typeface="Urbanist Semi-Bold"/>
                <a:cs typeface="Urbanist Semi-Bold"/>
                <a:sym typeface="Urbanist Semi-Bold"/>
              </a:rPr>
              <a:t>teóricas</a:t>
            </a:r>
            <a:r>
              <a:rPr lang="en-US" sz="3000" u="none" strike="noStrike" dirty="0">
                <a:solidFill>
                  <a:srgbClr val="000000"/>
                </a:solidFill>
                <a:latin typeface="Urbanist Semi-Bold"/>
                <a:ea typeface="Urbanist Semi-Bold"/>
                <a:cs typeface="Urbanist Semi-Bold"/>
                <a:sym typeface="Urbanist Semi-Bold"/>
              </a:rPr>
              <a:t> on-line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2566648" y="6911187"/>
            <a:ext cx="5038515" cy="5289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500"/>
              </a:lnSpc>
              <a:spcBef>
                <a:spcPct val="0"/>
              </a:spcBef>
            </a:pPr>
            <a:r>
              <a:rPr lang="en-US" sz="3000" dirty="0">
                <a:solidFill>
                  <a:srgbClr val="000000"/>
                </a:solidFill>
                <a:latin typeface="Urbanist Semi-Bold"/>
                <a:ea typeface="Urbanist Semi-Bold"/>
                <a:cs typeface="Urbanist Semi-Bold"/>
                <a:sym typeface="Urbanist Semi-Bold"/>
              </a:rPr>
              <a:t>Aula</a:t>
            </a:r>
            <a:r>
              <a:rPr lang="en-US" sz="3000" u="none" strike="noStrike" dirty="0">
                <a:solidFill>
                  <a:srgbClr val="000000"/>
                </a:solidFill>
                <a:latin typeface="Urbanist Semi-Bold"/>
                <a:ea typeface="Urbanist Semi-Bold"/>
                <a:cs typeface="Urbanist Semi-Bold"/>
                <a:sym typeface="Urbanist Semi-Bold"/>
              </a:rPr>
              <a:t> prática </a:t>
            </a:r>
            <a:r>
              <a:rPr lang="en-US" sz="3000" u="none" strike="noStrike" dirty="0" err="1">
                <a:solidFill>
                  <a:srgbClr val="000000"/>
                </a:solidFill>
                <a:latin typeface="Urbanist Semi-Bold"/>
                <a:ea typeface="Urbanist Semi-Bold"/>
                <a:cs typeface="Urbanist Semi-Bold"/>
                <a:sym typeface="Urbanist Semi-Bold"/>
              </a:rPr>
              <a:t>em</a:t>
            </a:r>
            <a:r>
              <a:rPr lang="en-US" sz="3000" u="none" strike="noStrike" dirty="0">
                <a:solidFill>
                  <a:srgbClr val="000000"/>
                </a:solidFill>
                <a:latin typeface="Urbanist Semi-Bold"/>
                <a:ea typeface="Urbanist Semi-Bold"/>
                <a:cs typeface="Urbanist Semi-Bold"/>
                <a:sym typeface="Urbanist Semi-Bold"/>
              </a:rPr>
              <a:t> São Paulo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178664" y="4739387"/>
            <a:ext cx="4637723" cy="3914132"/>
            <a:chOff x="0" y="0"/>
            <a:chExt cx="1037804" cy="87588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037804" cy="875883"/>
            </a:xfrm>
            <a:custGeom>
              <a:avLst/>
              <a:gdLst/>
              <a:ahLst/>
              <a:cxnLst/>
              <a:rect l="l" t="t" r="r" b="b"/>
              <a:pathLst>
                <a:path w="1037804" h="875883">
                  <a:moveTo>
                    <a:pt x="0" y="0"/>
                  </a:moveTo>
                  <a:lnTo>
                    <a:pt x="1037804" y="0"/>
                  </a:lnTo>
                  <a:lnTo>
                    <a:pt x="1037804" y="875883"/>
                  </a:lnTo>
                  <a:lnTo>
                    <a:pt x="0" y="875883"/>
                  </a:lnTo>
                  <a:close/>
                </a:path>
              </a:pathLst>
            </a:custGeom>
            <a:solidFill>
              <a:srgbClr val="F29100">
                <a:alpha val="69804"/>
              </a:srgbClr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1037804" cy="9139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2310171" y="-318455"/>
            <a:ext cx="11538461" cy="11125422"/>
            <a:chOff x="0" y="0"/>
            <a:chExt cx="1055235" cy="1017461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055235" cy="1017461"/>
            </a:xfrm>
            <a:custGeom>
              <a:avLst/>
              <a:gdLst/>
              <a:ahLst/>
              <a:cxnLst/>
              <a:rect l="l" t="t" r="r" b="b"/>
              <a:pathLst>
                <a:path w="1055235" h="1017461">
                  <a:moveTo>
                    <a:pt x="852035" y="0"/>
                  </a:moveTo>
                  <a:lnTo>
                    <a:pt x="0" y="0"/>
                  </a:lnTo>
                  <a:lnTo>
                    <a:pt x="203200" y="1017461"/>
                  </a:lnTo>
                  <a:lnTo>
                    <a:pt x="1055235" y="1017461"/>
                  </a:lnTo>
                  <a:lnTo>
                    <a:pt x="852035" y="0"/>
                  </a:lnTo>
                  <a:close/>
                </a:path>
              </a:pathLst>
            </a:custGeom>
            <a:blipFill>
              <a:blip r:embed="rId2"/>
              <a:stretch>
                <a:fillRect l="-121607" r="-28" b="-29298"/>
              </a:stretch>
            </a:blip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8504308" y="1973265"/>
            <a:ext cx="8754991" cy="8872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273"/>
              </a:lnSpc>
              <a:spcBef>
                <a:spcPct val="0"/>
              </a:spcBef>
            </a:pPr>
            <a:r>
              <a:rPr lang="en-US" sz="5195" dirty="0">
                <a:solidFill>
                  <a:srgbClr val="FFFFFF"/>
                </a:solidFill>
                <a:latin typeface="Urbanist Heavy"/>
                <a:ea typeface="Urbanist Heavy"/>
                <a:cs typeface="Urbanist Heavy"/>
                <a:sym typeface="Urbanist Heavy"/>
              </a:rPr>
              <a:t>Prof. Esp. Ricardo S. Lopes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8270754" y="2988166"/>
            <a:ext cx="8287657" cy="49512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04519" lvl="1" indent="-302260" algn="l">
              <a:lnSpc>
                <a:spcPts val="4423"/>
              </a:lnSpc>
              <a:buFont typeface="Arial"/>
              <a:buChar char="•"/>
            </a:pPr>
            <a:r>
              <a:rPr lang="en-US" sz="2799">
                <a:solidFill>
                  <a:srgbClr val="FFFFFF"/>
                </a:solidFill>
                <a:latin typeface="Urbanist Semi-Bold"/>
                <a:ea typeface="Urbanist Semi-Bold"/>
                <a:cs typeface="Urbanist Semi-Bold"/>
                <a:sym typeface="Urbanist Semi-Bold"/>
              </a:rPr>
              <a:t>CEO da Fisio Care Pet</a:t>
            </a:r>
          </a:p>
          <a:p>
            <a:pPr marL="604519" lvl="1" indent="-302260" algn="l">
              <a:lnSpc>
                <a:spcPts val="4423"/>
              </a:lnSpc>
              <a:buFont typeface="Arial"/>
              <a:buChar char="•"/>
            </a:pPr>
            <a:r>
              <a:rPr lang="en-US" sz="2799">
                <a:solidFill>
                  <a:srgbClr val="FFFFFF"/>
                </a:solidFill>
                <a:latin typeface="Urbanist Semi-Bold"/>
                <a:ea typeface="Urbanist Semi-Bold"/>
                <a:cs typeface="Urbanist Semi-Bold"/>
                <a:sym typeface="Urbanist Semi-Bold"/>
              </a:rPr>
              <a:t>Autor do livro “Fisiatria em Pequenos Animais”</a:t>
            </a:r>
          </a:p>
          <a:p>
            <a:pPr marL="604519" lvl="1" indent="-302260" algn="l">
              <a:lnSpc>
                <a:spcPts val="4423"/>
              </a:lnSpc>
              <a:buFont typeface="Arial"/>
              <a:buChar char="•"/>
            </a:pPr>
            <a:r>
              <a:rPr lang="en-US" sz="2799">
                <a:solidFill>
                  <a:srgbClr val="FFFFFF"/>
                </a:solidFill>
                <a:latin typeface="Urbanist Semi-Bold"/>
                <a:ea typeface="Urbanist Semi-Bold"/>
                <a:cs typeface="Urbanist Semi-Bold"/>
                <a:sym typeface="Urbanist Semi-Bold"/>
              </a:rPr>
              <a:t>Pós-graduado em Ortopedia Veterinária pela USP </a:t>
            </a:r>
          </a:p>
          <a:p>
            <a:pPr marL="604519" lvl="1" indent="-302260" algn="l">
              <a:lnSpc>
                <a:spcPts val="4423"/>
              </a:lnSpc>
              <a:buFont typeface="Arial"/>
              <a:buChar char="•"/>
            </a:pPr>
            <a:r>
              <a:rPr lang="en-US" sz="2799">
                <a:solidFill>
                  <a:srgbClr val="FFFFFF"/>
                </a:solidFill>
                <a:latin typeface="Urbanist Semi-Bold"/>
                <a:ea typeface="Urbanist Semi-Bold"/>
                <a:cs typeface="Urbanist Semi-Bold"/>
                <a:sym typeface="Urbanist Semi-Bold"/>
              </a:rPr>
              <a:t>Presidente da ANFIVET (2019-22) </a:t>
            </a:r>
          </a:p>
          <a:p>
            <a:pPr marL="604519" lvl="1" indent="-302260" algn="l">
              <a:lnSpc>
                <a:spcPts val="4423"/>
              </a:lnSpc>
              <a:buFont typeface="Arial"/>
              <a:buChar char="•"/>
            </a:pPr>
            <a:r>
              <a:rPr lang="en-US" sz="2799">
                <a:solidFill>
                  <a:srgbClr val="FFFFFF"/>
                </a:solidFill>
                <a:latin typeface="Urbanist Semi-Bold"/>
                <a:ea typeface="Urbanist Semi-Bold"/>
                <a:cs typeface="Urbanist Semi-Bold"/>
                <a:sym typeface="Urbanist Semi-Bold"/>
              </a:rPr>
              <a:t>Diretor Científico da ANFIVET (2022-25)</a:t>
            </a:r>
          </a:p>
          <a:p>
            <a:pPr marL="604519" lvl="1" indent="-302260" algn="l">
              <a:lnSpc>
                <a:spcPts val="4423"/>
              </a:lnSpc>
              <a:buFont typeface="Arial"/>
              <a:buChar char="•"/>
            </a:pPr>
            <a:r>
              <a:rPr lang="en-US" sz="2799">
                <a:solidFill>
                  <a:srgbClr val="FFFFFF"/>
                </a:solidFill>
                <a:latin typeface="Urbanist Semi-Bold"/>
                <a:ea typeface="Urbanist Semi-Bold"/>
                <a:cs typeface="Urbanist Semi-Bold"/>
                <a:sym typeface="Urbanist Semi-Bold"/>
              </a:rPr>
              <a:t>Coordenador da pós-graduação em fisioterapia veterinária da FAMESP</a:t>
            </a:r>
          </a:p>
          <a:p>
            <a:pPr marL="604519" lvl="1" indent="-302260" algn="l">
              <a:lnSpc>
                <a:spcPts val="4423"/>
              </a:lnSpc>
              <a:buFont typeface="Arial"/>
              <a:buChar char="•"/>
            </a:pPr>
            <a:r>
              <a:rPr lang="en-US" sz="2799">
                <a:solidFill>
                  <a:srgbClr val="FFFFFF"/>
                </a:solidFill>
                <a:latin typeface="Urbanist Semi-Bold"/>
                <a:ea typeface="Urbanist Semi-Bold"/>
                <a:cs typeface="Urbanist Semi-Bold"/>
                <a:sym typeface="Urbanist Semi-Bold"/>
              </a:rPr>
              <a:t>Curso do CCRP – University of Tennessee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8504154" y="1405474"/>
            <a:ext cx="4892294" cy="6726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145"/>
              </a:lnSpc>
            </a:pPr>
            <a:r>
              <a:rPr lang="en-US" sz="4763">
                <a:solidFill>
                  <a:srgbClr val="FFFFFF"/>
                </a:solidFill>
                <a:latin typeface="Urbanist Medium"/>
                <a:ea typeface="Urbanist Medium"/>
                <a:cs typeface="Urbanist Medium"/>
                <a:sym typeface="Urbanist Medium"/>
              </a:rPr>
              <a:t>PROFESSOR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17259300" y="9258300"/>
            <a:ext cx="3896849" cy="3510018"/>
            <a:chOff x="0" y="0"/>
            <a:chExt cx="872015" cy="785452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72015" cy="785452"/>
            </a:xfrm>
            <a:custGeom>
              <a:avLst/>
              <a:gdLst/>
              <a:ahLst/>
              <a:cxnLst/>
              <a:rect l="l" t="t" r="r" b="b"/>
              <a:pathLst>
                <a:path w="872015" h="785452">
                  <a:moveTo>
                    <a:pt x="0" y="0"/>
                  </a:moveTo>
                  <a:lnTo>
                    <a:pt x="872015" y="0"/>
                  </a:lnTo>
                  <a:lnTo>
                    <a:pt x="872015" y="785452"/>
                  </a:lnTo>
                  <a:lnTo>
                    <a:pt x="0" y="785452"/>
                  </a:lnTo>
                  <a:close/>
                </a:path>
              </a:pathLst>
            </a:custGeom>
            <a:solidFill>
              <a:srgbClr val="F29100">
                <a:alpha val="69804"/>
              </a:srgbClr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38100"/>
              <a:ext cx="872015" cy="82355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-538727" y="-956299"/>
            <a:ext cx="1875096" cy="2792259"/>
            <a:chOff x="0" y="0"/>
            <a:chExt cx="419599" cy="624836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419599" cy="624836"/>
            </a:xfrm>
            <a:custGeom>
              <a:avLst/>
              <a:gdLst/>
              <a:ahLst/>
              <a:cxnLst/>
              <a:rect l="l" t="t" r="r" b="b"/>
              <a:pathLst>
                <a:path w="419599" h="624836">
                  <a:moveTo>
                    <a:pt x="0" y="0"/>
                  </a:moveTo>
                  <a:lnTo>
                    <a:pt x="419599" y="0"/>
                  </a:lnTo>
                  <a:lnTo>
                    <a:pt x="419599" y="624836"/>
                  </a:lnTo>
                  <a:lnTo>
                    <a:pt x="0" y="624836"/>
                  </a:lnTo>
                  <a:close/>
                </a:path>
              </a:pathLst>
            </a:custGeom>
            <a:solidFill>
              <a:srgbClr val="95C31F">
                <a:alpha val="69804"/>
              </a:srgbClr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-38100"/>
              <a:ext cx="419599" cy="66293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7259300" y="9258300"/>
            <a:ext cx="3896849" cy="3510018"/>
            <a:chOff x="0" y="0"/>
            <a:chExt cx="872015" cy="78545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72015" cy="785452"/>
            </a:xfrm>
            <a:custGeom>
              <a:avLst/>
              <a:gdLst/>
              <a:ahLst/>
              <a:cxnLst/>
              <a:rect l="l" t="t" r="r" b="b"/>
              <a:pathLst>
                <a:path w="872015" h="785452">
                  <a:moveTo>
                    <a:pt x="0" y="0"/>
                  </a:moveTo>
                  <a:lnTo>
                    <a:pt x="872015" y="0"/>
                  </a:lnTo>
                  <a:lnTo>
                    <a:pt x="872015" y="785452"/>
                  </a:lnTo>
                  <a:lnTo>
                    <a:pt x="0" y="785452"/>
                  </a:lnTo>
                  <a:close/>
                </a:path>
              </a:pathLst>
            </a:custGeom>
            <a:solidFill>
              <a:srgbClr val="F29100">
                <a:alpha val="69804"/>
              </a:srgbClr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72015" cy="82355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538727" y="-956299"/>
            <a:ext cx="1875096" cy="2792259"/>
            <a:chOff x="0" y="0"/>
            <a:chExt cx="419599" cy="624836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19599" cy="624836"/>
            </a:xfrm>
            <a:custGeom>
              <a:avLst/>
              <a:gdLst/>
              <a:ahLst/>
              <a:cxnLst/>
              <a:rect l="l" t="t" r="r" b="b"/>
              <a:pathLst>
                <a:path w="419599" h="624836">
                  <a:moveTo>
                    <a:pt x="0" y="0"/>
                  </a:moveTo>
                  <a:lnTo>
                    <a:pt x="419599" y="0"/>
                  </a:lnTo>
                  <a:lnTo>
                    <a:pt x="419599" y="624836"/>
                  </a:lnTo>
                  <a:lnTo>
                    <a:pt x="0" y="624836"/>
                  </a:lnTo>
                  <a:close/>
                </a:path>
              </a:pathLst>
            </a:custGeom>
            <a:solidFill>
              <a:srgbClr val="95C31F">
                <a:alpha val="69804"/>
              </a:srgbClr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419599" cy="66293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-1549603" y="4806739"/>
            <a:ext cx="6355205" cy="5901022"/>
            <a:chOff x="0" y="0"/>
            <a:chExt cx="1422132" cy="1320498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422132" cy="1320498"/>
            </a:xfrm>
            <a:custGeom>
              <a:avLst/>
              <a:gdLst/>
              <a:ahLst/>
              <a:cxnLst/>
              <a:rect l="l" t="t" r="r" b="b"/>
              <a:pathLst>
                <a:path w="1422132" h="1320498">
                  <a:moveTo>
                    <a:pt x="0" y="0"/>
                  </a:moveTo>
                  <a:lnTo>
                    <a:pt x="1422132" y="0"/>
                  </a:lnTo>
                  <a:lnTo>
                    <a:pt x="1422132" y="1320498"/>
                  </a:lnTo>
                  <a:lnTo>
                    <a:pt x="0" y="1320498"/>
                  </a:lnTo>
                  <a:close/>
                </a:path>
              </a:pathLst>
            </a:custGeom>
            <a:solidFill>
              <a:srgbClr val="F29100">
                <a:alpha val="69804"/>
              </a:srgbClr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1422132" cy="135859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 flipH="1">
            <a:off x="-391068" y="1028700"/>
            <a:ext cx="9535068" cy="11757434"/>
          </a:xfrm>
          <a:custGeom>
            <a:avLst/>
            <a:gdLst/>
            <a:ahLst/>
            <a:cxnLst/>
            <a:rect l="l" t="t" r="r" b="b"/>
            <a:pathLst>
              <a:path w="9535068" h="11757434">
                <a:moveTo>
                  <a:pt x="9535068" y="0"/>
                </a:moveTo>
                <a:lnTo>
                  <a:pt x="0" y="0"/>
                </a:lnTo>
                <a:lnTo>
                  <a:pt x="0" y="11757434"/>
                </a:lnTo>
                <a:lnTo>
                  <a:pt x="9535068" y="11757434"/>
                </a:lnTo>
                <a:lnTo>
                  <a:pt x="9535068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2" name="TextBox 12"/>
          <p:cNvSpPr txBox="1"/>
          <p:nvPr/>
        </p:nvSpPr>
        <p:spPr>
          <a:xfrm>
            <a:off x="8058521" y="2096756"/>
            <a:ext cx="8927482" cy="7885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409"/>
              </a:lnSpc>
              <a:spcBef>
                <a:spcPct val="0"/>
              </a:spcBef>
            </a:pPr>
            <a:r>
              <a:rPr lang="en-US" sz="4578">
                <a:solidFill>
                  <a:srgbClr val="FFFFFF"/>
                </a:solidFill>
                <a:latin typeface="Urbanist Heavy"/>
                <a:ea typeface="Urbanist Heavy"/>
                <a:cs typeface="Urbanist Heavy"/>
                <a:sym typeface="Urbanist Heavy"/>
              </a:rPr>
              <a:t>Prof. Ms. Ricardo Guglielmi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8058521" y="3158358"/>
            <a:ext cx="9200779" cy="6137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39751" lvl="1" indent="-269876" algn="l">
              <a:lnSpc>
                <a:spcPts val="4475"/>
              </a:lnSpc>
              <a:buFont typeface="Arial"/>
              <a:buChar char="•"/>
            </a:pPr>
            <a:r>
              <a:rPr lang="en-US" sz="2500">
                <a:solidFill>
                  <a:srgbClr val="FFFFFF"/>
                </a:solidFill>
                <a:latin typeface="Urbanist Semi-Bold"/>
                <a:ea typeface="Urbanist Semi-Bold"/>
                <a:cs typeface="Urbanist Semi-Bold"/>
                <a:sym typeface="Urbanist Semi-Bold"/>
              </a:rPr>
              <a:t>Graduação em Medicina Veterinária UAM</a:t>
            </a:r>
          </a:p>
          <a:p>
            <a:pPr marL="539751" lvl="1" indent="-269876" algn="l">
              <a:lnSpc>
                <a:spcPts val="4475"/>
              </a:lnSpc>
              <a:buFont typeface="Arial"/>
              <a:buChar char="•"/>
            </a:pPr>
            <a:r>
              <a:rPr lang="en-US" sz="2500">
                <a:solidFill>
                  <a:srgbClr val="FFFFFF"/>
                </a:solidFill>
                <a:latin typeface="Urbanist Semi-Bold"/>
                <a:ea typeface="Urbanist Semi-Bold"/>
                <a:cs typeface="Urbanist Semi-Bold"/>
                <a:sym typeface="Urbanist Semi-Bold"/>
              </a:rPr>
              <a:t>Residência/Aprimoramento em Clínica Médica de Pequenos Animais no HOVET FMVZ/USP.</a:t>
            </a:r>
          </a:p>
          <a:p>
            <a:pPr marL="539751" lvl="1" indent="-269876" algn="l">
              <a:lnSpc>
                <a:spcPts val="4475"/>
              </a:lnSpc>
              <a:buFont typeface="Arial"/>
              <a:buChar char="•"/>
            </a:pPr>
            <a:r>
              <a:rPr lang="en-US" sz="2500">
                <a:solidFill>
                  <a:srgbClr val="FFFFFF"/>
                </a:solidFill>
                <a:latin typeface="Urbanist Semi-Bold"/>
                <a:ea typeface="Urbanist Semi-Bold"/>
                <a:cs typeface="Urbanist Semi-Bold"/>
                <a:sym typeface="Urbanist Semi-Bold"/>
              </a:rPr>
              <a:t>Formação em Neurologia Veterinária de Pequenos Animais.</a:t>
            </a:r>
          </a:p>
          <a:p>
            <a:pPr marL="539751" lvl="1" indent="-269876" algn="l">
              <a:lnSpc>
                <a:spcPts val="4475"/>
              </a:lnSpc>
              <a:buFont typeface="Arial"/>
              <a:buChar char="•"/>
            </a:pPr>
            <a:r>
              <a:rPr lang="en-US" sz="2500">
                <a:solidFill>
                  <a:srgbClr val="FFFFFF"/>
                </a:solidFill>
                <a:latin typeface="Urbanist Semi-Bold"/>
                <a:ea typeface="Urbanist Semi-Bold"/>
                <a:cs typeface="Urbanist Semi-Bold"/>
                <a:sym typeface="Urbanist Semi-Bold"/>
              </a:rPr>
              <a:t>Especialização em Neurologia de Pequenos Animais pela ANCLIVEPA.</a:t>
            </a:r>
          </a:p>
          <a:p>
            <a:pPr marL="539751" lvl="1" indent="-269876" algn="l">
              <a:lnSpc>
                <a:spcPts val="4475"/>
              </a:lnSpc>
              <a:buFont typeface="Arial"/>
              <a:buChar char="•"/>
            </a:pPr>
            <a:r>
              <a:rPr lang="en-US" sz="2500">
                <a:solidFill>
                  <a:srgbClr val="FFFFFF"/>
                </a:solidFill>
                <a:latin typeface="Urbanist Semi-Bold"/>
                <a:ea typeface="Urbanist Semi-Bold"/>
                <a:cs typeface="Urbanist Semi-Bold"/>
                <a:sym typeface="Urbanist Semi-Bold"/>
              </a:rPr>
              <a:t>Mestrado na área de Educação e Neuroanatomia de cães e gatos no Setor de Anatomia da FMVZ/USP.</a:t>
            </a:r>
          </a:p>
          <a:p>
            <a:pPr marL="539751" lvl="1" indent="-269876" algn="l">
              <a:lnSpc>
                <a:spcPts val="4475"/>
              </a:lnSpc>
              <a:buFont typeface="Arial"/>
              <a:buChar char="•"/>
            </a:pPr>
            <a:r>
              <a:rPr lang="en-US" sz="2500">
                <a:solidFill>
                  <a:srgbClr val="FFFFFF"/>
                </a:solidFill>
                <a:latin typeface="Urbanist Semi-Bold"/>
                <a:ea typeface="Urbanist Semi-Bold"/>
                <a:cs typeface="Urbanist Semi-Bold"/>
                <a:sym typeface="Urbanist Semi-Bold"/>
              </a:rPr>
              <a:t>Docente nas disciplinas/unidades curriculares de farmacologia, anatomia, fisiologia e clínica de pequenos animais no curso de Medicina Veterinária FMU.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8058521" y="1519461"/>
            <a:ext cx="4892294" cy="6726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145"/>
              </a:lnSpc>
            </a:pPr>
            <a:r>
              <a:rPr lang="en-US" sz="4763">
                <a:solidFill>
                  <a:srgbClr val="FFFFFF"/>
                </a:solidFill>
                <a:latin typeface="Urbanist Medium"/>
                <a:ea typeface="Urbanist Medium"/>
                <a:cs typeface="Urbanist Medium"/>
                <a:sym typeface="Urbanist Medium"/>
              </a:rPr>
              <a:t>PROFESSOR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52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10791588">
            <a:off x="-760092" y="8966024"/>
            <a:ext cx="19775430" cy="2710668"/>
            <a:chOff x="0" y="0"/>
            <a:chExt cx="4718334" cy="64675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718334" cy="646754"/>
            </a:xfrm>
            <a:custGeom>
              <a:avLst/>
              <a:gdLst/>
              <a:ahLst/>
              <a:cxnLst/>
              <a:rect l="l" t="t" r="r" b="b"/>
              <a:pathLst>
                <a:path w="4718334" h="646754">
                  <a:moveTo>
                    <a:pt x="0" y="0"/>
                  </a:moveTo>
                  <a:lnTo>
                    <a:pt x="4718334" y="0"/>
                  </a:lnTo>
                  <a:lnTo>
                    <a:pt x="4718334" y="646754"/>
                  </a:lnTo>
                  <a:lnTo>
                    <a:pt x="0" y="646754"/>
                  </a:lnTo>
                  <a:close/>
                </a:path>
              </a:pathLst>
            </a:custGeom>
            <a:solidFill>
              <a:srgbClr val="95C31F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718334" cy="68485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 rot="10791588">
            <a:off x="-296737" y="-1214995"/>
            <a:ext cx="20601049" cy="2710668"/>
            <a:chOff x="0" y="0"/>
            <a:chExt cx="4915323" cy="64675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915323" cy="646754"/>
            </a:xfrm>
            <a:custGeom>
              <a:avLst/>
              <a:gdLst/>
              <a:ahLst/>
              <a:cxnLst/>
              <a:rect l="l" t="t" r="r" b="b"/>
              <a:pathLst>
                <a:path w="4915323" h="646754">
                  <a:moveTo>
                    <a:pt x="0" y="0"/>
                  </a:moveTo>
                  <a:lnTo>
                    <a:pt x="4915323" y="0"/>
                  </a:lnTo>
                  <a:lnTo>
                    <a:pt x="4915323" y="646754"/>
                  </a:lnTo>
                  <a:lnTo>
                    <a:pt x="0" y="646754"/>
                  </a:lnTo>
                  <a:close/>
                </a:path>
              </a:pathLst>
            </a:custGeom>
            <a:solidFill>
              <a:srgbClr val="C0CF3A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4915323" cy="68485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 rot="-5400000">
            <a:off x="-513517" y="2033655"/>
            <a:ext cx="2268549" cy="1241515"/>
          </a:xfrm>
          <a:custGeom>
            <a:avLst/>
            <a:gdLst/>
            <a:ahLst/>
            <a:cxnLst/>
            <a:rect l="l" t="t" r="r" b="b"/>
            <a:pathLst>
              <a:path w="2268549" h="1241515">
                <a:moveTo>
                  <a:pt x="0" y="0"/>
                </a:moveTo>
                <a:lnTo>
                  <a:pt x="2268549" y="0"/>
                </a:lnTo>
                <a:lnTo>
                  <a:pt x="2268549" y="1241515"/>
                </a:lnTo>
                <a:lnTo>
                  <a:pt x="0" y="124151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9" name="Freeform 9"/>
          <p:cNvSpPr/>
          <p:nvPr/>
        </p:nvSpPr>
        <p:spPr>
          <a:xfrm rot="-5400000">
            <a:off x="16532968" y="7186804"/>
            <a:ext cx="2268549" cy="1241515"/>
          </a:xfrm>
          <a:custGeom>
            <a:avLst/>
            <a:gdLst/>
            <a:ahLst/>
            <a:cxnLst/>
            <a:rect l="l" t="t" r="r" b="b"/>
            <a:pathLst>
              <a:path w="2268549" h="1241515">
                <a:moveTo>
                  <a:pt x="0" y="0"/>
                </a:moveTo>
                <a:lnTo>
                  <a:pt x="2268549" y="0"/>
                </a:lnTo>
                <a:lnTo>
                  <a:pt x="2268549" y="1241514"/>
                </a:lnTo>
                <a:lnTo>
                  <a:pt x="0" y="124151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grpSp>
        <p:nvGrpSpPr>
          <p:cNvPr id="10" name="Group 10"/>
          <p:cNvGrpSpPr/>
          <p:nvPr/>
        </p:nvGrpSpPr>
        <p:grpSpPr>
          <a:xfrm>
            <a:off x="3211732" y="4559916"/>
            <a:ext cx="11061633" cy="3247645"/>
            <a:chOff x="0" y="0"/>
            <a:chExt cx="14748844" cy="4330193"/>
          </a:xfrm>
        </p:grpSpPr>
        <p:sp>
          <p:nvSpPr>
            <p:cNvPr id="11" name="TextBox 11"/>
            <p:cNvSpPr txBox="1"/>
            <p:nvPr/>
          </p:nvSpPr>
          <p:spPr>
            <a:xfrm>
              <a:off x="0" y="-342900"/>
              <a:ext cx="14748844" cy="135466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550"/>
                </a:lnSpc>
              </a:pPr>
              <a:endParaRPr/>
            </a:p>
          </p:txBody>
        </p:sp>
        <p:sp>
          <p:nvSpPr>
            <p:cNvPr id="12" name="Freeform 12"/>
            <p:cNvSpPr/>
            <p:nvPr/>
          </p:nvSpPr>
          <p:spPr>
            <a:xfrm>
              <a:off x="6136890" y="1305461"/>
              <a:ext cx="2518736" cy="3024732"/>
            </a:xfrm>
            <a:custGeom>
              <a:avLst/>
              <a:gdLst/>
              <a:ahLst/>
              <a:cxnLst/>
              <a:rect l="l" t="t" r="r" b="b"/>
              <a:pathLst>
                <a:path w="2518736" h="3024732">
                  <a:moveTo>
                    <a:pt x="0" y="0"/>
                  </a:moveTo>
                  <a:lnTo>
                    <a:pt x="2518735" y="0"/>
                  </a:lnTo>
                  <a:lnTo>
                    <a:pt x="2518735" y="3024732"/>
                  </a:lnTo>
                  <a:lnTo>
                    <a:pt x="0" y="30247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1416396" y="3109544"/>
            <a:ext cx="15455208" cy="26054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445"/>
              </a:lnSpc>
              <a:spcBef>
                <a:spcPct val="0"/>
              </a:spcBef>
            </a:pPr>
            <a:r>
              <a:rPr lang="en-US" sz="15318">
                <a:solidFill>
                  <a:srgbClr val="FFFFFF"/>
                </a:solidFill>
                <a:latin typeface="Urbanist Bold"/>
                <a:ea typeface="Urbanist Bold"/>
                <a:cs typeface="Urbanist Bold"/>
                <a:sym typeface="Urbanist Bold"/>
              </a:rPr>
              <a:t>CRONOGRAMAS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126002" y="0"/>
            <a:ext cx="6982424" cy="10843612"/>
          </a:xfrm>
          <a:prstGeom prst="rect">
            <a:avLst/>
          </a:prstGeom>
          <a:solidFill>
            <a:srgbClr val="185200"/>
          </a:solidFill>
        </p:spPr>
        <p:txBody>
          <a:bodyPr/>
          <a:lstStyle/>
          <a:p>
            <a:endParaRPr lang="pt-BR"/>
          </a:p>
        </p:txBody>
      </p:sp>
      <p:sp>
        <p:nvSpPr>
          <p:cNvPr id="3" name="Freeform 3"/>
          <p:cNvSpPr/>
          <p:nvPr/>
        </p:nvSpPr>
        <p:spPr>
          <a:xfrm rot="-5400000">
            <a:off x="18450" y="6042349"/>
            <a:ext cx="6837972" cy="6837972"/>
          </a:xfrm>
          <a:custGeom>
            <a:avLst/>
            <a:gdLst/>
            <a:ahLst/>
            <a:cxnLst/>
            <a:rect l="l" t="t" r="r" b="b"/>
            <a:pathLst>
              <a:path w="6837972" h="6837972">
                <a:moveTo>
                  <a:pt x="0" y="0"/>
                </a:moveTo>
                <a:lnTo>
                  <a:pt x="6837971" y="0"/>
                </a:lnTo>
                <a:lnTo>
                  <a:pt x="6837971" y="6837972"/>
                </a:lnTo>
                <a:lnTo>
                  <a:pt x="0" y="683797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grpSp>
        <p:nvGrpSpPr>
          <p:cNvPr id="4" name="Group 4"/>
          <p:cNvGrpSpPr/>
          <p:nvPr/>
        </p:nvGrpSpPr>
        <p:grpSpPr>
          <a:xfrm>
            <a:off x="17377623" y="6146"/>
            <a:ext cx="910377" cy="910377"/>
            <a:chOff x="0" y="0"/>
            <a:chExt cx="239770" cy="23977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39770" cy="239770"/>
            </a:xfrm>
            <a:custGeom>
              <a:avLst/>
              <a:gdLst/>
              <a:ahLst/>
              <a:cxnLst/>
              <a:rect l="l" t="t" r="r" b="b"/>
              <a:pathLst>
                <a:path w="239770" h="239770">
                  <a:moveTo>
                    <a:pt x="0" y="0"/>
                  </a:moveTo>
                  <a:lnTo>
                    <a:pt x="239770" y="0"/>
                  </a:lnTo>
                  <a:lnTo>
                    <a:pt x="239770" y="239770"/>
                  </a:lnTo>
                  <a:lnTo>
                    <a:pt x="0" y="239770"/>
                  </a:lnTo>
                  <a:close/>
                </a:path>
              </a:pathLst>
            </a:custGeom>
            <a:solidFill>
              <a:srgbClr val="B1DF41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239770" cy="27787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7462335" y="9461335"/>
            <a:ext cx="825665" cy="825665"/>
            <a:chOff x="0" y="0"/>
            <a:chExt cx="217459" cy="217459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17459" cy="217459"/>
            </a:xfrm>
            <a:custGeom>
              <a:avLst/>
              <a:gdLst/>
              <a:ahLst/>
              <a:cxnLst/>
              <a:rect l="l" t="t" r="r" b="b"/>
              <a:pathLst>
                <a:path w="217459" h="217459">
                  <a:moveTo>
                    <a:pt x="0" y="0"/>
                  </a:moveTo>
                  <a:lnTo>
                    <a:pt x="217459" y="0"/>
                  </a:lnTo>
                  <a:lnTo>
                    <a:pt x="217459" y="217459"/>
                  </a:lnTo>
                  <a:lnTo>
                    <a:pt x="0" y="217459"/>
                  </a:lnTo>
                  <a:close/>
                </a:path>
              </a:pathLst>
            </a:custGeom>
            <a:solidFill>
              <a:srgbClr val="B1DF41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217459" cy="25555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0" name="Freeform 10"/>
          <p:cNvSpPr/>
          <p:nvPr/>
        </p:nvSpPr>
        <p:spPr>
          <a:xfrm>
            <a:off x="2482492" y="7398969"/>
            <a:ext cx="1765435" cy="2120099"/>
          </a:xfrm>
          <a:custGeom>
            <a:avLst/>
            <a:gdLst/>
            <a:ahLst/>
            <a:cxnLst/>
            <a:rect l="l" t="t" r="r" b="b"/>
            <a:pathLst>
              <a:path w="1765435" h="2120099">
                <a:moveTo>
                  <a:pt x="0" y="0"/>
                </a:moveTo>
                <a:lnTo>
                  <a:pt x="1765435" y="0"/>
                </a:lnTo>
                <a:lnTo>
                  <a:pt x="1765435" y="2120099"/>
                </a:lnTo>
                <a:lnTo>
                  <a:pt x="0" y="212009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1" name="TextBox 11"/>
          <p:cNvSpPr txBox="1"/>
          <p:nvPr/>
        </p:nvSpPr>
        <p:spPr>
          <a:xfrm>
            <a:off x="7404902" y="828266"/>
            <a:ext cx="9471983" cy="76981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47698" lvl="1" indent="-323849" algn="l">
              <a:lnSpc>
                <a:spcPts val="5609"/>
              </a:lnSpc>
              <a:buFont typeface="Arial"/>
              <a:buChar char="•"/>
            </a:pPr>
            <a:r>
              <a:rPr lang="en-US" sz="2999" spc="59" dirty="0">
                <a:solidFill>
                  <a:srgbClr val="000000"/>
                </a:solidFill>
                <a:latin typeface="Urbanist Bold"/>
                <a:ea typeface="Urbanist Bold"/>
                <a:cs typeface="Urbanist Bold"/>
                <a:sym typeface="Urbanist Bold"/>
              </a:rPr>
              <a:t>Exame neurológico e prática de </a:t>
            </a:r>
            <a:r>
              <a:rPr lang="en-US" sz="2999" spc="59" dirty="0" err="1">
                <a:solidFill>
                  <a:srgbClr val="000000"/>
                </a:solidFill>
                <a:latin typeface="Urbanist Bold"/>
                <a:ea typeface="Urbanist Bold"/>
                <a:cs typeface="Urbanist Bold"/>
                <a:sym typeface="Urbanist Bold"/>
              </a:rPr>
              <a:t>localização</a:t>
            </a:r>
            <a:r>
              <a:rPr lang="en-US" sz="2999" spc="59" dirty="0">
                <a:solidFill>
                  <a:srgbClr val="000000"/>
                </a:solidFill>
                <a:latin typeface="Urbanist Bold"/>
                <a:ea typeface="Urbanist Bold"/>
                <a:cs typeface="Urbanist Bold"/>
                <a:sym typeface="Urbanist Bold"/>
              </a:rPr>
              <a:t> de </a:t>
            </a:r>
            <a:r>
              <a:rPr lang="en-US" sz="2999" spc="59" dirty="0" err="1">
                <a:solidFill>
                  <a:srgbClr val="000000"/>
                </a:solidFill>
                <a:latin typeface="Urbanist Bold"/>
                <a:ea typeface="Urbanist Bold"/>
                <a:cs typeface="Urbanist Bold"/>
                <a:sym typeface="Urbanist Bold"/>
              </a:rPr>
              <a:t>lesões</a:t>
            </a:r>
            <a:r>
              <a:rPr lang="en-US" sz="2999" spc="59" dirty="0">
                <a:solidFill>
                  <a:srgbClr val="000000"/>
                </a:solidFill>
                <a:latin typeface="Urbanist Bold"/>
                <a:ea typeface="Urbanist Bold"/>
                <a:cs typeface="Urbanist Bold"/>
                <a:sym typeface="Urbanist Bold"/>
              </a:rPr>
              <a:t> </a:t>
            </a:r>
            <a:r>
              <a:rPr lang="en-US" sz="2999" spc="59" dirty="0" err="1">
                <a:solidFill>
                  <a:srgbClr val="000000"/>
                </a:solidFill>
                <a:latin typeface="Urbanist Bold"/>
                <a:ea typeface="Urbanist Bold"/>
                <a:cs typeface="Urbanist Bold"/>
                <a:sym typeface="Urbanist Bold"/>
              </a:rPr>
              <a:t>neurológicas</a:t>
            </a:r>
            <a:endParaRPr lang="en-US" sz="2999" spc="59" dirty="0">
              <a:solidFill>
                <a:srgbClr val="000000"/>
              </a:solidFill>
              <a:latin typeface="Urbanist Bold"/>
              <a:ea typeface="Urbanist Bold"/>
              <a:cs typeface="Urbanist Bold"/>
              <a:sym typeface="Urbanist Bold"/>
            </a:endParaRPr>
          </a:p>
          <a:p>
            <a:pPr marL="647698" lvl="1" indent="-323849" algn="l">
              <a:lnSpc>
                <a:spcPts val="5609"/>
              </a:lnSpc>
              <a:buFont typeface="Arial"/>
              <a:buChar char="•"/>
            </a:pPr>
            <a:r>
              <a:rPr lang="en-US" sz="2999" spc="59" dirty="0" err="1">
                <a:solidFill>
                  <a:srgbClr val="000000"/>
                </a:solidFill>
                <a:latin typeface="Urbanist Bold"/>
                <a:ea typeface="Urbanist Bold"/>
                <a:cs typeface="Urbanist Bold"/>
                <a:sym typeface="Urbanist Bold"/>
              </a:rPr>
              <a:t>Novidades</a:t>
            </a:r>
            <a:r>
              <a:rPr lang="en-US" sz="2999" spc="59" dirty="0">
                <a:solidFill>
                  <a:srgbClr val="000000"/>
                </a:solidFill>
                <a:latin typeface="Urbanist Bold"/>
                <a:ea typeface="Urbanist Bold"/>
                <a:cs typeface="Urbanist Bold"/>
                <a:sym typeface="Urbanist Bold"/>
              </a:rPr>
              <a:t> da </a:t>
            </a:r>
            <a:r>
              <a:rPr lang="en-US" sz="2999" spc="59" dirty="0" err="1">
                <a:solidFill>
                  <a:srgbClr val="000000"/>
                </a:solidFill>
                <a:latin typeface="Urbanist Bold"/>
                <a:ea typeface="Urbanist Bold"/>
                <a:cs typeface="Urbanist Bold"/>
                <a:sym typeface="Urbanist Bold"/>
              </a:rPr>
              <a:t>doença</a:t>
            </a:r>
            <a:r>
              <a:rPr lang="en-US" sz="2999" spc="59" dirty="0">
                <a:solidFill>
                  <a:srgbClr val="000000"/>
                </a:solidFill>
                <a:latin typeface="Urbanist Bold"/>
                <a:ea typeface="Urbanist Bold"/>
                <a:cs typeface="Urbanist Bold"/>
                <a:sym typeface="Urbanist Bold"/>
              </a:rPr>
              <a:t> do disco intervertebral</a:t>
            </a:r>
          </a:p>
          <a:p>
            <a:pPr marL="647698" lvl="1" indent="-323849" algn="l">
              <a:lnSpc>
                <a:spcPts val="5609"/>
              </a:lnSpc>
              <a:buFont typeface="Arial"/>
              <a:buChar char="•"/>
            </a:pPr>
            <a:r>
              <a:rPr lang="en-US" sz="2999" spc="59" dirty="0" err="1">
                <a:solidFill>
                  <a:srgbClr val="000000"/>
                </a:solidFill>
                <a:latin typeface="Urbanist Bold"/>
                <a:ea typeface="Urbanist Bold"/>
                <a:cs typeface="Urbanist Bold"/>
                <a:sym typeface="Urbanist Bold"/>
              </a:rPr>
              <a:t>Diagnósticos</a:t>
            </a:r>
            <a:r>
              <a:rPr lang="en-US" sz="2999" spc="59" dirty="0">
                <a:solidFill>
                  <a:srgbClr val="000000"/>
                </a:solidFill>
                <a:latin typeface="Urbanist Bold"/>
                <a:ea typeface="Urbanist Bold"/>
                <a:cs typeface="Urbanist Bold"/>
                <a:sym typeface="Urbanist Bold"/>
              </a:rPr>
              <a:t> </a:t>
            </a:r>
            <a:r>
              <a:rPr lang="en-US" sz="2999" spc="59" dirty="0" err="1">
                <a:solidFill>
                  <a:srgbClr val="000000"/>
                </a:solidFill>
                <a:latin typeface="Urbanist Bold"/>
                <a:ea typeface="Urbanist Bold"/>
                <a:cs typeface="Urbanist Bold"/>
                <a:sym typeface="Urbanist Bold"/>
              </a:rPr>
              <a:t>diferenciais</a:t>
            </a:r>
            <a:r>
              <a:rPr lang="en-US" sz="2999" spc="59" dirty="0">
                <a:solidFill>
                  <a:srgbClr val="000000"/>
                </a:solidFill>
                <a:latin typeface="Urbanist Bold"/>
                <a:ea typeface="Urbanist Bold"/>
                <a:cs typeface="Urbanist Bold"/>
                <a:sym typeface="Urbanist Bold"/>
              </a:rPr>
              <a:t> da DDIV</a:t>
            </a:r>
          </a:p>
          <a:p>
            <a:pPr marL="647698" lvl="1" indent="-323849" algn="l">
              <a:lnSpc>
                <a:spcPts val="5609"/>
              </a:lnSpc>
              <a:buFont typeface="Arial"/>
              <a:buChar char="•"/>
            </a:pPr>
            <a:r>
              <a:rPr lang="en-US" sz="2999" spc="59" dirty="0" err="1">
                <a:solidFill>
                  <a:srgbClr val="000000"/>
                </a:solidFill>
                <a:latin typeface="Urbanist Bold"/>
                <a:ea typeface="Urbanist Bold"/>
                <a:cs typeface="Urbanist Bold"/>
                <a:sym typeface="Urbanist Bold"/>
              </a:rPr>
              <a:t>Neuroplasticidade</a:t>
            </a:r>
            <a:r>
              <a:rPr lang="en-US" sz="2999" spc="59" dirty="0">
                <a:solidFill>
                  <a:srgbClr val="000000"/>
                </a:solidFill>
                <a:latin typeface="Urbanist Bold"/>
                <a:ea typeface="Urbanist Bold"/>
                <a:cs typeface="Urbanist Bold"/>
                <a:sym typeface="Urbanist Bold"/>
              </a:rPr>
              <a:t>, </a:t>
            </a:r>
            <a:r>
              <a:rPr lang="en-US" sz="2999" spc="59" dirty="0" err="1">
                <a:solidFill>
                  <a:srgbClr val="000000"/>
                </a:solidFill>
                <a:latin typeface="Urbanist Bold"/>
                <a:ea typeface="Urbanist Bold"/>
                <a:cs typeface="Urbanist Bold"/>
                <a:sym typeface="Urbanist Bold"/>
              </a:rPr>
              <a:t>Neuromodulação</a:t>
            </a:r>
            <a:r>
              <a:rPr lang="en-US" sz="2999" spc="59" dirty="0">
                <a:solidFill>
                  <a:srgbClr val="000000"/>
                </a:solidFill>
                <a:latin typeface="Urbanist Bold"/>
                <a:ea typeface="Urbanist Bold"/>
                <a:cs typeface="Urbanist Bold"/>
                <a:sym typeface="Urbanist Bold"/>
              </a:rPr>
              <a:t> e </a:t>
            </a:r>
            <a:r>
              <a:rPr lang="en-US" sz="2999" spc="59" dirty="0" err="1">
                <a:solidFill>
                  <a:srgbClr val="000000"/>
                </a:solidFill>
                <a:latin typeface="Urbanist Bold"/>
                <a:ea typeface="Urbanist Bold"/>
                <a:cs typeface="Urbanist Bold"/>
                <a:sym typeface="Urbanist Bold"/>
              </a:rPr>
              <a:t>memorização</a:t>
            </a:r>
            <a:r>
              <a:rPr lang="en-US" sz="2999" spc="59" dirty="0">
                <a:solidFill>
                  <a:srgbClr val="000000"/>
                </a:solidFill>
                <a:latin typeface="Urbanist Bold"/>
                <a:ea typeface="Urbanist Bold"/>
                <a:cs typeface="Urbanist Bold"/>
                <a:sym typeface="Urbanist Bold"/>
              </a:rPr>
              <a:t> </a:t>
            </a:r>
            <a:r>
              <a:rPr lang="en-US" sz="2999" spc="59" dirty="0" err="1">
                <a:solidFill>
                  <a:srgbClr val="000000"/>
                </a:solidFill>
                <a:latin typeface="Urbanist Bold"/>
                <a:ea typeface="Urbanist Bold"/>
                <a:cs typeface="Urbanist Bold"/>
                <a:sym typeface="Urbanist Bold"/>
              </a:rPr>
              <a:t>medular</a:t>
            </a:r>
            <a:r>
              <a:rPr lang="en-US" sz="2999" spc="59" dirty="0">
                <a:solidFill>
                  <a:srgbClr val="000000"/>
                </a:solidFill>
                <a:latin typeface="Urbanist Bold"/>
                <a:ea typeface="Urbanist Bold"/>
                <a:cs typeface="Urbanist Bold"/>
                <a:sym typeface="Urbanist Bold"/>
              </a:rPr>
              <a:t>: a </a:t>
            </a:r>
            <a:r>
              <a:rPr lang="en-US" sz="2999" spc="59" dirty="0" err="1">
                <a:solidFill>
                  <a:srgbClr val="000000"/>
                </a:solidFill>
                <a:latin typeface="Urbanist Bold"/>
                <a:ea typeface="Urbanist Bold"/>
                <a:cs typeface="Urbanist Bold"/>
                <a:sym typeface="Urbanist Bold"/>
              </a:rPr>
              <a:t>importância</a:t>
            </a:r>
            <a:r>
              <a:rPr lang="en-US" sz="2999" spc="59" dirty="0">
                <a:solidFill>
                  <a:srgbClr val="000000"/>
                </a:solidFill>
                <a:latin typeface="Urbanist Bold"/>
                <a:ea typeface="Urbanist Bold"/>
                <a:cs typeface="Urbanist Bold"/>
                <a:sym typeface="Urbanist Bold"/>
              </a:rPr>
              <a:t> dos </a:t>
            </a:r>
            <a:r>
              <a:rPr lang="en-US" sz="2999" spc="59" dirty="0" err="1">
                <a:solidFill>
                  <a:srgbClr val="000000"/>
                </a:solidFill>
                <a:latin typeface="Urbanist Bold"/>
                <a:ea typeface="Urbanist Bold"/>
                <a:cs typeface="Urbanist Bold"/>
                <a:sym typeface="Urbanist Bold"/>
              </a:rPr>
              <a:t>geradores</a:t>
            </a:r>
            <a:r>
              <a:rPr lang="en-US" sz="2999" spc="59" dirty="0">
                <a:solidFill>
                  <a:srgbClr val="000000"/>
                </a:solidFill>
                <a:latin typeface="Urbanist Bold"/>
                <a:ea typeface="Urbanist Bold"/>
                <a:cs typeface="Urbanist Bold"/>
                <a:sym typeface="Urbanist Bold"/>
              </a:rPr>
              <a:t> de </a:t>
            </a:r>
            <a:r>
              <a:rPr lang="en-US" sz="2999" spc="59" dirty="0" err="1">
                <a:solidFill>
                  <a:srgbClr val="000000"/>
                </a:solidFill>
                <a:latin typeface="Urbanist Bold"/>
                <a:ea typeface="Urbanist Bold"/>
                <a:cs typeface="Urbanist Bold"/>
                <a:sym typeface="Urbanist Bold"/>
              </a:rPr>
              <a:t>padrão</a:t>
            </a:r>
            <a:r>
              <a:rPr lang="en-US" sz="2999" spc="59" dirty="0">
                <a:solidFill>
                  <a:srgbClr val="000000"/>
                </a:solidFill>
                <a:latin typeface="Urbanist Bold"/>
                <a:ea typeface="Urbanist Bold"/>
                <a:cs typeface="Urbanist Bold"/>
                <a:sym typeface="Urbanist Bold"/>
              </a:rPr>
              <a:t> central. Por que </a:t>
            </a:r>
            <a:r>
              <a:rPr lang="en-US" sz="2999" spc="59" dirty="0" err="1">
                <a:solidFill>
                  <a:srgbClr val="000000"/>
                </a:solidFill>
                <a:latin typeface="Urbanist Bold"/>
                <a:ea typeface="Urbanist Bold"/>
                <a:cs typeface="Urbanist Bold"/>
                <a:sym typeface="Urbanist Bold"/>
              </a:rPr>
              <a:t>nem</a:t>
            </a:r>
            <a:r>
              <a:rPr lang="en-US" sz="2999" spc="59" dirty="0">
                <a:solidFill>
                  <a:srgbClr val="000000"/>
                </a:solidFill>
                <a:latin typeface="Urbanist Bold"/>
                <a:ea typeface="Urbanist Bold"/>
                <a:cs typeface="Urbanist Bold"/>
                <a:sym typeface="Urbanist Bold"/>
              </a:rPr>
              <a:t> </a:t>
            </a:r>
            <a:r>
              <a:rPr lang="en-US" sz="2999" spc="59" dirty="0" err="1">
                <a:solidFill>
                  <a:srgbClr val="000000"/>
                </a:solidFill>
                <a:latin typeface="Urbanist Bold"/>
                <a:ea typeface="Urbanist Bold"/>
                <a:cs typeface="Urbanist Bold"/>
                <a:sym typeface="Urbanist Bold"/>
              </a:rPr>
              <a:t>todo</a:t>
            </a:r>
            <a:r>
              <a:rPr lang="en-US" sz="2999" spc="59" dirty="0">
                <a:solidFill>
                  <a:srgbClr val="000000"/>
                </a:solidFill>
                <a:latin typeface="Urbanist Bold"/>
                <a:ea typeface="Urbanist Bold"/>
                <a:cs typeface="Urbanist Bold"/>
                <a:sym typeface="Urbanist Bold"/>
              </a:rPr>
              <a:t> </a:t>
            </a:r>
            <a:r>
              <a:rPr lang="en-US" sz="2999" spc="59" dirty="0" err="1">
                <a:solidFill>
                  <a:srgbClr val="000000"/>
                </a:solidFill>
                <a:latin typeface="Urbanist Bold"/>
                <a:ea typeface="Urbanist Bold"/>
                <a:cs typeface="Urbanist Bold"/>
                <a:sym typeface="Urbanist Bold"/>
              </a:rPr>
              <a:t>retorno</a:t>
            </a:r>
            <a:r>
              <a:rPr lang="en-US" sz="2999" spc="59" dirty="0">
                <a:solidFill>
                  <a:srgbClr val="000000"/>
                </a:solidFill>
                <a:latin typeface="Urbanist Bold"/>
                <a:ea typeface="Urbanist Bold"/>
                <a:cs typeface="Urbanist Bold"/>
                <a:sym typeface="Urbanist Bold"/>
              </a:rPr>
              <a:t> de </a:t>
            </a:r>
            <a:r>
              <a:rPr lang="en-US" sz="2999" spc="59" dirty="0" err="1">
                <a:solidFill>
                  <a:srgbClr val="000000"/>
                </a:solidFill>
                <a:latin typeface="Urbanist Bold"/>
                <a:ea typeface="Urbanist Bold"/>
                <a:cs typeface="Urbanist Bold"/>
                <a:sym typeface="Urbanist Bold"/>
              </a:rPr>
              <a:t>movimentação</a:t>
            </a:r>
            <a:r>
              <a:rPr lang="en-US" sz="2999" spc="59" dirty="0">
                <a:solidFill>
                  <a:srgbClr val="000000"/>
                </a:solidFill>
                <a:latin typeface="Urbanist Bold"/>
                <a:ea typeface="Urbanist Bold"/>
                <a:cs typeface="Urbanist Bold"/>
                <a:sym typeface="Urbanist Bold"/>
              </a:rPr>
              <a:t> </a:t>
            </a:r>
            <a:r>
              <a:rPr lang="en-US" sz="2999" spc="59" dirty="0" err="1">
                <a:solidFill>
                  <a:srgbClr val="000000"/>
                </a:solidFill>
                <a:latin typeface="Urbanist Bold"/>
                <a:ea typeface="Urbanist Bold"/>
                <a:cs typeface="Urbanist Bold"/>
                <a:sym typeface="Urbanist Bold"/>
              </a:rPr>
              <a:t>sem</a:t>
            </a:r>
            <a:r>
              <a:rPr lang="en-US" sz="2999" spc="59" dirty="0">
                <a:solidFill>
                  <a:srgbClr val="000000"/>
                </a:solidFill>
                <a:latin typeface="Urbanist Bold"/>
                <a:ea typeface="Urbanist Bold"/>
                <a:cs typeface="Urbanist Bold"/>
                <a:sym typeface="Urbanist Bold"/>
              </a:rPr>
              <a:t> </a:t>
            </a:r>
            <a:r>
              <a:rPr lang="en-US" sz="2999" spc="59" dirty="0" err="1">
                <a:solidFill>
                  <a:srgbClr val="000000"/>
                </a:solidFill>
                <a:latin typeface="Urbanist Bold"/>
                <a:ea typeface="Urbanist Bold"/>
                <a:cs typeface="Urbanist Bold"/>
                <a:sym typeface="Urbanist Bold"/>
              </a:rPr>
              <a:t>dor</a:t>
            </a:r>
            <a:r>
              <a:rPr lang="en-US" sz="2999" spc="59" dirty="0">
                <a:solidFill>
                  <a:srgbClr val="000000"/>
                </a:solidFill>
                <a:latin typeface="Urbanist Bold"/>
                <a:ea typeface="Urbanist Bold"/>
                <a:cs typeface="Urbanist Bold"/>
                <a:sym typeface="Urbanist Bold"/>
              </a:rPr>
              <a:t> profunda é </a:t>
            </a:r>
            <a:r>
              <a:rPr lang="en-US" sz="2999" spc="59" dirty="0" err="1">
                <a:solidFill>
                  <a:srgbClr val="000000"/>
                </a:solidFill>
                <a:latin typeface="Urbanist Bold"/>
                <a:ea typeface="Urbanist Bold"/>
                <a:cs typeface="Urbanist Bold"/>
                <a:sym typeface="Urbanist Bold"/>
              </a:rPr>
              <a:t>andar</a:t>
            </a:r>
            <a:r>
              <a:rPr lang="en-US" sz="2999" spc="59" dirty="0">
                <a:solidFill>
                  <a:srgbClr val="000000"/>
                </a:solidFill>
                <a:latin typeface="Urbanist Bold"/>
                <a:ea typeface="Urbanist Bold"/>
                <a:cs typeface="Urbanist Bold"/>
                <a:sym typeface="Urbanist Bold"/>
              </a:rPr>
              <a:t> </a:t>
            </a:r>
            <a:r>
              <a:rPr lang="en-US" sz="2999" spc="59" dirty="0" err="1">
                <a:solidFill>
                  <a:srgbClr val="000000"/>
                </a:solidFill>
                <a:latin typeface="Urbanist Bold"/>
                <a:ea typeface="Urbanist Bold"/>
                <a:cs typeface="Urbanist Bold"/>
                <a:sym typeface="Urbanist Bold"/>
              </a:rPr>
              <a:t>medular</a:t>
            </a:r>
            <a:r>
              <a:rPr lang="en-US" sz="2999" spc="59" dirty="0">
                <a:solidFill>
                  <a:srgbClr val="000000"/>
                </a:solidFill>
                <a:latin typeface="Urbanist Bold"/>
                <a:ea typeface="Urbanist Bold"/>
                <a:cs typeface="Urbanist Bold"/>
                <a:sym typeface="Urbanist Bold"/>
              </a:rPr>
              <a:t>?</a:t>
            </a:r>
          </a:p>
          <a:p>
            <a:pPr marL="647698" lvl="1" indent="-323849" algn="l">
              <a:lnSpc>
                <a:spcPts val="5609"/>
              </a:lnSpc>
              <a:buFont typeface="Arial"/>
              <a:buChar char="•"/>
            </a:pPr>
            <a:r>
              <a:rPr lang="en-US" sz="2999" spc="59" dirty="0" err="1">
                <a:solidFill>
                  <a:srgbClr val="000000"/>
                </a:solidFill>
                <a:latin typeface="Urbanist Bold"/>
                <a:ea typeface="Urbanist Bold"/>
                <a:cs typeface="Urbanist Bold"/>
                <a:sym typeface="Urbanist Bold"/>
              </a:rPr>
              <a:t>Exercícios</a:t>
            </a:r>
            <a:r>
              <a:rPr lang="en-US" sz="2999" spc="59" dirty="0">
                <a:solidFill>
                  <a:srgbClr val="000000"/>
                </a:solidFill>
                <a:latin typeface="Urbanist Bold"/>
                <a:ea typeface="Urbanist Bold"/>
                <a:cs typeface="Urbanist Bold"/>
                <a:sym typeface="Urbanist Bold"/>
              </a:rPr>
              <a:t> </a:t>
            </a:r>
            <a:r>
              <a:rPr lang="en-US" sz="2999" spc="59" dirty="0" err="1">
                <a:solidFill>
                  <a:srgbClr val="000000"/>
                </a:solidFill>
                <a:latin typeface="Urbanist Bold"/>
                <a:ea typeface="Urbanist Bold"/>
                <a:cs typeface="Urbanist Bold"/>
                <a:sym typeface="Urbanist Bold"/>
              </a:rPr>
              <a:t>terapêuticos</a:t>
            </a:r>
            <a:r>
              <a:rPr lang="en-US" sz="2999" spc="59" dirty="0">
                <a:solidFill>
                  <a:srgbClr val="000000"/>
                </a:solidFill>
                <a:latin typeface="Urbanist Bold"/>
                <a:ea typeface="Urbanist Bold"/>
                <a:cs typeface="Urbanist Bold"/>
                <a:sym typeface="Urbanist Bold"/>
              </a:rPr>
              <a:t> </a:t>
            </a:r>
            <a:r>
              <a:rPr lang="en-US" sz="2999" spc="59" dirty="0" err="1">
                <a:solidFill>
                  <a:srgbClr val="000000"/>
                </a:solidFill>
                <a:latin typeface="Urbanist Bold"/>
                <a:ea typeface="Urbanist Bold"/>
                <a:cs typeface="Urbanist Bold"/>
                <a:sym typeface="Urbanist Bold"/>
              </a:rPr>
              <a:t>em</a:t>
            </a:r>
            <a:r>
              <a:rPr lang="en-US" sz="2999" spc="59" dirty="0">
                <a:solidFill>
                  <a:srgbClr val="000000"/>
                </a:solidFill>
                <a:latin typeface="Urbanist Bold"/>
                <a:ea typeface="Urbanist Bold"/>
                <a:cs typeface="Urbanist Bold"/>
                <a:sym typeface="Urbanist Bold"/>
              </a:rPr>
              <a:t> </a:t>
            </a:r>
            <a:r>
              <a:rPr lang="en-US" sz="2999" spc="59" dirty="0" err="1">
                <a:solidFill>
                  <a:srgbClr val="000000"/>
                </a:solidFill>
                <a:latin typeface="Urbanist Bold"/>
                <a:ea typeface="Urbanist Bold"/>
                <a:cs typeface="Urbanist Bold"/>
                <a:sym typeface="Urbanist Bold"/>
              </a:rPr>
              <a:t>pacientes</a:t>
            </a:r>
            <a:r>
              <a:rPr lang="en-US" sz="2999" spc="59" dirty="0">
                <a:solidFill>
                  <a:srgbClr val="000000"/>
                </a:solidFill>
                <a:latin typeface="Urbanist Bold"/>
                <a:ea typeface="Urbanist Bold"/>
                <a:cs typeface="Urbanist Bold"/>
                <a:sym typeface="Urbanist Bold"/>
              </a:rPr>
              <a:t> </a:t>
            </a:r>
            <a:r>
              <a:rPr lang="en-US" sz="2999" spc="59" dirty="0" err="1">
                <a:solidFill>
                  <a:srgbClr val="000000"/>
                </a:solidFill>
                <a:latin typeface="Urbanist Bold"/>
                <a:ea typeface="Urbanist Bold"/>
                <a:cs typeface="Urbanist Bold"/>
                <a:sym typeface="Urbanist Bold"/>
              </a:rPr>
              <a:t>atáxicos</a:t>
            </a:r>
            <a:r>
              <a:rPr lang="en-US" sz="2999" spc="59" dirty="0">
                <a:solidFill>
                  <a:srgbClr val="000000"/>
                </a:solidFill>
                <a:latin typeface="Urbanist Bold"/>
                <a:ea typeface="Urbanist Bold"/>
                <a:cs typeface="Urbanist Bold"/>
                <a:sym typeface="Urbanist Bold"/>
              </a:rPr>
              <a:t> </a:t>
            </a:r>
            <a:r>
              <a:rPr lang="en-US" sz="2999" spc="59" dirty="0" err="1">
                <a:solidFill>
                  <a:srgbClr val="000000"/>
                </a:solidFill>
                <a:latin typeface="Urbanist Bold"/>
                <a:ea typeface="Urbanist Bold"/>
                <a:cs typeface="Urbanist Bold"/>
                <a:sym typeface="Urbanist Bold"/>
              </a:rPr>
              <a:t>ou</a:t>
            </a:r>
            <a:r>
              <a:rPr lang="en-US" sz="2999" spc="59" dirty="0">
                <a:solidFill>
                  <a:srgbClr val="000000"/>
                </a:solidFill>
                <a:latin typeface="Urbanist Bold"/>
                <a:ea typeface="Urbanist Bold"/>
                <a:cs typeface="Urbanist Bold"/>
                <a:sym typeface="Urbanist Bold"/>
              </a:rPr>
              <a:t> </a:t>
            </a:r>
            <a:r>
              <a:rPr lang="en-US" sz="2999" spc="59" dirty="0" err="1">
                <a:solidFill>
                  <a:srgbClr val="000000"/>
                </a:solidFill>
                <a:latin typeface="Urbanist Bold"/>
                <a:ea typeface="Urbanist Bold"/>
                <a:cs typeface="Urbanist Bold"/>
                <a:sym typeface="Urbanist Bold"/>
              </a:rPr>
              <a:t>paralisados</a:t>
            </a:r>
            <a:endParaRPr lang="en-US" sz="2999" spc="59" dirty="0">
              <a:solidFill>
                <a:srgbClr val="000000"/>
              </a:solidFill>
              <a:latin typeface="Urbanist Bold"/>
              <a:ea typeface="Urbanist Bold"/>
              <a:cs typeface="Urbanist Bold"/>
              <a:sym typeface="Urbanist Bold"/>
            </a:endParaRPr>
          </a:p>
        </p:txBody>
      </p:sp>
      <p:grpSp>
        <p:nvGrpSpPr>
          <p:cNvPr id="12" name="Group 12"/>
          <p:cNvGrpSpPr/>
          <p:nvPr/>
        </p:nvGrpSpPr>
        <p:grpSpPr>
          <a:xfrm>
            <a:off x="510458" y="340179"/>
            <a:ext cx="5848886" cy="6596224"/>
            <a:chOff x="0" y="0"/>
            <a:chExt cx="7798514" cy="8794966"/>
          </a:xfrm>
        </p:grpSpPr>
        <p:sp>
          <p:nvSpPr>
            <p:cNvPr id="13" name="TextBox 13"/>
            <p:cNvSpPr txBox="1"/>
            <p:nvPr/>
          </p:nvSpPr>
          <p:spPr>
            <a:xfrm>
              <a:off x="0" y="0"/>
              <a:ext cx="7798514" cy="276004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8171"/>
                </a:lnSpc>
                <a:spcBef>
                  <a:spcPct val="0"/>
                </a:spcBef>
              </a:pPr>
              <a:r>
                <a:rPr lang="en-US" sz="6809">
                  <a:solidFill>
                    <a:srgbClr val="FFFFFF"/>
                  </a:solidFill>
                  <a:latin typeface="Urbanist Bold"/>
                  <a:ea typeface="Urbanist Bold"/>
                  <a:cs typeface="Urbanist Bold"/>
                  <a:sym typeface="Urbanist Bold"/>
                </a:rPr>
                <a:t>Cronograma do Curso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3592174"/>
              <a:ext cx="7798514" cy="52027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368"/>
                </a:lnSpc>
              </a:pPr>
              <a:r>
                <a:rPr lang="en-US" sz="2912" dirty="0">
                  <a:solidFill>
                    <a:srgbClr val="FFFFFF"/>
                  </a:solidFill>
                  <a:latin typeface="Urbanist"/>
                  <a:ea typeface="Urbanist"/>
                  <a:cs typeface="Urbanist"/>
                  <a:sym typeface="Urbanist"/>
                </a:rPr>
                <a:t>12 horas de aulas Online disponibilizadas até dia 04/11/24</a:t>
              </a:r>
            </a:p>
            <a:p>
              <a:pPr algn="l">
                <a:lnSpc>
                  <a:spcPts val="4368"/>
                </a:lnSpc>
              </a:pPr>
              <a:endParaRPr lang="en-US" sz="2912" dirty="0">
                <a:solidFill>
                  <a:srgbClr val="FFFFFF"/>
                </a:solidFill>
                <a:latin typeface="Urbanist"/>
                <a:ea typeface="Urbanist"/>
                <a:cs typeface="Urbanist"/>
                <a:sym typeface="Urbanist"/>
              </a:endParaRPr>
            </a:p>
            <a:p>
              <a:pPr algn="l">
                <a:lnSpc>
                  <a:spcPts val="4368"/>
                </a:lnSpc>
              </a:pPr>
              <a:r>
                <a:rPr lang="en-US" sz="2912" dirty="0">
                  <a:solidFill>
                    <a:srgbClr val="FFFFFF"/>
                  </a:solidFill>
                  <a:latin typeface="Urbanist"/>
                  <a:ea typeface="Urbanist"/>
                  <a:cs typeface="Urbanist"/>
                  <a:sym typeface="Urbanist"/>
                </a:rPr>
                <a:t>8 horas de aulas práticas dia 09 de Novembro de 2024 das 09 ás 18h</a:t>
              </a:r>
            </a:p>
            <a:p>
              <a:pPr algn="l">
                <a:lnSpc>
                  <a:spcPts val="4368"/>
                </a:lnSpc>
              </a:pPr>
              <a:endParaRPr lang="en-US" sz="2912" dirty="0">
                <a:solidFill>
                  <a:srgbClr val="FFFFFF"/>
                </a:solidFill>
                <a:latin typeface="Urbanist"/>
                <a:ea typeface="Urbanist"/>
                <a:cs typeface="Urbanist"/>
                <a:sym typeface="Urbanist"/>
              </a:endParaRPr>
            </a:p>
            <a:p>
              <a:pPr marL="0" lvl="0" indent="0" algn="l">
                <a:lnSpc>
                  <a:spcPts val="4368"/>
                </a:lnSpc>
                <a:spcBef>
                  <a:spcPct val="0"/>
                </a:spcBef>
              </a:pPr>
              <a:endParaRPr lang="en-US" sz="2912" dirty="0">
                <a:solidFill>
                  <a:srgbClr val="FFFFFF"/>
                </a:solidFill>
                <a:latin typeface="Urbanist"/>
                <a:ea typeface="Urbanist"/>
                <a:cs typeface="Urbanist"/>
                <a:sym typeface="Urbanist"/>
              </a:endParaRP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126002" y="0"/>
            <a:ext cx="6982424" cy="10843612"/>
          </a:xfrm>
          <a:prstGeom prst="rect">
            <a:avLst/>
          </a:prstGeom>
          <a:solidFill>
            <a:srgbClr val="185200"/>
          </a:solidFill>
        </p:spPr>
        <p:txBody>
          <a:bodyPr/>
          <a:lstStyle/>
          <a:p>
            <a:endParaRPr lang="pt-BR"/>
          </a:p>
        </p:txBody>
      </p:sp>
      <p:sp>
        <p:nvSpPr>
          <p:cNvPr id="3" name="Freeform 3"/>
          <p:cNvSpPr/>
          <p:nvPr/>
        </p:nvSpPr>
        <p:spPr>
          <a:xfrm rot="-5400000">
            <a:off x="18450" y="6042349"/>
            <a:ext cx="6837972" cy="6837972"/>
          </a:xfrm>
          <a:custGeom>
            <a:avLst/>
            <a:gdLst/>
            <a:ahLst/>
            <a:cxnLst/>
            <a:rect l="l" t="t" r="r" b="b"/>
            <a:pathLst>
              <a:path w="6837972" h="6837972">
                <a:moveTo>
                  <a:pt x="0" y="0"/>
                </a:moveTo>
                <a:lnTo>
                  <a:pt x="6837971" y="0"/>
                </a:lnTo>
                <a:lnTo>
                  <a:pt x="6837971" y="6837972"/>
                </a:lnTo>
                <a:lnTo>
                  <a:pt x="0" y="683797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grpSp>
        <p:nvGrpSpPr>
          <p:cNvPr id="4" name="Group 4"/>
          <p:cNvGrpSpPr/>
          <p:nvPr/>
        </p:nvGrpSpPr>
        <p:grpSpPr>
          <a:xfrm>
            <a:off x="17377623" y="6146"/>
            <a:ext cx="910377" cy="910377"/>
            <a:chOff x="0" y="0"/>
            <a:chExt cx="239770" cy="23977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39770" cy="239770"/>
            </a:xfrm>
            <a:custGeom>
              <a:avLst/>
              <a:gdLst/>
              <a:ahLst/>
              <a:cxnLst/>
              <a:rect l="l" t="t" r="r" b="b"/>
              <a:pathLst>
                <a:path w="239770" h="239770">
                  <a:moveTo>
                    <a:pt x="0" y="0"/>
                  </a:moveTo>
                  <a:lnTo>
                    <a:pt x="239770" y="0"/>
                  </a:lnTo>
                  <a:lnTo>
                    <a:pt x="239770" y="239770"/>
                  </a:lnTo>
                  <a:lnTo>
                    <a:pt x="0" y="239770"/>
                  </a:lnTo>
                  <a:close/>
                </a:path>
              </a:pathLst>
            </a:custGeom>
            <a:solidFill>
              <a:srgbClr val="B1DF41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239770" cy="27787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7462335" y="9461335"/>
            <a:ext cx="825665" cy="825665"/>
            <a:chOff x="0" y="0"/>
            <a:chExt cx="217459" cy="217459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17459" cy="217459"/>
            </a:xfrm>
            <a:custGeom>
              <a:avLst/>
              <a:gdLst/>
              <a:ahLst/>
              <a:cxnLst/>
              <a:rect l="l" t="t" r="r" b="b"/>
              <a:pathLst>
                <a:path w="217459" h="217459">
                  <a:moveTo>
                    <a:pt x="0" y="0"/>
                  </a:moveTo>
                  <a:lnTo>
                    <a:pt x="217459" y="0"/>
                  </a:lnTo>
                  <a:lnTo>
                    <a:pt x="217459" y="217459"/>
                  </a:lnTo>
                  <a:lnTo>
                    <a:pt x="0" y="217459"/>
                  </a:lnTo>
                  <a:close/>
                </a:path>
              </a:pathLst>
            </a:custGeom>
            <a:solidFill>
              <a:srgbClr val="B1DF41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217459" cy="25555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7404902" y="2943002"/>
            <a:ext cx="9471983" cy="34686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47698" lvl="1" indent="-323849" algn="l">
              <a:lnSpc>
                <a:spcPts val="5609"/>
              </a:lnSpc>
              <a:buFont typeface="Arial"/>
              <a:buChar char="•"/>
            </a:pPr>
            <a:r>
              <a:rPr lang="en-US" sz="2999" spc="59">
                <a:solidFill>
                  <a:srgbClr val="000000"/>
                </a:solidFill>
                <a:latin typeface="Urbanist Bold"/>
                <a:ea typeface="Urbanist Bold"/>
                <a:cs typeface="Urbanist Bold"/>
                <a:sym typeface="Urbanist Bold"/>
              </a:rPr>
              <a:t>Novidades do laser, magneto e eletro na regeneração neurológica e no estímulo da recuperação em pacientes paralisados</a:t>
            </a:r>
          </a:p>
          <a:p>
            <a:pPr marL="647698" lvl="1" indent="-323849" algn="l">
              <a:lnSpc>
                <a:spcPts val="5609"/>
              </a:lnSpc>
              <a:buFont typeface="Arial"/>
              <a:buChar char="•"/>
            </a:pPr>
            <a:r>
              <a:rPr lang="en-US" sz="2999" spc="59">
                <a:solidFill>
                  <a:srgbClr val="000000"/>
                </a:solidFill>
                <a:latin typeface="Urbanist Bold"/>
                <a:ea typeface="Urbanist Bold"/>
                <a:cs typeface="Urbanist Bold"/>
                <a:sym typeface="Urbanist Bold"/>
              </a:rPr>
              <a:t>Lesões de neurônio motor inferior e sua reabilitação</a:t>
            </a:r>
          </a:p>
        </p:txBody>
      </p:sp>
      <p:sp>
        <p:nvSpPr>
          <p:cNvPr id="11" name="Freeform 11"/>
          <p:cNvSpPr/>
          <p:nvPr/>
        </p:nvSpPr>
        <p:spPr>
          <a:xfrm>
            <a:off x="2482492" y="7398969"/>
            <a:ext cx="1765435" cy="2120099"/>
          </a:xfrm>
          <a:custGeom>
            <a:avLst/>
            <a:gdLst/>
            <a:ahLst/>
            <a:cxnLst/>
            <a:rect l="l" t="t" r="r" b="b"/>
            <a:pathLst>
              <a:path w="1765435" h="2120099">
                <a:moveTo>
                  <a:pt x="0" y="0"/>
                </a:moveTo>
                <a:lnTo>
                  <a:pt x="1765435" y="0"/>
                </a:lnTo>
                <a:lnTo>
                  <a:pt x="1765435" y="2120099"/>
                </a:lnTo>
                <a:lnTo>
                  <a:pt x="0" y="212009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2" name="TextBox 12"/>
          <p:cNvSpPr txBox="1"/>
          <p:nvPr/>
        </p:nvSpPr>
        <p:spPr>
          <a:xfrm>
            <a:off x="510458" y="340179"/>
            <a:ext cx="5848886" cy="20700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8171"/>
              </a:lnSpc>
              <a:spcBef>
                <a:spcPct val="0"/>
              </a:spcBef>
            </a:pPr>
            <a:r>
              <a:rPr lang="en-US" sz="6809">
                <a:solidFill>
                  <a:srgbClr val="FFFFFF"/>
                </a:solidFill>
                <a:latin typeface="Urbanist Bold"/>
                <a:ea typeface="Urbanist Bold"/>
                <a:cs typeface="Urbanist Bold"/>
                <a:sym typeface="Urbanist Bold"/>
              </a:rPr>
              <a:t>Cronograma do Curso</a:t>
            </a:r>
          </a:p>
        </p:txBody>
      </p:sp>
      <p:grpSp>
        <p:nvGrpSpPr>
          <p:cNvPr id="13" name="Group 13"/>
          <p:cNvGrpSpPr/>
          <p:nvPr/>
        </p:nvGrpSpPr>
        <p:grpSpPr>
          <a:xfrm>
            <a:off x="510458" y="340179"/>
            <a:ext cx="5848886" cy="6596224"/>
            <a:chOff x="0" y="0"/>
            <a:chExt cx="7798514" cy="8794966"/>
          </a:xfrm>
        </p:grpSpPr>
        <p:sp>
          <p:nvSpPr>
            <p:cNvPr id="14" name="TextBox 14"/>
            <p:cNvSpPr txBox="1"/>
            <p:nvPr/>
          </p:nvSpPr>
          <p:spPr>
            <a:xfrm>
              <a:off x="0" y="0"/>
              <a:ext cx="7798514" cy="276004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8171"/>
                </a:lnSpc>
                <a:spcBef>
                  <a:spcPct val="0"/>
                </a:spcBef>
              </a:pPr>
              <a:r>
                <a:rPr lang="en-US" sz="6809">
                  <a:solidFill>
                    <a:srgbClr val="FFFFFF"/>
                  </a:solidFill>
                  <a:latin typeface="Urbanist Bold"/>
                  <a:ea typeface="Urbanist Bold"/>
                  <a:cs typeface="Urbanist Bold"/>
                  <a:sym typeface="Urbanist Bold"/>
                </a:rPr>
                <a:t>Cronograma do Curso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3592174"/>
              <a:ext cx="7798514" cy="52027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368"/>
                </a:lnSpc>
              </a:pPr>
              <a:r>
                <a:rPr lang="en-US" sz="2912" dirty="0">
                  <a:solidFill>
                    <a:srgbClr val="FFFFFF"/>
                  </a:solidFill>
                  <a:latin typeface="Urbanist"/>
                  <a:ea typeface="Urbanist"/>
                  <a:cs typeface="Urbanist"/>
                  <a:sym typeface="Urbanist"/>
                </a:rPr>
                <a:t>12 horas de aulas Online disponibilizadas até dia 04/11/24</a:t>
              </a:r>
            </a:p>
            <a:p>
              <a:pPr algn="l">
                <a:lnSpc>
                  <a:spcPts val="4368"/>
                </a:lnSpc>
              </a:pPr>
              <a:endParaRPr lang="en-US" sz="2912" dirty="0">
                <a:solidFill>
                  <a:srgbClr val="FFFFFF"/>
                </a:solidFill>
                <a:latin typeface="Urbanist"/>
                <a:ea typeface="Urbanist"/>
                <a:cs typeface="Urbanist"/>
                <a:sym typeface="Urbanist"/>
              </a:endParaRPr>
            </a:p>
            <a:p>
              <a:pPr algn="l">
                <a:lnSpc>
                  <a:spcPts val="4368"/>
                </a:lnSpc>
              </a:pPr>
              <a:r>
                <a:rPr lang="en-US" sz="2912" dirty="0">
                  <a:solidFill>
                    <a:srgbClr val="FFFFFF"/>
                  </a:solidFill>
                  <a:latin typeface="Urbanist"/>
                  <a:ea typeface="Urbanist"/>
                  <a:cs typeface="Urbanist"/>
                  <a:sym typeface="Urbanist"/>
                </a:rPr>
                <a:t>8 horas de aulas práticas dia 09 de Novembro de 2024 das 09 ás 18h</a:t>
              </a:r>
            </a:p>
            <a:p>
              <a:pPr algn="l">
                <a:lnSpc>
                  <a:spcPts val="4368"/>
                </a:lnSpc>
              </a:pPr>
              <a:endParaRPr lang="en-US" sz="2912" dirty="0">
                <a:solidFill>
                  <a:srgbClr val="FFFFFF"/>
                </a:solidFill>
                <a:latin typeface="Urbanist"/>
                <a:ea typeface="Urbanist"/>
                <a:cs typeface="Urbanist"/>
                <a:sym typeface="Urbanist"/>
              </a:endParaRPr>
            </a:p>
            <a:p>
              <a:pPr marL="0" lvl="0" indent="0" algn="l">
                <a:lnSpc>
                  <a:spcPts val="4368"/>
                </a:lnSpc>
                <a:spcBef>
                  <a:spcPct val="0"/>
                </a:spcBef>
              </a:pPr>
              <a:endParaRPr lang="en-US" sz="2912" dirty="0">
                <a:solidFill>
                  <a:srgbClr val="FFFFFF"/>
                </a:solidFill>
                <a:latin typeface="Urbanist"/>
                <a:ea typeface="Urbanist"/>
                <a:cs typeface="Urbanist"/>
                <a:sym typeface="Urbanist"/>
              </a:endParaRP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520139"/>
            <a:chOff x="0" y="0"/>
            <a:chExt cx="4816593" cy="40036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400366"/>
            </a:xfrm>
            <a:custGeom>
              <a:avLst/>
              <a:gdLst/>
              <a:ahLst/>
              <a:cxnLst/>
              <a:rect l="l" t="t" r="r" b="b"/>
              <a:pathLst>
                <a:path w="4816592" h="400366">
                  <a:moveTo>
                    <a:pt x="0" y="0"/>
                  </a:moveTo>
                  <a:lnTo>
                    <a:pt x="4816592" y="0"/>
                  </a:lnTo>
                  <a:lnTo>
                    <a:pt x="4816592" y="400366"/>
                  </a:lnTo>
                  <a:lnTo>
                    <a:pt x="0" y="400366"/>
                  </a:lnTo>
                  <a:close/>
                </a:path>
              </a:pathLst>
            </a:custGeom>
            <a:solidFill>
              <a:srgbClr val="F29100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816593" cy="43846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0" y="8766861"/>
            <a:ext cx="18288000" cy="1520139"/>
            <a:chOff x="0" y="0"/>
            <a:chExt cx="4816593" cy="400366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816592" cy="400366"/>
            </a:xfrm>
            <a:custGeom>
              <a:avLst/>
              <a:gdLst/>
              <a:ahLst/>
              <a:cxnLst/>
              <a:rect l="l" t="t" r="r" b="b"/>
              <a:pathLst>
                <a:path w="4816592" h="400366">
                  <a:moveTo>
                    <a:pt x="0" y="0"/>
                  </a:moveTo>
                  <a:lnTo>
                    <a:pt x="4816592" y="0"/>
                  </a:lnTo>
                  <a:lnTo>
                    <a:pt x="4816592" y="400366"/>
                  </a:lnTo>
                  <a:lnTo>
                    <a:pt x="0" y="400366"/>
                  </a:lnTo>
                  <a:close/>
                </a:path>
              </a:pathLst>
            </a:custGeom>
            <a:solidFill>
              <a:srgbClr val="F29100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4816593" cy="43846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3613184" y="5952691"/>
            <a:ext cx="11061633" cy="13258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459"/>
              </a:lnSpc>
            </a:pPr>
            <a:r>
              <a:rPr lang="en-US" sz="5999" dirty="0">
                <a:solidFill>
                  <a:srgbClr val="FFFFFF"/>
                </a:solidFill>
                <a:latin typeface="Urbanist Italics"/>
                <a:ea typeface="Urbanist Italics"/>
                <a:cs typeface="Urbanist Italics"/>
                <a:sym typeface="Urbanist Italics"/>
              </a:rPr>
              <a:t>Aula prática </a:t>
            </a:r>
            <a:r>
              <a:rPr lang="en-US" sz="5999" dirty="0" err="1">
                <a:solidFill>
                  <a:srgbClr val="FFFFFF"/>
                </a:solidFill>
                <a:latin typeface="Urbanist Italics"/>
                <a:ea typeface="Urbanist Italics"/>
                <a:cs typeface="Urbanist Italics"/>
                <a:sym typeface="Urbanist Italics"/>
              </a:rPr>
              <a:t>presencial</a:t>
            </a:r>
            <a:r>
              <a:rPr lang="en-US" sz="5999" dirty="0">
                <a:solidFill>
                  <a:srgbClr val="FFFFFF"/>
                </a:solidFill>
                <a:latin typeface="Urbanist Italics"/>
                <a:ea typeface="Urbanist Italics"/>
                <a:cs typeface="Urbanist Italics"/>
                <a:sym typeface="Urbanist Italics"/>
              </a:rPr>
              <a:t> I 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4309645" y="2815159"/>
            <a:ext cx="9668710" cy="35566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919"/>
              </a:lnSpc>
            </a:pPr>
            <a:r>
              <a:rPr lang="en-US" sz="11999" dirty="0">
                <a:solidFill>
                  <a:srgbClr val="FFFFFF"/>
                </a:solidFill>
                <a:latin typeface="Urbanist Bold"/>
                <a:ea typeface="Urbanist Bold"/>
                <a:cs typeface="Urbanist Bold"/>
                <a:sym typeface="Urbanist Bold"/>
              </a:rPr>
              <a:t>AULAS</a:t>
            </a:r>
          </a:p>
          <a:p>
            <a:pPr algn="ctr">
              <a:lnSpc>
                <a:spcPts val="13919"/>
              </a:lnSpc>
            </a:pPr>
            <a:r>
              <a:rPr lang="en-US" sz="11999" dirty="0">
                <a:solidFill>
                  <a:srgbClr val="FFFFFF"/>
                </a:solidFill>
                <a:latin typeface="Urbanist Bold"/>
                <a:ea typeface="Urbanist Bold"/>
                <a:cs typeface="Urbanist Bold"/>
                <a:sym typeface="Urbanist Bold"/>
              </a:rPr>
              <a:t>PRÁTICAS</a:t>
            </a:r>
          </a:p>
        </p:txBody>
      </p:sp>
      <p:sp>
        <p:nvSpPr>
          <p:cNvPr id="10" name="Freeform 10"/>
          <p:cNvSpPr/>
          <p:nvPr/>
        </p:nvSpPr>
        <p:spPr>
          <a:xfrm rot="-5400000">
            <a:off x="-513517" y="1862155"/>
            <a:ext cx="2268549" cy="1241515"/>
          </a:xfrm>
          <a:custGeom>
            <a:avLst/>
            <a:gdLst/>
            <a:ahLst/>
            <a:cxnLst/>
            <a:rect l="l" t="t" r="r" b="b"/>
            <a:pathLst>
              <a:path w="2268549" h="1241515">
                <a:moveTo>
                  <a:pt x="0" y="0"/>
                </a:moveTo>
                <a:lnTo>
                  <a:pt x="2268549" y="0"/>
                </a:lnTo>
                <a:lnTo>
                  <a:pt x="2268549" y="1241515"/>
                </a:lnTo>
                <a:lnTo>
                  <a:pt x="0" y="124151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1" name="Freeform 11"/>
          <p:cNvSpPr/>
          <p:nvPr/>
        </p:nvSpPr>
        <p:spPr>
          <a:xfrm rot="-5400000">
            <a:off x="16532968" y="7186804"/>
            <a:ext cx="2268549" cy="1241515"/>
          </a:xfrm>
          <a:custGeom>
            <a:avLst/>
            <a:gdLst/>
            <a:ahLst/>
            <a:cxnLst/>
            <a:rect l="l" t="t" r="r" b="b"/>
            <a:pathLst>
              <a:path w="2268549" h="1241515">
                <a:moveTo>
                  <a:pt x="0" y="0"/>
                </a:moveTo>
                <a:lnTo>
                  <a:pt x="2268549" y="0"/>
                </a:lnTo>
                <a:lnTo>
                  <a:pt x="2268549" y="1241514"/>
                </a:lnTo>
                <a:lnTo>
                  <a:pt x="0" y="124151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295</TotalTime>
  <Words>524</Words>
  <Application>Microsoft Office PowerPoint</Application>
  <PresentationFormat>Personalizar</PresentationFormat>
  <Paragraphs>101</Paragraphs>
  <Slides>16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12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16</vt:i4>
      </vt:variant>
    </vt:vector>
  </HeadingPairs>
  <TitlesOfParts>
    <vt:vector size="29" baseType="lpstr">
      <vt:lpstr>Urbanist 1</vt:lpstr>
      <vt:lpstr>Now Bold</vt:lpstr>
      <vt:lpstr>Urbanist 1 Bold</vt:lpstr>
      <vt:lpstr>Urbanist Bold</vt:lpstr>
      <vt:lpstr>Arial</vt:lpstr>
      <vt:lpstr>Calibri</vt:lpstr>
      <vt:lpstr>Urbanist Italics</vt:lpstr>
      <vt:lpstr>Urbanist</vt:lpstr>
      <vt:lpstr>Urbanist Heavy</vt:lpstr>
      <vt:lpstr>Urbanist Medium</vt:lpstr>
      <vt:lpstr>Urbanist Semi-Bold</vt:lpstr>
      <vt:lpstr>Urbanist Ultra-Bold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 10º Curso Avançado SP</dc:title>
  <dc:creator>ricardo lopes</dc:creator>
  <cp:lastModifiedBy>ricardo lopes</cp:lastModifiedBy>
  <cp:revision>5</cp:revision>
  <dcterms:created xsi:type="dcterms:W3CDTF">2006-08-16T00:00:00Z</dcterms:created>
  <dcterms:modified xsi:type="dcterms:W3CDTF">2024-08-03T14:38:48Z</dcterms:modified>
  <dc:identifier>DAGJ0aGDgvI</dc:identifier>
</cp:coreProperties>
</file>