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73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2" r:id="rId17"/>
  </p:sldIdLst>
  <p:sldSz cx="18288000" cy="10287000"/>
  <p:notesSz cx="6858000" cy="9144000"/>
  <p:embeddedFontLst>
    <p:embeddedFont>
      <p:font typeface="Now Bold" panose="020B0604020202020204" charset="0"/>
      <p:regular r:id="rId18"/>
    </p:embeddedFont>
    <p:embeddedFont>
      <p:font typeface="Urbanist" panose="020B0604020202020204" charset="0"/>
      <p:regular r:id="rId19"/>
    </p:embeddedFont>
    <p:embeddedFont>
      <p:font typeface="Urbanist 1" panose="020B0604020202020204" charset="0"/>
      <p:regular r:id="rId20"/>
    </p:embeddedFont>
    <p:embeddedFont>
      <p:font typeface="Urbanist 1 Bold" panose="020B0604020202020204" charset="0"/>
      <p:regular r:id="rId21"/>
    </p:embeddedFont>
    <p:embeddedFont>
      <p:font typeface="Urbanist Bold" panose="020B0604020202020204" charset="0"/>
      <p:regular r:id="rId22"/>
    </p:embeddedFont>
    <p:embeddedFont>
      <p:font typeface="Urbanist Heavy" panose="020B0604020202020204" charset="0"/>
      <p:regular r:id="rId23"/>
    </p:embeddedFont>
    <p:embeddedFont>
      <p:font typeface="Urbanist Italics" panose="020B0604020202020204" charset="0"/>
      <p:regular r:id="rId24"/>
    </p:embeddedFont>
    <p:embeddedFont>
      <p:font typeface="Urbanist Medium" panose="020B0604020202020204" charset="0"/>
      <p:regular r:id="rId25"/>
    </p:embeddedFont>
    <p:embeddedFont>
      <p:font typeface="Urbanist Semi-Bold" panose="020B0604020202020204" charset="0"/>
      <p:regular r:id="rId26"/>
    </p:embeddedFont>
    <p:embeddedFont>
      <p:font typeface="Urbanist Ultra-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1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fisiocarepet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isiocarepet.com.br/cursos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63080" cy="10288743"/>
            <a:chOff x="0" y="0"/>
            <a:chExt cx="15972092" cy="20899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72028" cy="20899247"/>
            </a:xfrm>
            <a:custGeom>
              <a:avLst/>
              <a:gdLst/>
              <a:ahLst/>
              <a:cxnLst/>
              <a:rect l="l" t="t" r="r" b="b"/>
              <a:pathLst>
                <a:path w="15972028" h="20899247">
                  <a:moveTo>
                    <a:pt x="0" y="0"/>
                  </a:moveTo>
                  <a:lnTo>
                    <a:pt x="0" y="20899247"/>
                  </a:lnTo>
                  <a:lnTo>
                    <a:pt x="8776462" y="20899247"/>
                  </a:lnTo>
                  <a:lnTo>
                    <a:pt x="15972028" y="8573262"/>
                  </a:lnTo>
                  <a:lnTo>
                    <a:pt x="11004550" y="0"/>
                  </a:lnTo>
                  <a:close/>
                </a:path>
              </a:pathLst>
            </a:custGeom>
            <a:blipFill>
              <a:blip r:embed="rId2"/>
              <a:stretch>
                <a:fillRect t="-949" b="-9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5941836" y="8111610"/>
            <a:ext cx="2451270" cy="2177133"/>
            <a:chOff x="0" y="0"/>
            <a:chExt cx="772341" cy="685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567425">
            <a:off x="3042624" y="-385219"/>
            <a:ext cx="7690820" cy="2023107"/>
            <a:chOff x="0" y="0"/>
            <a:chExt cx="1346908" cy="3543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6908" cy="354311"/>
            </a:xfrm>
            <a:custGeom>
              <a:avLst/>
              <a:gdLst/>
              <a:ahLst/>
              <a:cxnLst/>
              <a:rect l="l" t="t" r="r" b="b"/>
              <a:pathLst>
                <a:path w="1346908" h="354311">
                  <a:moveTo>
                    <a:pt x="1143708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346908" y="354311"/>
                  </a:lnTo>
                  <a:lnTo>
                    <a:pt x="114370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143708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567425">
            <a:off x="5521455" y="545174"/>
            <a:ext cx="4522503" cy="830410"/>
            <a:chOff x="0" y="0"/>
            <a:chExt cx="1929615" cy="3543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9615" cy="354311"/>
            </a:xfrm>
            <a:custGeom>
              <a:avLst/>
              <a:gdLst/>
              <a:ahLst/>
              <a:cxnLst/>
              <a:rect l="l" t="t" r="r" b="b"/>
              <a:pathLst>
                <a:path w="1929615" h="354311">
                  <a:moveTo>
                    <a:pt x="172641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929615" y="354311"/>
                  </a:lnTo>
                  <a:lnTo>
                    <a:pt x="1726415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726415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567425">
            <a:off x="5906595" y="9092134"/>
            <a:ext cx="4708710" cy="727767"/>
            <a:chOff x="0" y="0"/>
            <a:chExt cx="2292417" cy="3543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3587692">
            <a:off x="3703794" y="8540371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5" y="0"/>
                </a:lnTo>
                <a:lnTo>
                  <a:pt x="6506445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 rot="7212503">
            <a:off x="1042007" y="8192320"/>
            <a:ext cx="10866833" cy="796584"/>
            <a:chOff x="0" y="0"/>
            <a:chExt cx="4892571" cy="3586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3587692">
            <a:off x="2418273" y="6901758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 rot="7212503">
            <a:off x="433558" y="7141880"/>
            <a:ext cx="11863906" cy="796584"/>
            <a:chOff x="0" y="0"/>
            <a:chExt cx="5341483" cy="3586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509723" y="8508723"/>
            <a:ext cx="749577" cy="749577"/>
          </a:xfrm>
          <a:custGeom>
            <a:avLst/>
            <a:gdLst/>
            <a:ahLst/>
            <a:cxnLst/>
            <a:rect l="l" t="t" r="r" b="b"/>
            <a:pathLst>
              <a:path w="749577" h="749577">
                <a:moveTo>
                  <a:pt x="0" y="0"/>
                </a:moveTo>
                <a:lnTo>
                  <a:pt x="749577" y="0"/>
                </a:lnTo>
                <a:lnTo>
                  <a:pt x="749577" y="749577"/>
                </a:lnTo>
                <a:lnTo>
                  <a:pt x="0" y="7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>
            <a:off x="7989462" y="6908879"/>
            <a:ext cx="849956" cy="535116"/>
            <a:chOff x="0" y="0"/>
            <a:chExt cx="575059" cy="36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434493" y="6076169"/>
            <a:ext cx="854939" cy="570103"/>
            <a:chOff x="0" y="0"/>
            <a:chExt cx="542932" cy="3620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276986" y="626334"/>
            <a:ext cx="1215052" cy="1459148"/>
          </a:xfrm>
          <a:custGeom>
            <a:avLst/>
            <a:gdLst/>
            <a:ahLst/>
            <a:cxnLst/>
            <a:rect l="l" t="t" r="r" b="b"/>
            <a:pathLst>
              <a:path w="1215052" h="1459148">
                <a:moveTo>
                  <a:pt x="0" y="0"/>
                </a:moveTo>
                <a:lnTo>
                  <a:pt x="1215052" y="0"/>
                </a:lnTo>
                <a:lnTo>
                  <a:pt x="1215052" y="1459148"/>
                </a:lnTo>
                <a:lnTo>
                  <a:pt x="0" y="1459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TextBox 32"/>
          <p:cNvSpPr txBox="1"/>
          <p:nvPr/>
        </p:nvSpPr>
        <p:spPr>
          <a:xfrm>
            <a:off x="12206104" y="8782864"/>
            <a:ext cx="4096308" cy="38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u="sng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  <a:hlinkClick r:id="rId7" tooltip="http://www.fisiocarepet.com.br"/>
              </a:rPr>
              <a:t>www.fisiocarepet.com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81777" y="8563789"/>
            <a:ext cx="2220635" cy="26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Visite o nosso site: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323238" y="6019019"/>
            <a:ext cx="5019501" cy="45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5"/>
              </a:lnSpc>
            </a:pPr>
            <a:r>
              <a:rPr lang="en-US" sz="2654" spc="53" dirty="0" err="1">
                <a:solidFill>
                  <a:srgbClr val="333333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Turma</a:t>
            </a:r>
            <a:r>
              <a:rPr lang="en-US" sz="2654" spc="53" dirty="0">
                <a:solidFill>
                  <a:srgbClr val="333333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 Curitiba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323238" y="2249751"/>
            <a:ext cx="7391677" cy="3593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520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16º CURSO AVANÇADO DE NEUROLOGIA E NEUROREABILITAÇÃO ANIMAL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2910891" y="8097698"/>
            <a:ext cx="1423957" cy="1710020"/>
          </a:xfrm>
          <a:custGeom>
            <a:avLst/>
            <a:gdLst/>
            <a:ahLst/>
            <a:cxnLst/>
            <a:rect l="l" t="t" r="r" b="b"/>
            <a:pathLst>
              <a:path w="1423957" h="1710020">
                <a:moveTo>
                  <a:pt x="0" y="0"/>
                </a:moveTo>
                <a:lnTo>
                  <a:pt x="1423957" y="0"/>
                </a:lnTo>
                <a:lnTo>
                  <a:pt x="1423957" y="1710020"/>
                </a:lnTo>
                <a:lnTo>
                  <a:pt x="0" y="1710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8109980" y="1395046"/>
            <a:ext cx="7860052" cy="842046"/>
            <a:chOff x="-1524" y="-9525"/>
            <a:chExt cx="10480070" cy="11227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813784" cy="1111679"/>
            </a:xfrm>
            <a:custGeom>
              <a:avLst/>
              <a:gdLst/>
              <a:ahLst/>
              <a:cxnLst/>
              <a:rect l="l" t="t" r="r" b="b"/>
              <a:pathLst>
                <a:path w="9813784" h="1111679">
                  <a:moveTo>
                    <a:pt x="0" y="0"/>
                  </a:moveTo>
                  <a:lnTo>
                    <a:pt x="9813784" y="0"/>
                  </a:lnTo>
                  <a:lnTo>
                    <a:pt x="981378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-1524" y="-1524"/>
              <a:ext cx="9816832" cy="1114727"/>
            </a:xfrm>
            <a:custGeom>
              <a:avLst/>
              <a:gdLst/>
              <a:ahLst/>
              <a:cxnLst/>
              <a:rect l="l" t="t" r="r" b="b"/>
              <a:pathLst>
                <a:path w="9816832" h="1114727">
                  <a:moveTo>
                    <a:pt x="1524" y="0"/>
                  </a:moveTo>
                  <a:lnTo>
                    <a:pt x="9815308" y="0"/>
                  </a:lnTo>
                  <a:cubicBezTo>
                    <a:pt x="9816197" y="0"/>
                    <a:pt x="9816832" y="762"/>
                    <a:pt x="9816832" y="1524"/>
                  </a:cubicBezTo>
                  <a:lnTo>
                    <a:pt x="9816832" y="1113203"/>
                  </a:lnTo>
                  <a:cubicBezTo>
                    <a:pt x="9816832" y="1114092"/>
                    <a:pt x="9816070" y="1114727"/>
                    <a:pt x="981530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80" y="1524"/>
                  </a:lnTo>
                  <a:lnTo>
                    <a:pt x="3780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815308" y="1111089"/>
                  </a:lnTo>
                  <a:lnTo>
                    <a:pt x="9815308" y="1113203"/>
                  </a:lnTo>
                  <a:lnTo>
                    <a:pt x="9813066" y="1113203"/>
                  </a:lnTo>
                  <a:lnTo>
                    <a:pt x="9813066" y="1524"/>
                  </a:lnTo>
                  <a:lnTo>
                    <a:pt x="9815308" y="1524"/>
                  </a:lnTo>
                  <a:lnTo>
                    <a:pt x="981530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047854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 dirty="0">
                  <a:solidFill>
                    <a:srgbClr val="FFFFFF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Data: 24 de </a:t>
              </a:r>
              <a:r>
                <a:rPr lang="en-US" sz="3999" u="sng" dirty="0" err="1">
                  <a:solidFill>
                    <a:srgbClr val="FFFFFF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Novembro</a:t>
              </a:r>
              <a:r>
                <a:rPr lang="en-US" sz="3999" u="sng" dirty="0">
                  <a:solidFill>
                    <a:srgbClr val="FFFFFF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 de 2024  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2969939"/>
            <a:ext cx="7371741" cy="4762958"/>
          </a:xfrm>
          <a:custGeom>
            <a:avLst/>
            <a:gdLst/>
            <a:ahLst/>
            <a:cxnLst/>
            <a:rect l="l" t="t" r="r" b="b"/>
            <a:pathLst>
              <a:path w="7371741" h="4762958">
                <a:moveTo>
                  <a:pt x="0" y="0"/>
                </a:moveTo>
                <a:lnTo>
                  <a:pt x="7371741" y="0"/>
                </a:lnTo>
                <a:lnTo>
                  <a:pt x="7371741" y="4762958"/>
                </a:lnTo>
                <a:lnTo>
                  <a:pt x="0" y="4762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703" b="-864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558366" y="1085850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333333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AULA PRÁTICA PRESENCIAL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11123" y="2622526"/>
            <a:ext cx="7858909" cy="594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4 Horas de aulas práticas:</a:t>
            </a:r>
            <a:r>
              <a:rPr lang="en-US" sz="330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</a:p>
          <a:p>
            <a:pPr algn="l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marL="712470" lvl="1" indent="-356235" algn="l">
              <a:lnSpc>
                <a:spcPts val="396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Aula prática de localização da lesão e técnicas de neuroreabilitação.</a:t>
            </a:r>
          </a:p>
          <a:p>
            <a:pPr algn="l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marL="712470" lvl="1" indent="-356235" algn="l">
              <a:lnSpc>
                <a:spcPts val="396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Práticas de aparelhos em lesões neurológicas.</a:t>
            </a:r>
          </a:p>
          <a:p>
            <a:pPr algn="l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marL="712470" lvl="1" indent="-356235" algn="l">
              <a:lnSpc>
                <a:spcPts val="396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Práticas de treino locomotor e exercícios terapêuticos em pacientes atáxicos, paréticos, paralisados e tetraplégicos.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11123" y="8866983"/>
            <a:ext cx="6112073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Prof. Esp. Ricardo S. Lopes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411">
            <a:off x="16091914" y="-204771"/>
            <a:ext cx="2904053" cy="2553039"/>
            <a:chOff x="0" y="0"/>
            <a:chExt cx="692895" cy="609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8411">
            <a:off x="-76362" y="9010481"/>
            <a:ext cx="2904053" cy="2553039"/>
            <a:chOff x="0" y="0"/>
            <a:chExt cx="692895" cy="6091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8411">
            <a:off x="14962686" y="-1560847"/>
            <a:ext cx="3685850" cy="2710668"/>
            <a:chOff x="0" y="0"/>
            <a:chExt cx="87942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9428" cy="646754"/>
            </a:xfrm>
            <a:custGeom>
              <a:avLst/>
              <a:gdLst/>
              <a:ahLst/>
              <a:cxnLst/>
              <a:rect l="l" t="t" r="r" b="b"/>
              <a:pathLst>
                <a:path w="879428" h="646754">
                  <a:moveTo>
                    <a:pt x="0" y="0"/>
                  </a:moveTo>
                  <a:lnTo>
                    <a:pt x="879428" y="0"/>
                  </a:lnTo>
                  <a:lnTo>
                    <a:pt x="87942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942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8411">
            <a:off x="-76177" y="8846179"/>
            <a:ext cx="8357827" cy="2710668"/>
            <a:chOff x="0" y="0"/>
            <a:chExt cx="1994142" cy="6467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4142" cy="646754"/>
            </a:xfrm>
            <a:custGeom>
              <a:avLst/>
              <a:gdLst/>
              <a:ahLst/>
              <a:cxnLst/>
              <a:rect l="l" t="t" r="r" b="b"/>
              <a:pathLst>
                <a:path w="1994142" h="646754">
                  <a:moveTo>
                    <a:pt x="0" y="0"/>
                  </a:moveTo>
                  <a:lnTo>
                    <a:pt x="1994142" y="0"/>
                  </a:lnTo>
                  <a:lnTo>
                    <a:pt x="1994142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994142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449506" y="5382076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4449506" y="3714595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5967514" y="1456185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19"/>
                </a:lnTo>
                <a:lnTo>
                  <a:pt x="0" y="1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8277723" y="4023176"/>
            <a:ext cx="10010277" cy="6263824"/>
          </a:xfrm>
          <a:custGeom>
            <a:avLst/>
            <a:gdLst/>
            <a:ahLst/>
            <a:cxnLst/>
            <a:rect l="l" t="t" r="r" b="b"/>
            <a:pathLst>
              <a:path w="10010277" h="6263824">
                <a:moveTo>
                  <a:pt x="0" y="0"/>
                </a:moveTo>
                <a:lnTo>
                  <a:pt x="10010277" y="0"/>
                </a:lnTo>
                <a:lnTo>
                  <a:pt x="10010277" y="6263824"/>
                </a:lnTo>
                <a:lnTo>
                  <a:pt x="0" y="62638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246" r="-6044" b="-1573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1028700" y="1610908"/>
            <a:ext cx="11985573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LOCAL - </a:t>
            </a:r>
            <a:r>
              <a:rPr lang="en-US" sz="6999">
                <a:solidFill>
                  <a:srgbClr val="F291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AULAS PRÁTICAS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BE66B2-C0B3-625C-9074-D6AF83AB1114}"/>
              </a:ext>
            </a:extLst>
          </p:cNvPr>
          <p:cNvSpPr txBox="1"/>
          <p:nvPr/>
        </p:nvSpPr>
        <p:spPr>
          <a:xfrm>
            <a:off x="1028700" y="3563702"/>
            <a:ext cx="6093803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Pathas</a:t>
            </a:r>
            <a:r>
              <a:rPr lang="en-US" sz="3999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Reabilitação</a:t>
            </a:r>
            <a:r>
              <a:rPr lang="en-US" sz="3999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Veterinária</a:t>
            </a:r>
            <a:endParaRPr lang="en-US" sz="3999" dirty="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Rua</a:t>
            </a:r>
            <a:r>
              <a:rPr lang="en-US" sz="3999" dirty="0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 Professor João </a:t>
            </a:r>
            <a:r>
              <a:rPr lang="en-US" sz="3999" dirty="0" err="1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Argemiro</a:t>
            </a:r>
            <a:r>
              <a:rPr lang="en-US" sz="3999" dirty="0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 Loyola - 319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8656" y="1515355"/>
            <a:ext cx="14570688" cy="278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INSCREVA-SE </a:t>
            </a:r>
          </a:p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agora mesmo e se torne um profssional renomado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17808" y="5057775"/>
            <a:ext cx="11252384" cy="287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6" u="sng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  <a:hlinkClick r:id="rId2" tooltip="https://fisiocarepet.com.br/cursos/"/>
              </a:rPr>
              <a:t>fisiocarepet.com.br</a:t>
            </a:r>
          </a:p>
          <a:p>
            <a:pPr algn="ctr">
              <a:lnSpc>
                <a:spcPts val="5748"/>
              </a:lnSpc>
            </a:pPr>
            <a:endParaRPr lang="en-US" sz="4106" u="sng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  <a:hlinkClick r:id="rId2" tooltip="https://fisiocarepet.com.br/cursos/"/>
            </a:endParaRPr>
          </a:p>
          <a:p>
            <a:pPr algn="ctr">
              <a:lnSpc>
                <a:spcPts val="5748"/>
              </a:lnSpc>
            </a:pPr>
            <a:r>
              <a:rPr lang="en-US" sz="4106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Garanta sua participação melhor curso de formação em fisioterapia veterinária do Brasil.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84397" y="0"/>
            <a:ext cx="1603603" cy="10287000"/>
            <a:chOff x="0" y="0"/>
            <a:chExt cx="358845" cy="2301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603603" cy="10287000"/>
            <a:chOff x="0" y="0"/>
            <a:chExt cx="358845" cy="23019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3603" y="9258300"/>
            <a:ext cx="15080794" cy="1028700"/>
            <a:chOff x="0" y="0"/>
            <a:chExt cx="3374696" cy="2301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74696" cy="230197"/>
            </a:xfrm>
            <a:custGeom>
              <a:avLst/>
              <a:gdLst/>
              <a:ahLst/>
              <a:cxnLst/>
              <a:rect l="l" t="t" r="r" b="b"/>
              <a:pathLst>
                <a:path w="3374696" h="230197">
                  <a:moveTo>
                    <a:pt x="0" y="0"/>
                  </a:moveTo>
                  <a:lnTo>
                    <a:pt x="3374696" y="0"/>
                  </a:lnTo>
                  <a:lnTo>
                    <a:pt x="3374696" y="230197"/>
                  </a:lnTo>
                  <a:lnTo>
                    <a:pt x="0" y="230197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74696" cy="268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05991" y="8492119"/>
            <a:ext cx="1276018" cy="1532361"/>
          </a:xfrm>
          <a:custGeom>
            <a:avLst/>
            <a:gdLst/>
            <a:ahLst/>
            <a:cxnLst/>
            <a:rect l="l" t="t" r="r" b="b"/>
            <a:pathLst>
              <a:path w="1276018" h="1532361">
                <a:moveTo>
                  <a:pt x="0" y="0"/>
                </a:moveTo>
                <a:lnTo>
                  <a:pt x="1276018" y="0"/>
                </a:lnTo>
                <a:lnTo>
                  <a:pt x="1276018" y="1532362"/>
                </a:lnTo>
                <a:lnTo>
                  <a:pt x="0" y="1532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41895" y="4491132"/>
            <a:ext cx="8574886" cy="6917786"/>
            <a:chOff x="0" y="0"/>
            <a:chExt cx="1918840" cy="1548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840" cy="1548024"/>
            </a:xfrm>
            <a:custGeom>
              <a:avLst/>
              <a:gdLst/>
              <a:ahLst/>
              <a:cxnLst/>
              <a:rect l="l" t="t" r="r" b="b"/>
              <a:pathLst>
                <a:path w="1918840" h="1548024">
                  <a:moveTo>
                    <a:pt x="0" y="0"/>
                  </a:moveTo>
                  <a:lnTo>
                    <a:pt x="1918840" y="0"/>
                  </a:lnTo>
                  <a:lnTo>
                    <a:pt x="1918840" y="1548024"/>
                  </a:lnTo>
                  <a:lnTo>
                    <a:pt x="0" y="154802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18840" cy="158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4451" y="-13368"/>
            <a:ext cx="2620743" cy="2405630"/>
            <a:chOff x="0" y="0"/>
            <a:chExt cx="586455" cy="538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6455" cy="538318"/>
            </a:xfrm>
            <a:custGeom>
              <a:avLst/>
              <a:gdLst/>
              <a:ahLst/>
              <a:cxnLst/>
              <a:rect l="l" t="t" r="r" b="b"/>
              <a:pathLst>
                <a:path w="586455" h="538318">
                  <a:moveTo>
                    <a:pt x="0" y="0"/>
                  </a:moveTo>
                  <a:lnTo>
                    <a:pt x="586455" y="0"/>
                  </a:lnTo>
                  <a:lnTo>
                    <a:pt x="586455" y="538318"/>
                  </a:lnTo>
                  <a:lnTo>
                    <a:pt x="0" y="53831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6455" cy="576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56062" y="1104900"/>
            <a:ext cx="16131938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DÚVIDAS?</a:t>
            </a:r>
          </a:p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Estamos aqui para te ajudar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3898" y="4985849"/>
            <a:ext cx="5541941" cy="404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Dados da Conta para Depósito: 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Banco Bradesco Ag 7748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C.C90926-2 Fisio Care Pet Cursos de Pós-graduação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Cnpj 50.621.509/0001-20 (pix)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56062" y="5140896"/>
            <a:ext cx="2005976" cy="108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9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Celular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11 97653-0774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56062" y="7156371"/>
            <a:ext cx="2303240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Whats App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11 97653-0774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7823" y="5067300"/>
            <a:ext cx="4925372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E-mail</a:t>
            </a:r>
          </a:p>
          <a:p>
            <a:pPr algn="l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fisiocarepetacademy@gmail.com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87823" y="7156371"/>
            <a:ext cx="3471693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Instagram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@fisiocarepet.academy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6062" y="3744647"/>
            <a:ext cx="6532949" cy="7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1"/>
              </a:lnSpc>
              <a:spcBef>
                <a:spcPct val="0"/>
              </a:spcBef>
            </a:pPr>
            <a:r>
              <a:rPr lang="en-US" sz="4350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Entre em contato conosco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144037" y="1637347"/>
            <a:ext cx="9115263" cy="5127336"/>
          </a:xfrm>
          <a:custGeom>
            <a:avLst/>
            <a:gdLst/>
            <a:ahLst/>
            <a:cxnLst/>
            <a:rect l="l" t="t" r="r" b="b"/>
            <a:pathLst>
              <a:path w="9115263" h="5127336">
                <a:moveTo>
                  <a:pt x="0" y="0"/>
                </a:moveTo>
                <a:lnTo>
                  <a:pt x="9115263" y="0"/>
                </a:lnTo>
                <a:lnTo>
                  <a:pt x="9115263" y="5127335"/>
                </a:lnTo>
                <a:lnTo>
                  <a:pt x="0" y="512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54902" y="2724884"/>
            <a:ext cx="5944148" cy="2952260"/>
          </a:xfrm>
          <a:custGeom>
            <a:avLst/>
            <a:gdLst/>
            <a:ahLst/>
            <a:cxnLst/>
            <a:rect l="l" t="t" r="r" b="b"/>
            <a:pathLst>
              <a:path w="5944148" h="2952260">
                <a:moveTo>
                  <a:pt x="0" y="0"/>
                </a:moveTo>
                <a:lnTo>
                  <a:pt x="5944148" y="0"/>
                </a:lnTo>
                <a:lnTo>
                  <a:pt x="5944148" y="2952260"/>
                </a:lnTo>
                <a:lnTo>
                  <a:pt x="0" y="295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779217" y="5812937"/>
            <a:ext cx="6495518" cy="3299311"/>
          </a:xfrm>
          <a:custGeom>
            <a:avLst/>
            <a:gdLst/>
            <a:ahLst/>
            <a:cxnLst/>
            <a:rect l="l" t="t" r="r" b="b"/>
            <a:pathLst>
              <a:path w="6495518" h="3299311">
                <a:moveTo>
                  <a:pt x="0" y="0"/>
                </a:moveTo>
                <a:lnTo>
                  <a:pt x="6495518" y="0"/>
                </a:lnTo>
                <a:lnTo>
                  <a:pt x="6495518" y="3299311"/>
                </a:lnTo>
                <a:lnTo>
                  <a:pt x="0" y="3299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9570970" y="6145301"/>
            <a:ext cx="6261397" cy="2358404"/>
          </a:xfrm>
          <a:custGeom>
            <a:avLst/>
            <a:gdLst/>
            <a:ahLst/>
            <a:cxnLst/>
            <a:rect l="l" t="t" r="r" b="b"/>
            <a:pathLst>
              <a:path w="6261397" h="2358404">
                <a:moveTo>
                  <a:pt x="0" y="0"/>
                </a:moveTo>
                <a:lnTo>
                  <a:pt x="6261397" y="0"/>
                </a:lnTo>
                <a:lnTo>
                  <a:pt x="6261397" y="2358404"/>
                </a:lnTo>
                <a:lnTo>
                  <a:pt x="0" y="2358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Bold"/>
                <a:ea typeface="Urbanist Bold"/>
                <a:cs typeface="Urbanist Bold"/>
                <a:sym typeface="Urbanist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"/>
                  <a:ea typeface="Urbanist"/>
                  <a:cs typeface="Urbanist"/>
                  <a:sym typeface="Urbanist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65582" y="2635794"/>
            <a:ext cx="7378418" cy="2276934"/>
          </a:xfrm>
          <a:custGeom>
            <a:avLst/>
            <a:gdLst/>
            <a:ahLst/>
            <a:cxnLst/>
            <a:rect l="l" t="t" r="r" b="b"/>
            <a:pathLst>
              <a:path w="7378418" h="2276934">
                <a:moveTo>
                  <a:pt x="0" y="0"/>
                </a:moveTo>
                <a:lnTo>
                  <a:pt x="7378418" y="0"/>
                </a:lnTo>
                <a:lnTo>
                  <a:pt x="7378418" y="2276933"/>
                </a:lnTo>
                <a:lnTo>
                  <a:pt x="0" y="2276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86527" y="5465177"/>
            <a:ext cx="6736527" cy="3764035"/>
          </a:xfrm>
          <a:custGeom>
            <a:avLst/>
            <a:gdLst/>
            <a:ahLst/>
            <a:cxnLst/>
            <a:rect l="l" t="t" r="r" b="b"/>
            <a:pathLst>
              <a:path w="6736527" h="3764035">
                <a:moveTo>
                  <a:pt x="0" y="0"/>
                </a:moveTo>
                <a:lnTo>
                  <a:pt x="6736528" y="0"/>
                </a:lnTo>
                <a:lnTo>
                  <a:pt x="6736528" y="3764035"/>
                </a:lnTo>
                <a:lnTo>
                  <a:pt x="0" y="376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9130161" y="2087880"/>
            <a:ext cx="8129139" cy="3453296"/>
          </a:xfrm>
          <a:custGeom>
            <a:avLst/>
            <a:gdLst/>
            <a:ahLst/>
            <a:cxnLst/>
            <a:rect l="l" t="t" r="r" b="b"/>
            <a:pathLst>
              <a:path w="8129139" h="3453296">
                <a:moveTo>
                  <a:pt x="0" y="0"/>
                </a:moveTo>
                <a:lnTo>
                  <a:pt x="8129139" y="0"/>
                </a:lnTo>
                <a:lnTo>
                  <a:pt x="8129139" y="3453296"/>
                </a:lnTo>
                <a:lnTo>
                  <a:pt x="0" y="34532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0561514" y="5973043"/>
            <a:ext cx="5266432" cy="2748304"/>
          </a:xfrm>
          <a:custGeom>
            <a:avLst/>
            <a:gdLst/>
            <a:ahLst/>
            <a:cxnLst/>
            <a:rect l="l" t="t" r="r" b="b"/>
            <a:pathLst>
              <a:path w="5266432" h="2748304">
                <a:moveTo>
                  <a:pt x="0" y="0"/>
                </a:moveTo>
                <a:lnTo>
                  <a:pt x="5266433" y="0"/>
                </a:lnTo>
                <a:lnTo>
                  <a:pt x="5266433" y="2748304"/>
                </a:lnTo>
                <a:lnTo>
                  <a:pt x="0" y="274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Bold"/>
                <a:ea typeface="Urbanist Bold"/>
                <a:cs typeface="Urbanist Bold"/>
                <a:sym typeface="Urbanist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"/>
                  <a:ea typeface="Urbanist"/>
                  <a:cs typeface="Urbanist"/>
                  <a:sym typeface="Urbanist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188079" y="0"/>
            <a:ext cx="13911842" cy="2314430"/>
          </a:xfrm>
          <a:custGeom>
            <a:avLst/>
            <a:gdLst/>
            <a:ahLst/>
            <a:cxnLst/>
            <a:rect l="l" t="t" r="r" b="b"/>
            <a:pathLst>
              <a:path w="3664024" h="609562">
                <a:moveTo>
                  <a:pt x="0" y="0"/>
                </a:moveTo>
                <a:lnTo>
                  <a:pt x="3664024" y="0"/>
                </a:lnTo>
                <a:lnTo>
                  <a:pt x="3664024" y="609562"/>
                </a:lnTo>
                <a:lnTo>
                  <a:pt x="0" y="609562"/>
                </a:lnTo>
                <a:close/>
              </a:path>
            </a:pathLst>
          </a:custGeom>
          <a:solidFill>
            <a:srgbClr val="B1DF41">
              <a:alpha val="80000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188079" y="-144661"/>
            <a:ext cx="13911842" cy="245909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dirty="0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OURO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pic>
        <p:nvPicPr>
          <p:cNvPr id="1028" name="Picture 4" descr="VETNIL RECEITA DOS CAMPEÕES Logo PNG Vector (AI) Free Download">
            <a:extLst>
              <a:ext uri="{FF2B5EF4-FFF2-40B4-BE49-F238E27FC236}">
                <a16:creationId xmlns:a16="http://schemas.microsoft.com/office/drawing/2014/main" id="{9A909691-5018-0995-3EAA-7688F8D4F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715" y="3994059"/>
            <a:ext cx="4472386" cy="26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tamos para ayudarte – Canis">
            <a:extLst>
              <a:ext uri="{FF2B5EF4-FFF2-40B4-BE49-F238E27FC236}">
                <a16:creationId xmlns:a16="http://schemas.microsoft.com/office/drawing/2014/main" id="{BA150BE5-43B3-2232-2D5A-74267F497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762" y="4561695"/>
            <a:ext cx="5384380" cy="151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07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631074"/>
            <a:ext cx="5899557" cy="11628162"/>
            <a:chOff x="0" y="0"/>
            <a:chExt cx="1553793" cy="306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3793" cy="3062561"/>
            </a:xfrm>
            <a:custGeom>
              <a:avLst/>
              <a:gdLst/>
              <a:ahLst/>
              <a:cxnLst/>
              <a:rect l="l" t="t" r="r" b="b"/>
              <a:pathLst>
                <a:path w="1553793" h="3062561">
                  <a:moveTo>
                    <a:pt x="0" y="0"/>
                  </a:moveTo>
                  <a:lnTo>
                    <a:pt x="1553793" y="0"/>
                  </a:lnTo>
                  <a:lnTo>
                    <a:pt x="1553793" y="3062561"/>
                  </a:lnTo>
                  <a:lnTo>
                    <a:pt x="0" y="3062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53793" cy="3119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15860522" y="-617290"/>
            <a:ext cx="3601342" cy="3291979"/>
            <a:chOff x="0" y="0"/>
            <a:chExt cx="859265" cy="78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9265" cy="785452"/>
            </a:xfrm>
            <a:custGeom>
              <a:avLst/>
              <a:gdLst/>
              <a:ahLst/>
              <a:cxnLst/>
              <a:rect l="l" t="t" r="r" b="b"/>
              <a:pathLst>
                <a:path w="859265" h="785452">
                  <a:moveTo>
                    <a:pt x="0" y="0"/>
                  </a:moveTo>
                  <a:lnTo>
                    <a:pt x="859265" y="0"/>
                  </a:lnTo>
                  <a:lnTo>
                    <a:pt x="85926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5926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791588">
            <a:off x="16883410" y="-899643"/>
            <a:ext cx="2809180" cy="2710668"/>
            <a:chOff x="0" y="0"/>
            <a:chExt cx="67025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0258" cy="646754"/>
            </a:xfrm>
            <a:custGeom>
              <a:avLst/>
              <a:gdLst/>
              <a:ahLst/>
              <a:cxnLst/>
              <a:rect l="l" t="t" r="r" b="b"/>
              <a:pathLst>
                <a:path w="670258" h="646754">
                  <a:moveTo>
                    <a:pt x="0" y="0"/>
                  </a:moveTo>
                  <a:lnTo>
                    <a:pt x="670258" y="0"/>
                  </a:lnTo>
                  <a:lnTo>
                    <a:pt x="67025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025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53187" y="-248775"/>
            <a:ext cx="10507759" cy="10566065"/>
            <a:chOff x="0" y="0"/>
            <a:chExt cx="2092778" cy="2104390"/>
          </a:xfrm>
        </p:grpSpPr>
        <p:sp>
          <p:nvSpPr>
            <p:cNvPr id="12" name="Freeform 12"/>
            <p:cNvSpPr/>
            <p:nvPr/>
          </p:nvSpPr>
          <p:spPr>
            <a:xfrm>
              <a:off x="10083" y="-1270"/>
              <a:ext cx="2100474" cy="2115820"/>
            </a:xfrm>
            <a:custGeom>
              <a:avLst/>
              <a:gdLst/>
              <a:ahLst/>
              <a:cxnLst/>
              <a:rect l="l" t="t" r="r" b="b"/>
              <a:pathLst>
                <a:path w="2100474" h="2115820">
                  <a:moveTo>
                    <a:pt x="2079945" y="800100"/>
                  </a:moveTo>
                  <a:cubicBezTo>
                    <a:pt x="2079028" y="624840"/>
                    <a:pt x="2071695" y="412750"/>
                    <a:pt x="2071695" y="222250"/>
                  </a:cubicBezTo>
                  <a:cubicBezTo>
                    <a:pt x="2071695" y="170180"/>
                    <a:pt x="2070778" y="66040"/>
                    <a:pt x="2066194" y="13970"/>
                  </a:cubicBezTo>
                  <a:cubicBezTo>
                    <a:pt x="1956193" y="13970"/>
                    <a:pt x="1837941" y="1270"/>
                    <a:pt x="1727023" y="1270"/>
                  </a:cubicBezTo>
                  <a:cubicBezTo>
                    <a:pt x="1150432" y="3810"/>
                    <a:pt x="579341" y="0"/>
                    <a:pt x="3667" y="1270"/>
                  </a:cubicBezTo>
                  <a:cubicBezTo>
                    <a:pt x="3667" y="171450"/>
                    <a:pt x="0" y="360680"/>
                    <a:pt x="917" y="530860"/>
                  </a:cubicBezTo>
                  <a:cubicBezTo>
                    <a:pt x="2751" y="848360"/>
                    <a:pt x="5501" y="1167130"/>
                    <a:pt x="5501" y="1484630"/>
                  </a:cubicBezTo>
                  <a:cubicBezTo>
                    <a:pt x="5501" y="1638300"/>
                    <a:pt x="4584" y="1790700"/>
                    <a:pt x="10084" y="1944370"/>
                  </a:cubicBezTo>
                  <a:cubicBezTo>
                    <a:pt x="11917" y="1993900"/>
                    <a:pt x="13751" y="2042160"/>
                    <a:pt x="17417" y="2091690"/>
                  </a:cubicBezTo>
                  <a:cubicBezTo>
                    <a:pt x="138419" y="2094230"/>
                    <a:pt x="258504" y="2098040"/>
                    <a:pt x="379505" y="2103120"/>
                  </a:cubicBezTo>
                  <a:cubicBezTo>
                    <a:pt x="701260" y="2115820"/>
                    <a:pt x="1013847" y="2095500"/>
                    <a:pt x="1345685" y="2104390"/>
                  </a:cubicBezTo>
                  <a:cubicBezTo>
                    <a:pt x="1595938" y="2110740"/>
                    <a:pt x="1841608" y="2091690"/>
                    <a:pt x="2095395" y="2091690"/>
                  </a:cubicBezTo>
                  <a:cubicBezTo>
                    <a:pt x="2095395" y="2075180"/>
                    <a:pt x="2096665" y="1978660"/>
                    <a:pt x="2097935" y="1962150"/>
                  </a:cubicBezTo>
                  <a:cubicBezTo>
                    <a:pt x="2100475" y="1863090"/>
                    <a:pt x="2086505" y="1677670"/>
                    <a:pt x="2087775" y="1578610"/>
                  </a:cubicBezTo>
                  <a:cubicBezTo>
                    <a:pt x="2094125" y="1170940"/>
                    <a:pt x="2081778" y="1151890"/>
                    <a:pt x="2079945" y="800100"/>
                  </a:cubicBezTo>
                  <a:close/>
                </a:path>
              </a:pathLst>
            </a:custGeom>
            <a:blipFill>
              <a:blip r:embed="rId2"/>
              <a:stretch>
                <a:fillRect l="-16790" t="-12" r="-17144" b="-1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52504" y="9530406"/>
            <a:ext cx="2716132" cy="3427602"/>
            <a:chOff x="0" y="0"/>
            <a:chExt cx="607801" cy="767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801" cy="767010"/>
            </a:xfrm>
            <a:custGeom>
              <a:avLst/>
              <a:gdLst/>
              <a:ahLst/>
              <a:cxnLst/>
              <a:rect l="l" t="t" r="r" b="b"/>
              <a:pathLst>
                <a:path w="607801" h="767010">
                  <a:moveTo>
                    <a:pt x="0" y="0"/>
                  </a:moveTo>
                  <a:lnTo>
                    <a:pt x="607801" y="0"/>
                  </a:lnTo>
                  <a:lnTo>
                    <a:pt x="607801" y="767010"/>
                  </a:lnTo>
                  <a:lnTo>
                    <a:pt x="0" y="76701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07801" cy="805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62488" y="784401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173672" y="1852558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73672" y="2817134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73672" y="3781710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06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73672" y="4746286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09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73672" y="5710862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11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73672" y="6675439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14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75844" y="194293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INFORMAÇÕES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75844" y="2905703"/>
            <a:ext cx="26826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COORDENADORES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75844" y="3851845"/>
            <a:ext cx="3563281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 dirty="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CRONOGRAMA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76408" y="4819310"/>
            <a:ext cx="4754976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AULAS PRÁTICAS PRESENCIAIS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75844" y="5763555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 dirty="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LOCALIZAÇÃO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75844" y="6745375"/>
            <a:ext cx="2716130" cy="368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 dirty="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PATROCINADORES</a:t>
            </a:r>
          </a:p>
        </p:txBody>
      </p:sp>
      <p:sp>
        <p:nvSpPr>
          <p:cNvPr id="29" name="AutoShape 29"/>
          <p:cNvSpPr/>
          <p:nvPr/>
        </p:nvSpPr>
        <p:spPr>
          <a:xfrm flipV="1">
            <a:off x="10183197" y="1351779"/>
            <a:ext cx="0" cy="64922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6126" y="-903076"/>
            <a:ext cx="2160903" cy="11921204"/>
            <a:chOff x="0" y="0"/>
            <a:chExt cx="483555" cy="2667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3555" cy="2667660"/>
            </a:xfrm>
            <a:custGeom>
              <a:avLst/>
              <a:gdLst/>
              <a:ahLst/>
              <a:cxnLst/>
              <a:rect l="l" t="t" r="r" b="b"/>
              <a:pathLst>
                <a:path w="483555" h="2667660">
                  <a:moveTo>
                    <a:pt x="0" y="0"/>
                  </a:moveTo>
                  <a:lnTo>
                    <a:pt x="483555" y="0"/>
                  </a:lnTo>
                  <a:lnTo>
                    <a:pt x="483555" y="2667660"/>
                  </a:lnTo>
                  <a:lnTo>
                    <a:pt x="0" y="266766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3555" cy="2705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24580" y="3669387"/>
            <a:ext cx="228135" cy="22813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72123" y="4818487"/>
            <a:ext cx="455210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Modelo híbrido</a:t>
            </a:r>
          </a:p>
        </p:txBody>
      </p:sp>
      <p:sp>
        <p:nvSpPr>
          <p:cNvPr id="8" name="AutoShape 8"/>
          <p:cNvSpPr/>
          <p:nvPr/>
        </p:nvSpPr>
        <p:spPr>
          <a:xfrm>
            <a:off x="2205990" y="5599725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7024580" y="4645539"/>
            <a:ext cx="239085" cy="228135"/>
            <a:chOff x="0" y="0"/>
            <a:chExt cx="6654792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54791" cy="6350000"/>
            </a:xfrm>
            <a:custGeom>
              <a:avLst/>
              <a:gdLst/>
              <a:ahLst/>
              <a:cxnLst/>
              <a:rect l="l" t="t" r="r" b="b"/>
              <a:pathLst>
                <a:path w="6654791" h="6350000">
                  <a:moveTo>
                    <a:pt x="3327396" y="0"/>
                  </a:moveTo>
                  <a:cubicBezTo>
                    <a:pt x="1489726" y="0"/>
                    <a:pt x="0" y="1421496"/>
                    <a:pt x="0" y="3175000"/>
                  </a:cubicBezTo>
                  <a:cubicBezTo>
                    <a:pt x="0" y="4928504"/>
                    <a:pt x="1489726" y="6350000"/>
                    <a:pt x="3327396" y="6350000"/>
                  </a:cubicBezTo>
                  <a:cubicBezTo>
                    <a:pt x="5165066" y="6350000"/>
                    <a:pt x="6654791" y="4928504"/>
                    <a:pt x="6654791" y="3175000"/>
                  </a:cubicBezTo>
                  <a:cubicBezTo>
                    <a:pt x="6654791" y="1421496"/>
                    <a:pt x="5165066" y="0"/>
                    <a:pt x="332739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2205990" y="6654012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024580" y="7349570"/>
            <a:ext cx="228135" cy="22813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506200" y="1719014"/>
            <a:ext cx="5560050" cy="6677024"/>
          </a:xfrm>
          <a:custGeom>
            <a:avLst/>
            <a:gdLst/>
            <a:ahLst/>
            <a:cxnLst/>
            <a:rect l="l" t="t" r="r" b="b"/>
            <a:pathLst>
              <a:path w="5560050" h="6677024">
                <a:moveTo>
                  <a:pt x="0" y="0"/>
                </a:moveTo>
                <a:lnTo>
                  <a:pt x="5560050" y="0"/>
                </a:lnTo>
                <a:lnTo>
                  <a:pt x="5560050" y="6677024"/>
                </a:lnTo>
                <a:lnTo>
                  <a:pt x="0" y="6677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2205990" y="1448157"/>
            <a:ext cx="8115300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INFORMAÇÕES GERAIS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66648" y="5816350"/>
            <a:ext cx="5870776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  <a:spcBef>
                <a:spcPct val="0"/>
              </a:spcBef>
            </a:pPr>
            <a:r>
              <a:rPr lang="en-US" sz="3000" u="none" strike="noStrike" dirty="0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12 Aulas </a:t>
            </a:r>
            <a:r>
              <a:rPr lang="en-US" sz="3000" u="none" strike="noStrike" dirty="0" err="1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teóricas</a:t>
            </a:r>
            <a:r>
              <a:rPr lang="en-US" sz="3000" u="none" strike="noStrike" dirty="0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 on-line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66648" y="6911187"/>
            <a:ext cx="5038515" cy="1106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4 horas de aula </a:t>
            </a:r>
            <a:r>
              <a:rPr lang="en-US" sz="3000" u="none" strike="noStrike" dirty="0" err="1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prática</a:t>
            </a:r>
            <a:r>
              <a:rPr lang="en-US" sz="3000" u="none" strike="noStrike" dirty="0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 </a:t>
            </a:r>
            <a:r>
              <a:rPr lang="en-US" sz="3000" u="none" strike="noStrike" dirty="0" err="1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em</a:t>
            </a:r>
            <a:r>
              <a:rPr lang="en-US" sz="3000" u="none" strike="noStrike" dirty="0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 Curitiba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8664" y="4739387"/>
            <a:ext cx="4637723" cy="3914132"/>
            <a:chOff x="0" y="0"/>
            <a:chExt cx="1037804" cy="87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7804" cy="875883"/>
            </a:xfrm>
            <a:custGeom>
              <a:avLst/>
              <a:gdLst/>
              <a:ahLst/>
              <a:cxnLst/>
              <a:rect l="l" t="t" r="r" b="b"/>
              <a:pathLst>
                <a:path w="1037804" h="875883">
                  <a:moveTo>
                    <a:pt x="0" y="0"/>
                  </a:moveTo>
                  <a:lnTo>
                    <a:pt x="1037804" y="0"/>
                  </a:lnTo>
                  <a:lnTo>
                    <a:pt x="1037804" y="875883"/>
                  </a:lnTo>
                  <a:lnTo>
                    <a:pt x="0" y="875883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37804" cy="91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10171" y="-318455"/>
            <a:ext cx="11538461" cy="11125422"/>
            <a:chOff x="0" y="0"/>
            <a:chExt cx="1055235" cy="1017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5235" cy="1017461"/>
            </a:xfrm>
            <a:custGeom>
              <a:avLst/>
              <a:gdLst/>
              <a:ahLst/>
              <a:cxnLst/>
              <a:rect l="l" t="t" r="r" b="b"/>
              <a:pathLst>
                <a:path w="1055235" h="1017461">
                  <a:moveTo>
                    <a:pt x="852035" y="0"/>
                  </a:moveTo>
                  <a:lnTo>
                    <a:pt x="0" y="0"/>
                  </a:lnTo>
                  <a:lnTo>
                    <a:pt x="203200" y="1017461"/>
                  </a:lnTo>
                  <a:lnTo>
                    <a:pt x="1055235" y="1017461"/>
                  </a:lnTo>
                  <a:lnTo>
                    <a:pt x="852035" y="0"/>
                  </a:lnTo>
                  <a:close/>
                </a:path>
              </a:pathLst>
            </a:custGeom>
            <a:blipFill>
              <a:blip r:embed="rId2"/>
              <a:stretch>
                <a:fillRect l="-121607" r="-28" b="-292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04308" y="1973265"/>
            <a:ext cx="9097891" cy="887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3"/>
              </a:lnSpc>
              <a:spcBef>
                <a:spcPct val="0"/>
              </a:spcBef>
            </a:pPr>
            <a:r>
              <a:rPr lang="en-US" sz="5195" dirty="0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Esp. Ricardo S. Lopes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04154" y="2988166"/>
            <a:ext cx="8054258" cy="495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CEO da Fisio Care Pet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Autor do livro” Fisiatria em Pequenos Animais”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Pós-graduado em Ortopedia Veterinária pela USP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Presidente da ANFIVET (2019-22)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Diretor Científico da ANFIVET (2022-25)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Coordenador da pós-graduação em fisioterapia veterinária da FAMESP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Curso do CCRP – University of Tennessee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04154" y="1405474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COORDENADOR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49603" y="4806739"/>
            <a:ext cx="6355205" cy="5901022"/>
            <a:chOff x="0" y="0"/>
            <a:chExt cx="142213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2132" cy="1320498"/>
            </a:xfrm>
            <a:custGeom>
              <a:avLst/>
              <a:gdLst/>
              <a:ahLst/>
              <a:cxnLst/>
              <a:rect l="l" t="t" r="r" b="b"/>
              <a:pathLst>
                <a:path w="1422132" h="1320498">
                  <a:moveTo>
                    <a:pt x="0" y="0"/>
                  </a:moveTo>
                  <a:lnTo>
                    <a:pt x="1422132" y="0"/>
                  </a:lnTo>
                  <a:lnTo>
                    <a:pt x="142213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2213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391068" y="1028700"/>
            <a:ext cx="9535068" cy="11757434"/>
          </a:xfrm>
          <a:custGeom>
            <a:avLst/>
            <a:gdLst/>
            <a:ahLst/>
            <a:cxnLst/>
            <a:rect l="l" t="t" r="r" b="b"/>
            <a:pathLst>
              <a:path w="9535068" h="11757434">
                <a:moveTo>
                  <a:pt x="9535068" y="0"/>
                </a:moveTo>
                <a:lnTo>
                  <a:pt x="0" y="0"/>
                </a:lnTo>
                <a:lnTo>
                  <a:pt x="0" y="11757434"/>
                </a:lnTo>
                <a:lnTo>
                  <a:pt x="9535068" y="11757434"/>
                </a:lnTo>
                <a:lnTo>
                  <a:pt x="953506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096756"/>
            <a:ext cx="8927482" cy="788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Ms. Ricardo Guglielmi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158358"/>
            <a:ext cx="9200779" cy="613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 algn="l">
              <a:lnSpc>
                <a:spcPts val="4475"/>
              </a:lnSpc>
              <a:buFont typeface="Arial"/>
              <a:buChar char="•"/>
            </a:pPr>
            <a:r>
              <a:rPr lang="en-US" sz="2500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Graduação em Medicina Veterinária UAM</a:t>
            </a:r>
          </a:p>
          <a:p>
            <a:pPr marL="539751" lvl="1" indent="-269876" algn="l">
              <a:lnSpc>
                <a:spcPts val="4475"/>
              </a:lnSpc>
              <a:buFont typeface="Arial"/>
              <a:buChar char="•"/>
            </a:pPr>
            <a:r>
              <a:rPr lang="en-US" sz="2500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Residência/Aprimoramento em Clínica Médica de Pequenos Animais no HOVET FMVZ/USP.</a:t>
            </a:r>
          </a:p>
          <a:p>
            <a:pPr marL="539751" lvl="1" indent="-269876" algn="l">
              <a:lnSpc>
                <a:spcPts val="4475"/>
              </a:lnSpc>
              <a:buFont typeface="Arial"/>
              <a:buChar char="•"/>
            </a:pPr>
            <a:r>
              <a:rPr lang="en-US" sz="2500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Formação em Neurologia Veterinária de Pequenos Animais.</a:t>
            </a:r>
          </a:p>
          <a:p>
            <a:pPr marL="539751" lvl="1" indent="-269876" algn="l">
              <a:lnSpc>
                <a:spcPts val="4475"/>
              </a:lnSpc>
              <a:buFont typeface="Arial"/>
              <a:buChar char="•"/>
            </a:pPr>
            <a:r>
              <a:rPr lang="en-US" sz="2500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Especialização em Neurologia de Pequenos Animais pela ANCLIVEPA.</a:t>
            </a:r>
          </a:p>
          <a:p>
            <a:pPr marL="539751" lvl="1" indent="-269876" algn="l">
              <a:lnSpc>
                <a:spcPts val="4475"/>
              </a:lnSpc>
              <a:buFont typeface="Arial"/>
              <a:buChar char="•"/>
            </a:pPr>
            <a:r>
              <a:rPr lang="en-US" sz="2500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Mestrado na área de Educação e Neuroanatomia de cães e gatos no Setor de Anatomia da FMVZ/USP.</a:t>
            </a:r>
          </a:p>
          <a:p>
            <a:pPr marL="539751" lvl="1" indent="-269876" algn="l">
              <a:lnSpc>
                <a:spcPts val="4475"/>
              </a:lnSpc>
              <a:buFont typeface="Arial"/>
              <a:buChar char="•"/>
            </a:pPr>
            <a:r>
              <a:rPr lang="en-US" sz="2500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Docente nas disciplinas/unidades curriculares de farmacologia, anatomia, fisiologia e clínica de pequenos animais no curso de Medicina Veterinária FMU.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519461"/>
            <a:ext cx="4892294" cy="67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COORDENADOR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49603" y="4806739"/>
            <a:ext cx="6355205" cy="5901022"/>
            <a:chOff x="0" y="0"/>
            <a:chExt cx="142213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2132" cy="1320498"/>
            </a:xfrm>
            <a:custGeom>
              <a:avLst/>
              <a:gdLst/>
              <a:ahLst/>
              <a:cxnLst/>
              <a:rect l="l" t="t" r="r" b="b"/>
              <a:pathLst>
                <a:path w="1422132" h="1320498">
                  <a:moveTo>
                    <a:pt x="0" y="0"/>
                  </a:moveTo>
                  <a:lnTo>
                    <a:pt x="1422132" y="0"/>
                  </a:lnTo>
                  <a:lnTo>
                    <a:pt x="142213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2213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207349" y="1028700"/>
            <a:ext cx="9311705" cy="11221021"/>
          </a:xfrm>
          <a:custGeom>
            <a:avLst/>
            <a:gdLst/>
            <a:ahLst/>
            <a:cxnLst/>
            <a:rect l="l" t="t" r="r" b="b"/>
            <a:pathLst>
              <a:path w="9311705" h="11221021">
                <a:moveTo>
                  <a:pt x="0" y="0"/>
                </a:moveTo>
                <a:lnTo>
                  <a:pt x="9311705" y="0"/>
                </a:lnTo>
                <a:lnTo>
                  <a:pt x="9311705" y="11221021"/>
                </a:lnTo>
                <a:lnTo>
                  <a:pt x="0" y="11221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1" b="-256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096756"/>
            <a:ext cx="8927482" cy="78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Esp. Nívea Maria Veturiano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129783"/>
            <a:ext cx="9200779" cy="624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Acupuntura Veterinária pelo Instituto Bioethicus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Fisioterapia Veterinária pela Fisio Care Pet Academy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Fisioterapia Veterinária pela FAMESP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Neurologia e Neurocirurgia Veterinária - UFAPE Intercursos.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Coordenadora da pós-graduação em Fisioterapia e Acupuntura Veterinária da FAMESP.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519461"/>
            <a:ext cx="4892294" cy="67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PROFESSORA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7377623" y="6146"/>
            <a:ext cx="910377" cy="910377"/>
            <a:chOff x="0" y="0"/>
            <a:chExt cx="239770" cy="2397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9770" cy="239770"/>
            </a:xfrm>
            <a:custGeom>
              <a:avLst/>
              <a:gdLst/>
              <a:ahLst/>
              <a:cxnLst/>
              <a:rect l="l" t="t" r="r" b="b"/>
              <a:pathLst>
                <a:path w="239770" h="239770">
                  <a:moveTo>
                    <a:pt x="0" y="0"/>
                  </a:moveTo>
                  <a:lnTo>
                    <a:pt x="239770" y="0"/>
                  </a:lnTo>
                  <a:lnTo>
                    <a:pt x="239770" y="239770"/>
                  </a:lnTo>
                  <a:lnTo>
                    <a:pt x="0" y="239770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39770" cy="2778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462335" y="9461335"/>
            <a:ext cx="825665" cy="825665"/>
            <a:chOff x="0" y="0"/>
            <a:chExt cx="217459" cy="2174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7459" cy="217459"/>
            </a:xfrm>
            <a:custGeom>
              <a:avLst/>
              <a:gdLst/>
              <a:ahLst/>
              <a:cxnLst/>
              <a:rect l="l" t="t" r="r" b="b"/>
              <a:pathLst>
                <a:path w="217459" h="217459">
                  <a:moveTo>
                    <a:pt x="0" y="0"/>
                  </a:moveTo>
                  <a:lnTo>
                    <a:pt x="217459" y="0"/>
                  </a:lnTo>
                  <a:lnTo>
                    <a:pt x="217459" y="217459"/>
                  </a:lnTo>
                  <a:lnTo>
                    <a:pt x="0" y="217459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7459" cy="255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404902" y="828266"/>
            <a:ext cx="9471983" cy="7698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5609"/>
              </a:lnSpc>
              <a:buFont typeface="Arial"/>
              <a:buChar char="•"/>
            </a:pPr>
            <a:r>
              <a:rPr lang="en-US" sz="2999" spc="59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Exame neurológico e prática de localização de lesões neurológicas</a:t>
            </a:r>
          </a:p>
          <a:p>
            <a:pPr marL="647698" lvl="1" indent="-323849" algn="l">
              <a:lnSpc>
                <a:spcPts val="5609"/>
              </a:lnSpc>
              <a:buFont typeface="Arial"/>
              <a:buChar char="•"/>
            </a:pPr>
            <a:r>
              <a:rPr lang="en-US" sz="2999" spc="59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Novidades da doença do disco intervertebral</a:t>
            </a:r>
          </a:p>
          <a:p>
            <a:pPr marL="647698" lvl="1" indent="-323849" algn="l">
              <a:lnSpc>
                <a:spcPts val="5609"/>
              </a:lnSpc>
              <a:buFont typeface="Arial"/>
              <a:buChar char="•"/>
            </a:pPr>
            <a:r>
              <a:rPr lang="en-US" sz="2999" spc="59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Diagnósticos diferenciais da DDIV</a:t>
            </a:r>
          </a:p>
          <a:p>
            <a:pPr marL="647698" lvl="1" indent="-323849" algn="l">
              <a:lnSpc>
                <a:spcPts val="5609"/>
              </a:lnSpc>
              <a:buFont typeface="Arial"/>
              <a:buChar char="•"/>
            </a:pPr>
            <a:r>
              <a:rPr lang="en-US" sz="2999" spc="59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Neuroplasticidade, Neuromodulação e memorização medular: a importância dos geradores de padrão central. Por que nem todo retorno de movimentação sem dor profunda é andar medular?</a:t>
            </a:r>
          </a:p>
          <a:p>
            <a:pPr marL="647698" lvl="1" indent="-323849" algn="l">
              <a:lnSpc>
                <a:spcPts val="5609"/>
              </a:lnSpc>
              <a:buFont typeface="Arial"/>
              <a:buChar char="•"/>
            </a:pPr>
            <a:r>
              <a:rPr lang="en-US" sz="2999" spc="59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Exercícios terapêuticos em pacientes atáxicos ou paralisados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10458" y="340179"/>
            <a:ext cx="5848886" cy="6812686"/>
            <a:chOff x="0" y="0"/>
            <a:chExt cx="7798514" cy="908358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7798514" cy="2760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Cronograma do Curso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592173"/>
              <a:ext cx="7798514" cy="5093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12 horas de aulas Online disponibilizadas até dia 20/11/24</a:t>
              </a:r>
            </a:p>
            <a:p>
              <a:pPr algn="l">
                <a:lnSpc>
                  <a:spcPts val="4368"/>
                </a:lnSpc>
              </a:pPr>
              <a:endPara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algn="l">
                <a:lnSpc>
                  <a:spcPts val="4368"/>
                </a:lnSpc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4 horas de aulas práticas dia 24 de Novembro de 2024 das 09 ás 13h</a:t>
              </a:r>
            </a:p>
            <a:p>
              <a:pPr algn="l">
                <a:lnSpc>
                  <a:spcPts val="4368"/>
                </a:lnSpc>
              </a:pPr>
              <a:endPara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endPara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7404902" y="2943002"/>
            <a:ext cx="9471983" cy="346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5609"/>
              </a:lnSpc>
              <a:buFont typeface="Arial"/>
              <a:buChar char="•"/>
            </a:pPr>
            <a:r>
              <a:rPr lang="en-US" sz="2999" spc="59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Novidades do laser, magneto e eletro na regeneração neurológica e no estímulo da recuperação em pacientes paralisados</a:t>
            </a:r>
          </a:p>
          <a:p>
            <a:pPr marL="647698" lvl="1" indent="-323849" algn="l">
              <a:lnSpc>
                <a:spcPts val="5609"/>
              </a:lnSpc>
              <a:buFont typeface="Arial"/>
              <a:buChar char="•"/>
            </a:pPr>
            <a:r>
              <a:rPr lang="en-US" sz="2999" spc="59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Lesões de neurônio motor inferior e sua reabilitação</a:t>
            </a:r>
          </a:p>
        </p:txBody>
      </p:sp>
      <p:sp>
        <p:nvSpPr>
          <p:cNvPr id="5" name="Freeform 5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510458" y="340179"/>
            <a:ext cx="5848886" cy="6812686"/>
            <a:chOff x="0" y="0"/>
            <a:chExt cx="7798514" cy="9083582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7798514" cy="2760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Cronograma do Curso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592173"/>
              <a:ext cx="7798514" cy="5093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12 horas de aulas Online disponibilizadas até dia 20/11/24</a:t>
              </a:r>
            </a:p>
            <a:p>
              <a:pPr algn="l">
                <a:lnSpc>
                  <a:spcPts val="4368"/>
                </a:lnSpc>
              </a:pPr>
              <a:endPara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algn="l">
                <a:lnSpc>
                  <a:spcPts val="4368"/>
                </a:lnSpc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4 horas de aulas práticas dia 24 de Novembro de 2024 das 09 ás 13h</a:t>
              </a:r>
            </a:p>
            <a:p>
              <a:pPr algn="l">
                <a:lnSpc>
                  <a:spcPts val="4368"/>
                </a:lnSpc>
              </a:pPr>
              <a:endPara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endPara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377623" y="6146"/>
            <a:ext cx="910377" cy="910377"/>
            <a:chOff x="0" y="0"/>
            <a:chExt cx="239770" cy="2397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9770" cy="239770"/>
            </a:xfrm>
            <a:custGeom>
              <a:avLst/>
              <a:gdLst/>
              <a:ahLst/>
              <a:cxnLst/>
              <a:rect l="l" t="t" r="r" b="b"/>
              <a:pathLst>
                <a:path w="239770" h="239770">
                  <a:moveTo>
                    <a:pt x="0" y="0"/>
                  </a:moveTo>
                  <a:lnTo>
                    <a:pt x="239770" y="0"/>
                  </a:lnTo>
                  <a:lnTo>
                    <a:pt x="239770" y="239770"/>
                  </a:lnTo>
                  <a:lnTo>
                    <a:pt x="0" y="239770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39770" cy="2778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462335" y="9461335"/>
            <a:ext cx="825665" cy="825665"/>
            <a:chOff x="0" y="0"/>
            <a:chExt cx="217459" cy="21745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7459" cy="217459"/>
            </a:xfrm>
            <a:custGeom>
              <a:avLst/>
              <a:gdLst/>
              <a:ahLst/>
              <a:cxnLst/>
              <a:rect l="l" t="t" r="r" b="b"/>
              <a:pathLst>
                <a:path w="217459" h="217459">
                  <a:moveTo>
                    <a:pt x="0" y="0"/>
                  </a:moveTo>
                  <a:lnTo>
                    <a:pt x="217459" y="0"/>
                  </a:lnTo>
                  <a:lnTo>
                    <a:pt x="217459" y="217459"/>
                  </a:lnTo>
                  <a:lnTo>
                    <a:pt x="0" y="217459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7459" cy="255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20139"/>
            <a:chOff x="0" y="0"/>
            <a:chExt cx="4816593" cy="4003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F291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8766861"/>
            <a:ext cx="18288000" cy="1520139"/>
            <a:chOff x="0" y="0"/>
            <a:chExt cx="4816593" cy="400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F291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13184" y="5952691"/>
            <a:ext cx="11061633" cy="13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9"/>
              </a:lnSpc>
            </a:pPr>
            <a:r>
              <a:rPr lang="en-US" sz="5999">
                <a:solidFill>
                  <a:srgbClr val="FFFFFF"/>
                </a:solidFill>
                <a:latin typeface="Urbanist Italics"/>
                <a:ea typeface="Urbanist Italics"/>
                <a:cs typeface="Urbanist Italics"/>
                <a:sym typeface="Urbanist Italics"/>
              </a:rPr>
              <a:t>Aula prática presencial 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09645" y="2815159"/>
            <a:ext cx="9668710" cy="355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AULAS</a:t>
            </a:r>
          </a:p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PRÁTICAS</a:t>
            </a:r>
          </a:p>
        </p:txBody>
      </p:sp>
      <p:sp>
        <p:nvSpPr>
          <p:cNvPr id="10" name="Freeform 10"/>
          <p:cNvSpPr/>
          <p:nvPr/>
        </p:nvSpPr>
        <p:spPr>
          <a:xfrm rot="-5400000">
            <a:off x="-513517" y="1862155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5"/>
                </a:lnTo>
                <a:lnTo>
                  <a:pt x="0" y="124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-5400000">
            <a:off x="16532968" y="7186804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4"/>
                </a:lnTo>
                <a:lnTo>
                  <a:pt x="0" y="12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566</Words>
  <Application>Microsoft Office PowerPoint</Application>
  <PresentationFormat>Personalizar</PresentationFormat>
  <Paragraphs>102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9" baseType="lpstr">
      <vt:lpstr>Now Bold</vt:lpstr>
      <vt:lpstr>Urbanist Ultra-Bold</vt:lpstr>
      <vt:lpstr>Arial</vt:lpstr>
      <vt:lpstr>Urbanist</vt:lpstr>
      <vt:lpstr>Urbanist Medium</vt:lpstr>
      <vt:lpstr>Urbanist Italics</vt:lpstr>
      <vt:lpstr>Calibri</vt:lpstr>
      <vt:lpstr>Urbanist Heavy</vt:lpstr>
      <vt:lpstr>Urbanist Semi-Bold</vt:lpstr>
      <vt:lpstr>Urbanist Bold</vt:lpstr>
      <vt:lpstr>Urbanist 1</vt:lpstr>
      <vt:lpstr>Urbanist 1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16º Curso Avançado Curitiba</dc:title>
  <dc:creator>ricardo lopes</dc:creator>
  <cp:lastModifiedBy>ricardo lopes</cp:lastModifiedBy>
  <cp:revision>4</cp:revision>
  <dcterms:created xsi:type="dcterms:W3CDTF">2006-08-16T00:00:00Z</dcterms:created>
  <dcterms:modified xsi:type="dcterms:W3CDTF">2024-08-04T13:16:00Z</dcterms:modified>
  <dc:identifier>DAGJ01YBdh8</dc:identifier>
</cp:coreProperties>
</file>