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2" r:id="rId32"/>
  </p:sldIdLst>
  <p:sldSz cx="18288000" cy="10287000"/>
  <p:notesSz cx="6858000" cy="9144000"/>
  <p:embeddedFontLst>
    <p:embeddedFont>
      <p:font typeface="Now Bold" panose="020B0604020202020204" charset="0"/>
      <p:regular r:id="rId33"/>
    </p:embeddedFont>
    <p:embeddedFont>
      <p:font typeface="Urbanist 1" panose="020B0604020202020204" charset="0"/>
      <p:regular r:id="rId34"/>
    </p:embeddedFont>
    <p:embeddedFont>
      <p:font typeface="Urbanist 1 Bold" panose="020B0604020202020204" charset="0"/>
      <p:regular r:id="rId35"/>
    </p:embeddedFont>
    <p:embeddedFont>
      <p:font typeface="Urbanist 1 Heavy" panose="020B0604020202020204" charset="0"/>
      <p:regular r:id="rId36"/>
    </p:embeddedFont>
    <p:embeddedFont>
      <p:font typeface="Urbanist 1 Italics" panose="020B0604020202020204" charset="0"/>
      <p:regular r:id="rId37"/>
    </p:embeddedFont>
    <p:embeddedFont>
      <p:font typeface="Urbanist 1 Medium" panose="020B0604020202020204" charset="0"/>
      <p:regular r:id="rId38"/>
    </p:embeddedFont>
    <p:embeddedFont>
      <p:font typeface="Urbanist 1 Semi-Bold" panose="020B0604020202020204" charset="0"/>
      <p:regular r:id="rId39"/>
    </p:embeddedFont>
    <p:embeddedFont>
      <p:font typeface="Urbanist 1 Ultra-Bold" panose="020B0604020202020204" charset="0"/>
      <p:regular r:id="rId40"/>
    </p:embeddedFont>
    <p:embeddedFont>
      <p:font typeface="Urbanist 2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129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fisiocarepet.com.b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fisiocarepet.com.br/cursos/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863080" cy="10288743"/>
            <a:chOff x="0" y="0"/>
            <a:chExt cx="15972092" cy="208992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72028" cy="20899247"/>
            </a:xfrm>
            <a:custGeom>
              <a:avLst/>
              <a:gdLst/>
              <a:ahLst/>
              <a:cxnLst/>
              <a:rect l="l" t="t" r="r" b="b"/>
              <a:pathLst>
                <a:path w="15972028" h="20899247">
                  <a:moveTo>
                    <a:pt x="0" y="0"/>
                  </a:moveTo>
                  <a:lnTo>
                    <a:pt x="0" y="20899247"/>
                  </a:lnTo>
                  <a:lnTo>
                    <a:pt x="8776462" y="20899247"/>
                  </a:lnTo>
                  <a:lnTo>
                    <a:pt x="15972028" y="8573262"/>
                  </a:lnTo>
                  <a:lnTo>
                    <a:pt x="11004550" y="0"/>
                  </a:lnTo>
                  <a:close/>
                </a:path>
              </a:pathLst>
            </a:custGeom>
            <a:blipFill>
              <a:blip r:embed="rId2"/>
              <a:stretch>
                <a:fillRect t="-949" b="-94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5941836" y="8111610"/>
            <a:ext cx="2451270" cy="2177133"/>
            <a:chOff x="0" y="0"/>
            <a:chExt cx="772341" cy="685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2341" cy="685967"/>
            </a:xfrm>
            <a:custGeom>
              <a:avLst/>
              <a:gdLst/>
              <a:ahLst/>
              <a:cxnLst/>
              <a:rect l="l" t="t" r="r" b="b"/>
              <a:pathLst>
                <a:path w="772341" h="685967">
                  <a:moveTo>
                    <a:pt x="386171" y="685967"/>
                  </a:moveTo>
                  <a:lnTo>
                    <a:pt x="772341" y="0"/>
                  </a:lnTo>
                  <a:lnTo>
                    <a:pt x="0" y="0"/>
                  </a:lnTo>
                  <a:lnTo>
                    <a:pt x="386171" y="68596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0678" y="10898"/>
              <a:ext cx="530985" cy="356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3567425">
            <a:off x="3042624" y="-385219"/>
            <a:ext cx="7690820" cy="2023107"/>
            <a:chOff x="0" y="0"/>
            <a:chExt cx="1346908" cy="3543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6908" cy="354311"/>
            </a:xfrm>
            <a:custGeom>
              <a:avLst/>
              <a:gdLst/>
              <a:ahLst/>
              <a:cxnLst/>
              <a:rect l="l" t="t" r="r" b="b"/>
              <a:pathLst>
                <a:path w="1346908" h="354311">
                  <a:moveTo>
                    <a:pt x="1143708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346908" y="354311"/>
                  </a:lnTo>
                  <a:lnTo>
                    <a:pt x="1143708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1143708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3567425">
            <a:off x="5521455" y="545174"/>
            <a:ext cx="4522503" cy="830410"/>
            <a:chOff x="0" y="0"/>
            <a:chExt cx="1929615" cy="3543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29615" cy="354311"/>
            </a:xfrm>
            <a:custGeom>
              <a:avLst/>
              <a:gdLst/>
              <a:ahLst/>
              <a:cxnLst/>
              <a:rect l="l" t="t" r="r" b="b"/>
              <a:pathLst>
                <a:path w="1929615" h="354311">
                  <a:moveTo>
                    <a:pt x="1726415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929615" y="354311"/>
                  </a:lnTo>
                  <a:lnTo>
                    <a:pt x="1726415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1726415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3567425">
            <a:off x="5906595" y="9092134"/>
            <a:ext cx="4708710" cy="727767"/>
            <a:chOff x="0" y="0"/>
            <a:chExt cx="2292417" cy="3543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92417" cy="354311"/>
            </a:xfrm>
            <a:custGeom>
              <a:avLst/>
              <a:gdLst/>
              <a:ahLst/>
              <a:cxnLst/>
              <a:rect l="l" t="t" r="r" b="b"/>
              <a:pathLst>
                <a:path w="2292417" h="354311">
                  <a:moveTo>
                    <a:pt x="2089217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2292417" y="354311"/>
                  </a:lnTo>
                  <a:lnTo>
                    <a:pt x="208921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2089217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3587692">
            <a:off x="3703794" y="8540371"/>
            <a:ext cx="6506445" cy="309056"/>
          </a:xfrm>
          <a:custGeom>
            <a:avLst/>
            <a:gdLst/>
            <a:ahLst/>
            <a:cxnLst/>
            <a:rect l="l" t="t" r="r" b="b"/>
            <a:pathLst>
              <a:path w="6506445" h="309056">
                <a:moveTo>
                  <a:pt x="0" y="0"/>
                </a:moveTo>
                <a:lnTo>
                  <a:pt x="6506445" y="0"/>
                </a:lnTo>
                <a:lnTo>
                  <a:pt x="6506445" y="309056"/>
                </a:lnTo>
                <a:lnTo>
                  <a:pt x="0" y="309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 rot="7212503">
            <a:off x="1042007" y="8192320"/>
            <a:ext cx="10866833" cy="796584"/>
            <a:chOff x="0" y="0"/>
            <a:chExt cx="4892571" cy="3586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92571" cy="358646"/>
            </a:xfrm>
            <a:custGeom>
              <a:avLst/>
              <a:gdLst/>
              <a:ahLst/>
              <a:cxnLst/>
              <a:rect l="l" t="t" r="r" b="b"/>
              <a:pathLst>
                <a:path w="4892571" h="358646">
                  <a:moveTo>
                    <a:pt x="203200" y="0"/>
                  </a:moveTo>
                  <a:lnTo>
                    <a:pt x="4892571" y="0"/>
                  </a:lnTo>
                  <a:lnTo>
                    <a:pt x="4689371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4689371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3587692">
            <a:off x="2418273" y="6901758"/>
            <a:ext cx="9498397" cy="451174"/>
          </a:xfrm>
          <a:custGeom>
            <a:avLst/>
            <a:gdLst/>
            <a:ahLst/>
            <a:cxnLst/>
            <a:rect l="l" t="t" r="r" b="b"/>
            <a:pathLst>
              <a:path w="9498397" h="451174">
                <a:moveTo>
                  <a:pt x="0" y="0"/>
                </a:moveTo>
                <a:lnTo>
                  <a:pt x="9498397" y="0"/>
                </a:lnTo>
                <a:lnTo>
                  <a:pt x="9498397" y="451174"/>
                </a:lnTo>
                <a:lnTo>
                  <a:pt x="0" y="45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1" name="Group 21"/>
          <p:cNvGrpSpPr/>
          <p:nvPr/>
        </p:nvGrpSpPr>
        <p:grpSpPr>
          <a:xfrm rot="7212503">
            <a:off x="433558" y="7141880"/>
            <a:ext cx="11863906" cy="796584"/>
            <a:chOff x="0" y="0"/>
            <a:chExt cx="5341483" cy="35864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41484" cy="358646"/>
            </a:xfrm>
            <a:custGeom>
              <a:avLst/>
              <a:gdLst/>
              <a:ahLst/>
              <a:cxnLst/>
              <a:rect l="l" t="t" r="r" b="b"/>
              <a:pathLst>
                <a:path w="5341484" h="358646">
                  <a:moveTo>
                    <a:pt x="203200" y="0"/>
                  </a:moveTo>
                  <a:lnTo>
                    <a:pt x="5341484" y="0"/>
                  </a:lnTo>
                  <a:lnTo>
                    <a:pt x="5138284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5138283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509723" y="8508723"/>
            <a:ext cx="749577" cy="749577"/>
          </a:xfrm>
          <a:custGeom>
            <a:avLst/>
            <a:gdLst/>
            <a:ahLst/>
            <a:cxnLst/>
            <a:rect l="l" t="t" r="r" b="b"/>
            <a:pathLst>
              <a:path w="749577" h="749577">
                <a:moveTo>
                  <a:pt x="0" y="0"/>
                </a:moveTo>
                <a:lnTo>
                  <a:pt x="749577" y="0"/>
                </a:lnTo>
                <a:lnTo>
                  <a:pt x="749577" y="749577"/>
                </a:lnTo>
                <a:lnTo>
                  <a:pt x="0" y="749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5" name="Group 25"/>
          <p:cNvGrpSpPr/>
          <p:nvPr/>
        </p:nvGrpSpPr>
        <p:grpSpPr>
          <a:xfrm>
            <a:off x="7989462" y="6908879"/>
            <a:ext cx="849956" cy="535116"/>
            <a:chOff x="0" y="0"/>
            <a:chExt cx="575059" cy="3620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434493" y="6076169"/>
            <a:ext cx="854939" cy="570103"/>
            <a:chOff x="0" y="0"/>
            <a:chExt cx="542932" cy="36204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339732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276986" y="626334"/>
            <a:ext cx="1215052" cy="1459148"/>
          </a:xfrm>
          <a:custGeom>
            <a:avLst/>
            <a:gdLst/>
            <a:ahLst/>
            <a:cxnLst/>
            <a:rect l="l" t="t" r="r" b="b"/>
            <a:pathLst>
              <a:path w="1215052" h="1459148">
                <a:moveTo>
                  <a:pt x="0" y="0"/>
                </a:moveTo>
                <a:lnTo>
                  <a:pt x="1215052" y="0"/>
                </a:lnTo>
                <a:lnTo>
                  <a:pt x="1215052" y="1459148"/>
                </a:lnTo>
                <a:lnTo>
                  <a:pt x="0" y="1459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TextBox 32"/>
          <p:cNvSpPr txBox="1"/>
          <p:nvPr/>
        </p:nvSpPr>
        <p:spPr>
          <a:xfrm>
            <a:off x="12206104" y="8782864"/>
            <a:ext cx="4096308" cy="38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u="sng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  <a:hlinkClick r:id="rId7" tooltip="http://www.fisiocarepet.com.br"/>
              </a:rPr>
              <a:t>www.fisiocarepet.com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081777" y="8563789"/>
            <a:ext cx="2220635" cy="26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Visite o nosso site: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521633" y="6104492"/>
            <a:ext cx="5019501" cy="456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5"/>
              </a:lnSpc>
            </a:pPr>
            <a:r>
              <a:rPr lang="en-US" sz="2654" spc="53">
                <a:solidFill>
                  <a:srgbClr val="333333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Fisio Care Pet Academy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521633" y="2535283"/>
            <a:ext cx="5846431" cy="332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18º CURSO EXTENSIVO DE FISIOTERAPIA VETERINÁRIA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56421" y="5265167"/>
            <a:ext cx="11431579" cy="1383363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2146821"/>
            <a:ext cx="11431579" cy="1557802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856421" y="9754419"/>
            <a:ext cx="11431579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65151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8"/>
                </a:lnTo>
                <a:lnTo>
                  <a:pt x="0" y="2120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371741" y="8007817"/>
            <a:ext cx="10146438" cy="37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3"/>
              </a:lnSpc>
            </a:pPr>
            <a:endParaRPr/>
          </a:p>
        </p:txBody>
      </p:sp>
      <p:grpSp>
        <p:nvGrpSpPr>
          <p:cNvPr id="15" name="Group 15"/>
          <p:cNvGrpSpPr/>
          <p:nvPr/>
        </p:nvGrpSpPr>
        <p:grpSpPr>
          <a:xfrm>
            <a:off x="7371741" y="3890577"/>
            <a:ext cx="8561444" cy="1369611"/>
            <a:chOff x="0" y="0"/>
            <a:chExt cx="11415259" cy="1826148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29/10/24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Diagnóstico por Imagem (Ressonância Magnética)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Msc Lígia de Oliveira Pinto da Silva (PROVET)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422100"/>
              <a:ext cx="11415259" cy="404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371741" y="5441055"/>
            <a:ext cx="8561444" cy="1031588"/>
            <a:chOff x="0" y="0"/>
            <a:chExt cx="11415259" cy="1375450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05/11/24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Osteoartrose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Msc. Anderson Coutinho ( UNIBAM )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371741" y="6819070"/>
            <a:ext cx="8561444" cy="1664886"/>
            <a:chOff x="0" y="0"/>
            <a:chExt cx="11415259" cy="2219848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12/11/24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570550"/>
              <a:ext cx="11415259" cy="1198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Fisiologia do Exercício e Biomecânica aplicada a Lesões Locomotoras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Prof.. Ms. Gustavo Santoro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815800"/>
              <a:ext cx="11415259" cy="404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371741" y="2262291"/>
            <a:ext cx="8561444" cy="1326863"/>
            <a:chOff x="0" y="0"/>
            <a:chExt cx="11415259" cy="1769150"/>
          </a:xfrm>
        </p:grpSpPr>
        <p:sp>
          <p:nvSpPr>
            <p:cNvPr id="27" name="TextBox 27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22/10/24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570550"/>
              <a:ext cx="11415259" cy="1198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Diagnóstico por Imagem (RX, US articular, mielografia, tomografia computadorizada)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 Esp. Paulo Frazão (PETCARE)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83961" y="3110232"/>
            <a:ext cx="6372460" cy="4541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99"/>
              </a:lnSpc>
            </a:pPr>
            <a:r>
              <a:rPr lang="en-US" sz="45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Diagnóstico por Imagem, </a:t>
            </a:r>
          </a:p>
          <a:p>
            <a:pPr algn="l">
              <a:lnSpc>
                <a:spcPts val="6899"/>
              </a:lnSpc>
            </a:pPr>
            <a:r>
              <a:rPr lang="en-US" sz="45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Biomecânica e Controle da Osteoartrose</a:t>
            </a:r>
          </a:p>
          <a:p>
            <a:pPr marL="0" lvl="0" indent="0" algn="l">
              <a:lnSpc>
                <a:spcPts val="9018"/>
              </a:lnSpc>
              <a:spcBef>
                <a:spcPct val="0"/>
              </a:spcBef>
            </a:pPr>
            <a:endParaRPr lang="en-US" sz="4599">
              <a:solidFill>
                <a:srgbClr val="FFFFFF"/>
              </a:solidFill>
              <a:latin typeface="Urbanist 1"/>
              <a:ea typeface="Urbanist 1"/>
              <a:cs typeface="Urbanist 1"/>
              <a:sym typeface="Urbanist 1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56421" y="1741575"/>
            <a:ext cx="11431579" cy="2304994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6132346"/>
            <a:ext cx="11431579" cy="2304994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482492" y="765151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8"/>
                </a:lnTo>
                <a:lnTo>
                  <a:pt x="0" y="2120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321932" y="4252141"/>
            <a:ext cx="9115723" cy="1798916"/>
            <a:chOff x="-66412" y="-228600"/>
            <a:chExt cx="12154297" cy="2398554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228600"/>
              <a:ext cx="12087885" cy="1795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 dirty="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26/11/24</a:t>
              </a:r>
            </a:p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 dirty="0" err="1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Semiologia</a:t>
              </a:r>
              <a:r>
                <a:rPr lang="en-US" sz="2800" spc="140" dirty="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 </a:t>
              </a:r>
              <a:r>
                <a:rPr lang="en-US" sz="2800" spc="140" dirty="0" err="1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Ortopédica</a:t>
              </a:r>
              <a:endParaRPr lang="en-US" sz="2800" spc="140" dirty="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66412" y="1691190"/>
              <a:ext cx="12087885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14"/>
                </a:lnSpc>
              </a:pPr>
              <a:r>
                <a:rPr lang="en-US" sz="2800" spc="51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MV Ms. Gabriel Diamante (Ortho Support Pet)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371741" y="6657273"/>
            <a:ext cx="9065914" cy="1255139"/>
            <a:chOff x="0" y="0"/>
            <a:chExt cx="12087885" cy="1673519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228600"/>
              <a:ext cx="12087885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03/12 /24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683342"/>
              <a:ext cx="12087885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Nutrição Funcional do Paciente em Reabilitação 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Michele Nogueira Agostinho (Saúde em Patas)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371741" y="2085528"/>
            <a:ext cx="9065914" cy="1617089"/>
            <a:chOff x="0" y="0"/>
            <a:chExt cx="12087885" cy="2156119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228600"/>
              <a:ext cx="12087885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19/11/24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83342"/>
              <a:ext cx="12087885" cy="1472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Semiologia Neurológica e Fisiátrica 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MV. Ricardo S. Lopes (Proprietário e Diretor da Fisio Care Pet)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83961" y="3630797"/>
            <a:ext cx="6372460" cy="3116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9"/>
              </a:lnSpc>
            </a:pPr>
            <a:r>
              <a:rPr lang="en-US" sz="53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Semiologia e Nutrição Funcional</a:t>
            </a:r>
          </a:p>
          <a:p>
            <a:pPr marL="0" lvl="0" indent="0" algn="l">
              <a:lnSpc>
                <a:spcPts val="9018"/>
              </a:lnSpc>
              <a:spcBef>
                <a:spcPct val="0"/>
              </a:spcBef>
            </a:pPr>
            <a:endParaRPr lang="en-US" sz="5399">
              <a:solidFill>
                <a:srgbClr val="FFFFFF"/>
              </a:solidFill>
              <a:latin typeface="Urbanist 1"/>
              <a:ea typeface="Urbanist 1"/>
              <a:cs typeface="Urbanist 1"/>
              <a:sym typeface="Urbanist 1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65151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8"/>
                </a:lnTo>
                <a:lnTo>
                  <a:pt x="0" y="2120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61" y="3449002"/>
            <a:ext cx="6372460" cy="322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9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Principais Modalidades da Fisioterapia I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6421" y="7373074"/>
            <a:ext cx="11431579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6856421" y="4303746"/>
            <a:ext cx="11431579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5" name="AutoShape 15"/>
          <p:cNvSpPr/>
          <p:nvPr/>
        </p:nvSpPr>
        <p:spPr>
          <a:xfrm>
            <a:off x="6856421" y="1291408"/>
            <a:ext cx="11431579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6" name="Group 16"/>
          <p:cNvGrpSpPr/>
          <p:nvPr/>
        </p:nvGrpSpPr>
        <p:grpSpPr>
          <a:xfrm>
            <a:off x="7371741" y="7687069"/>
            <a:ext cx="10146438" cy="1051832"/>
            <a:chOff x="0" y="0"/>
            <a:chExt cx="13528585" cy="1402442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171450"/>
              <a:ext cx="13528585" cy="626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3"/>
                </a:lnSpc>
                <a:spcBef>
                  <a:spcPct val="0"/>
                </a:spcBef>
              </a:pPr>
              <a:r>
                <a:rPr lang="en-US" sz="2241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14/01/25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597542"/>
              <a:ext cx="13528585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Laserterapia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Ricardo Stanichi Lopes (Fisio Care Pet)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371741" y="3140348"/>
            <a:ext cx="8561444" cy="1369611"/>
            <a:chOff x="0" y="0"/>
            <a:chExt cx="11415259" cy="1826148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17/12/24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Cinesioterapia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Nivea Veturiano (Fisio Care Pet)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422100"/>
              <a:ext cx="11415259" cy="404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371741" y="4462601"/>
            <a:ext cx="8561444" cy="1160176"/>
            <a:chOff x="0" y="-171451"/>
            <a:chExt cx="11415259" cy="1546901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71451"/>
              <a:ext cx="11415259" cy="672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 dirty="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24/12/25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Eletroterapia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Camila R. Chinelato (Fisio Care Pet)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371741" y="6119317"/>
            <a:ext cx="8561444" cy="1031588"/>
            <a:chOff x="0" y="0"/>
            <a:chExt cx="11415259" cy="1375450"/>
          </a:xfrm>
        </p:grpSpPr>
        <p:sp>
          <p:nvSpPr>
            <p:cNvPr id="27" name="TextBox 27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07/01/25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Ultrassom Terapêutico, Alongamento, Termoterapia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Camila R. Chinelato (Fisio Care Pet)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371741" y="1596427"/>
            <a:ext cx="8561444" cy="1031588"/>
            <a:chOff x="0" y="0"/>
            <a:chExt cx="11415259" cy="1375450"/>
          </a:xfrm>
        </p:grpSpPr>
        <p:sp>
          <p:nvSpPr>
            <p:cNvPr id="30" name="TextBox 30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10/12/24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Hidroterapia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Ricardo Stanichi Lopes (Fisio Care Pet)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65151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8"/>
                </a:lnTo>
                <a:lnTo>
                  <a:pt x="0" y="2120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61" y="3449002"/>
            <a:ext cx="6372460" cy="322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9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Principais Modalidades da Fisioterapia II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6421" y="5541589"/>
            <a:ext cx="11431579" cy="1733859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6856421" y="2211262"/>
            <a:ext cx="11431579" cy="1619286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7371741" y="3982925"/>
            <a:ext cx="9520214" cy="1593209"/>
            <a:chOff x="0" y="0"/>
            <a:chExt cx="12693619" cy="2124278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28600"/>
              <a:ext cx="1269361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28/01/25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83342"/>
              <a:ext cx="1269361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de pacientes com Obesidade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Renata Diniz (Palestrante Internacional - Espanha)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720168"/>
              <a:ext cx="12693619" cy="404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371741" y="5780949"/>
            <a:ext cx="8561444" cy="1255139"/>
            <a:chOff x="0" y="0"/>
            <a:chExt cx="11415259" cy="1673519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04/02/25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Massagem e Técnicas de LiberaçãoMiofacial) 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Themis Regina Kogitzki (Anima Therary)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371741" y="7456423"/>
            <a:ext cx="8561444" cy="1255139"/>
            <a:chOff x="0" y="0"/>
            <a:chExt cx="11415259" cy="1673519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11/02/25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Magnetoterapia, Fototerapia e Infrassom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Stella Sakata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371741" y="2404506"/>
            <a:ext cx="8561444" cy="1255139"/>
            <a:chOff x="0" y="0"/>
            <a:chExt cx="11415259" cy="1673519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21/01/25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Microfisioterapia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Dra.. Ana Giomar Reis Schultz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65151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8"/>
                </a:lnTo>
                <a:lnTo>
                  <a:pt x="0" y="2120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61" y="3449002"/>
            <a:ext cx="6372460" cy="322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9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Modalidades Avançadas da Reabilitação 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6421" y="7223391"/>
            <a:ext cx="11431579" cy="1667565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6856421" y="4154063"/>
            <a:ext cx="11431579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5" name="AutoShape 15"/>
          <p:cNvSpPr/>
          <p:nvPr/>
        </p:nvSpPr>
        <p:spPr>
          <a:xfrm>
            <a:off x="6856421" y="1402190"/>
            <a:ext cx="11431579" cy="1362052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6" name="Group 16"/>
          <p:cNvGrpSpPr/>
          <p:nvPr/>
        </p:nvGrpSpPr>
        <p:grpSpPr>
          <a:xfrm>
            <a:off x="7371741" y="7531257"/>
            <a:ext cx="10146438" cy="1051832"/>
            <a:chOff x="0" y="0"/>
            <a:chExt cx="13528585" cy="1402442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171450"/>
              <a:ext cx="13528585" cy="626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3"/>
                </a:lnSpc>
                <a:spcBef>
                  <a:spcPct val="0"/>
                </a:spcBef>
              </a:pPr>
              <a:r>
                <a:rPr lang="en-US" sz="2241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18/03/25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597542"/>
              <a:ext cx="13528585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Afecções Ortopédicas e Neurológicas em Felinos: Como Reabilitar? 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Ricardo S. Lopes (Pós-Graduado em Ortopedia pelo LOTC / FMVZ-USP)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371741" y="2990665"/>
            <a:ext cx="8561444" cy="1031588"/>
            <a:chOff x="0" y="0"/>
            <a:chExt cx="11415259" cy="1375450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25/02/25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Associação da Ozonioterapiana Reabilitação Animal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Adriano Caquetti (OzoioVet)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371741" y="4441482"/>
            <a:ext cx="8561444" cy="1031588"/>
            <a:chOff x="0" y="0"/>
            <a:chExt cx="11415259" cy="1375450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04/03/25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de Animais Silvestres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Ms Adriana M. Joppert da Silva (DEPAVE)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371741" y="5969633"/>
            <a:ext cx="8561444" cy="1369611"/>
            <a:chOff x="0" y="0"/>
            <a:chExt cx="11415259" cy="1826148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11/03/25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Tecar e Outras Novidades na Reabilitação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Renata Diniz (Palestrante Internacional - Espanha)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1422100"/>
              <a:ext cx="11415259" cy="404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371741" y="1621423"/>
            <a:ext cx="8561444" cy="1031588"/>
            <a:chOff x="0" y="0"/>
            <a:chExt cx="11415259" cy="1375450"/>
          </a:xfrm>
        </p:grpSpPr>
        <p:sp>
          <p:nvSpPr>
            <p:cNvPr id="30" name="TextBox 30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18/02/25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ShockWave - teórica 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"/>
                  <a:ea typeface="Urbanist 1"/>
                  <a:cs typeface="Urbanist 1"/>
                  <a:sym typeface="Urbanist 1"/>
                </a:rPr>
                <a:t>M.V. Esp .Lídia Dornelas 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65151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8"/>
                </a:lnTo>
                <a:lnTo>
                  <a:pt x="0" y="2120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7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61" y="3449002"/>
            <a:ext cx="6372460" cy="322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9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Reabilitação Neurológica – Parte I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6421" y="2095799"/>
            <a:ext cx="11431579" cy="305908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6856421" y="8757456"/>
            <a:ext cx="11431579" cy="305908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7371741" y="5721945"/>
            <a:ext cx="9381207" cy="2340989"/>
            <a:chOff x="0" y="0"/>
            <a:chExt cx="12508276" cy="312131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28600"/>
              <a:ext cx="12508276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01/04/25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83342"/>
              <a:ext cx="12508276" cy="2437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Afecções da Coluna Vertebral (Parte II) – Embolia Fibrocartilaginosa, Meningite, Mielopatia Degenerativa, Tumores Medulares e Síndrome da Cauda Equina) 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MSc Carolina G. Dias Lima (Coordenadora da Pós-graduação de neurologia da UFAPE)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371741" y="2616385"/>
            <a:ext cx="9381207" cy="2340989"/>
            <a:chOff x="0" y="0"/>
            <a:chExt cx="12508276" cy="3121319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228600"/>
              <a:ext cx="12508276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25/03/25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83342"/>
              <a:ext cx="12508276" cy="2437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Afecções da Coluna Vertebral (Parte I) – DDIV, Espondilose, Subluxação Atlanto Axial, Síndrome de Woobler e Luxação/Fratura Vertebral</a:t>
              </a:r>
            </a:p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MSc Amanda Gomes (USP)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endParaRPr lang="en-US" sz="2600" spc="52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65151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8"/>
                </a:lnTo>
                <a:lnTo>
                  <a:pt x="0" y="2120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8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61" y="3449002"/>
            <a:ext cx="6372460" cy="322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9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Reabilitação Neurológica – Parte II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6421" y="5180512"/>
            <a:ext cx="11431579" cy="1862126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6856421" y="1747571"/>
            <a:ext cx="11431579" cy="172190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7371741" y="3621871"/>
            <a:ext cx="8561444" cy="1255139"/>
            <a:chOff x="0" y="0"/>
            <a:chExt cx="11415259" cy="167351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15/04/25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Pacientes atáxicos e paréticos 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Ricardo S. Lopes (Fisio Care Pet)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371741" y="5484006"/>
            <a:ext cx="8561444" cy="1255139"/>
            <a:chOff x="0" y="0"/>
            <a:chExt cx="11415259" cy="1673519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22/04/25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Pacientes paralisados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Ricardo S. Lopes (Fisio Care Pet)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71741" y="7290436"/>
            <a:ext cx="8561444" cy="1255139"/>
            <a:chOff x="0" y="0"/>
            <a:chExt cx="11415259" cy="1673519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29/04/25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Lesões de Neurônio Motor Inferior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Ricardo S. Lopes (Fisio Care Pet)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371741" y="1928186"/>
            <a:ext cx="8561444" cy="1255139"/>
            <a:chOff x="0" y="0"/>
            <a:chExt cx="11415259" cy="1673519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08/04/25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Lesões de Nervos Periféricos e Paralisia Flácida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M.V Ricardo Guglielm (FMU)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615254" y="8270948"/>
            <a:ext cx="1443606" cy="1733617"/>
          </a:xfrm>
          <a:custGeom>
            <a:avLst/>
            <a:gdLst/>
            <a:ahLst/>
            <a:cxnLst/>
            <a:rect l="l" t="t" r="r" b="b"/>
            <a:pathLst>
              <a:path w="1443606" h="1733617">
                <a:moveTo>
                  <a:pt x="0" y="0"/>
                </a:moveTo>
                <a:lnTo>
                  <a:pt x="1443606" y="0"/>
                </a:lnTo>
                <a:lnTo>
                  <a:pt x="1443606" y="1733617"/>
                </a:lnTo>
                <a:lnTo>
                  <a:pt x="0" y="1733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9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61" y="2933145"/>
            <a:ext cx="5254779" cy="454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4800" u="none" strike="noStrike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Reabilitação Ortopédica – Parte I – Reabilitação em ombro, cotovelo e quadril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6421" y="5180512"/>
            <a:ext cx="11431579" cy="1862126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6856421" y="1567998"/>
            <a:ext cx="11431579" cy="1901474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7371741" y="3440896"/>
            <a:ext cx="8561444" cy="1617089"/>
            <a:chOff x="0" y="0"/>
            <a:chExt cx="11415259" cy="215611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13/05/25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83342"/>
              <a:ext cx="11415259" cy="1472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Afecções na Coxofemoral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Bruno Watanabe Minto (Professor de ortopedia da UNESP – Jaboticabal)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371741" y="5484006"/>
            <a:ext cx="8561444" cy="1255139"/>
            <a:chOff x="0" y="0"/>
            <a:chExt cx="11415259" cy="1673519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20/05/25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Afecções de Quadril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Renata Tesser (Anhembi Morumbi)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71741" y="7454842"/>
            <a:ext cx="8561444" cy="1255139"/>
            <a:chOff x="0" y="0"/>
            <a:chExt cx="11415259" cy="1673519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27/05/25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Afecções de Ombro e Cotovelo</a:t>
              </a: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Renata Diniz </a:t>
              </a:r>
              <a:r>
                <a:rPr lang="en-US" sz="2600" spc="52">
                  <a:solidFill>
                    <a:srgbClr val="000000"/>
                  </a:solidFill>
                  <a:latin typeface="Urbanist 1"/>
                  <a:ea typeface="Urbanist 1"/>
                  <a:cs typeface="Urbanist 1"/>
                  <a:sym typeface="Urbanist 1"/>
                </a:rPr>
                <a:t>(</a:t>
              </a: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Palestrante Internacional - Espanha)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371741" y="1699982"/>
            <a:ext cx="8561444" cy="1617089"/>
            <a:chOff x="0" y="0"/>
            <a:chExt cx="11415259" cy="2156119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06/05/25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683342"/>
              <a:ext cx="11415259" cy="1472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Afecções de Ombro e Cotovelo 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Ivana Queiroz (Coordenadora da pós-graduação de Ortopedia da ANCLIVEPA-SP)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964481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10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61" y="3035935"/>
            <a:ext cx="5987659" cy="39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  <a:spcBef>
                <a:spcPct val="0"/>
              </a:spcBef>
            </a:pPr>
            <a:r>
              <a:rPr lang="en-US" sz="5200" u="none" strike="noStrike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Reabilitação Ortopédica – Parte II – Reabilitação e afecção de joelho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6421" y="1710645"/>
            <a:ext cx="11431579" cy="2282407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6856421" y="6293947"/>
            <a:ext cx="11431579" cy="2282407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7371741" y="4080956"/>
            <a:ext cx="8561444" cy="1979039"/>
            <a:chOff x="0" y="0"/>
            <a:chExt cx="11415259" cy="263871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03/06/25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83342"/>
              <a:ext cx="11415259" cy="1955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Fisiopatologia</a:t>
              </a:r>
              <a:r>
                <a:rPr lang="en-US" sz="2600" spc="52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e </a:t>
              </a:r>
              <a:r>
                <a:rPr lang="en-US" sz="2600" spc="52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Técnicas</a:t>
              </a:r>
              <a:r>
                <a:rPr lang="en-US" sz="2600" spc="52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</a:t>
              </a:r>
              <a:r>
                <a:rPr lang="en-US" sz="2600" spc="52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Cirúrgicas</a:t>
              </a:r>
              <a:r>
                <a:rPr lang="en-US" sz="2600" spc="52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da </a:t>
              </a:r>
              <a:r>
                <a:rPr lang="en-US" sz="2600" spc="52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Luxação</a:t>
              </a:r>
              <a:r>
                <a:rPr lang="en-US" sz="2600" spc="52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de </a:t>
              </a:r>
              <a:r>
                <a:rPr lang="en-US" sz="2600" spc="52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Patela</a:t>
              </a:r>
              <a:endParaRPr lang="en-US" sz="2600" spc="52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endParaRP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Denis Prata (</a:t>
              </a:r>
              <a:r>
                <a:rPr lang="en-US" sz="2600" spc="52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Pós</a:t>
              </a:r>
              <a:r>
                <a:rPr lang="en-US" sz="2600" spc="52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</a:t>
              </a:r>
              <a:r>
                <a:rPr lang="en-US" sz="2600" spc="52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graduado</a:t>
              </a:r>
              <a:r>
                <a:rPr lang="en-US" sz="2600" spc="52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ANCLIVEPA / </a:t>
              </a:r>
              <a:r>
                <a:rPr lang="en-US" sz="2600" spc="52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Coordenador</a:t>
              </a:r>
              <a:r>
                <a:rPr lang="en-US" sz="2600" spc="52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</a:t>
              </a:r>
              <a:r>
                <a:rPr lang="en-US" sz="2600" spc="52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Anclivepa</a:t>
              </a:r>
              <a:r>
                <a:rPr lang="en-US" sz="2600" spc="52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)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371741" y="6709342"/>
            <a:ext cx="8561444" cy="1255139"/>
            <a:chOff x="0" y="0"/>
            <a:chExt cx="11415259" cy="1673519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10/06/25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Afecções de Joelho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Ricardo S. Lopes (Fisio Care Pet)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71741" y="1871854"/>
            <a:ext cx="8561444" cy="2145894"/>
            <a:chOff x="0" y="-228600"/>
            <a:chExt cx="11415259" cy="2861193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27/05/25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683341"/>
              <a:ext cx="11415259" cy="1949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Fisiopatologia</a:t>
              </a:r>
              <a:r>
                <a:rPr lang="en-US" sz="2600" spc="52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e </a:t>
              </a:r>
              <a:r>
                <a:rPr lang="en-US" sz="2600" spc="52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Técnicas</a:t>
              </a:r>
              <a:r>
                <a:rPr lang="en-US" sz="2600" spc="52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</a:t>
              </a:r>
              <a:r>
                <a:rPr lang="en-US" sz="2600" spc="52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Cirúrgicas</a:t>
              </a:r>
              <a:r>
                <a:rPr lang="en-US" sz="2600" spc="52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da </a:t>
              </a:r>
              <a:r>
                <a:rPr lang="en-US" sz="2600" spc="52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Ruptura</a:t>
              </a:r>
              <a:r>
                <a:rPr lang="en-US" sz="2600" spc="52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do </a:t>
              </a:r>
              <a:r>
                <a:rPr lang="en-US" sz="2600" spc="52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Ligamento</a:t>
              </a:r>
              <a:endParaRPr lang="en-US" sz="2600" spc="52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endParaRPr>
            </a:p>
            <a:p>
              <a:pPr marL="0" lvl="0" indent="0" algn="l">
                <a:lnSpc>
                  <a:spcPts val="2814"/>
                </a:lnSpc>
                <a:spcBef>
                  <a:spcPct val="0"/>
                </a:spcBef>
              </a:pPr>
              <a:r>
                <a:rPr lang="en-US" sz="2600" spc="51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MSc Mario </a:t>
              </a:r>
              <a:r>
                <a:rPr lang="en-US" sz="2600" spc="51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Rennó</a:t>
              </a:r>
              <a:r>
                <a:rPr lang="en-US" sz="2600" spc="51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(</a:t>
              </a:r>
              <a:r>
                <a:rPr lang="en-US" sz="2600" spc="51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Coordenador</a:t>
              </a:r>
              <a:r>
                <a:rPr lang="en-US" sz="2600" spc="51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</a:t>
              </a:r>
              <a:r>
                <a:rPr lang="en-US" sz="2600" spc="51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pós</a:t>
              </a:r>
              <a:r>
                <a:rPr lang="en-US" sz="2600" spc="51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de </a:t>
              </a:r>
              <a:r>
                <a:rPr lang="en-US" sz="2600" spc="51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ortopedia</a:t>
              </a:r>
              <a:r>
                <a:rPr lang="en-US" sz="2600" spc="51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</a:t>
              </a:r>
              <a:r>
                <a:rPr lang="en-US" sz="2600" spc="51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Quallitas</a:t>
              </a:r>
              <a:r>
                <a:rPr lang="en-US" sz="2600" spc="51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)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65151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8"/>
                </a:lnTo>
                <a:lnTo>
                  <a:pt x="0" y="2120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11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61" y="3108960"/>
            <a:ext cx="5987659" cy="39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  <a:spcBef>
                <a:spcPct val="0"/>
              </a:spcBef>
            </a:pPr>
            <a:r>
              <a:rPr lang="en-US" sz="5200" u="none" strike="noStrike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Reabilitação Ortopédica – Parte III – Reabilitação em Fraturas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6421" y="2095799"/>
            <a:ext cx="11431579" cy="305908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6856421" y="8757456"/>
            <a:ext cx="11431579" cy="305908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7371741" y="6042349"/>
            <a:ext cx="8561444" cy="1979039"/>
            <a:chOff x="0" y="0"/>
            <a:chExt cx="11415259" cy="263871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24/06/25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83342"/>
              <a:ext cx="11415259" cy="1955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Pacientes com Afecções Ortopédicas e Discussão de Casos</a:t>
              </a:r>
            </a:p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MSc. Nívea Veturiano (Fisio Care Pet)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endParaRPr lang="en-US" sz="2600" spc="52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371741" y="2978335"/>
            <a:ext cx="8561444" cy="1617089"/>
            <a:chOff x="0" y="0"/>
            <a:chExt cx="11415259" cy="2156119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17/06/25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83342"/>
              <a:ext cx="11415259" cy="1472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Biomecânica de Fraturas e Características dos Principais Implantes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MSc Guilherme Franco (Ortho Science)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631074"/>
            <a:ext cx="5899557" cy="11628162"/>
            <a:chOff x="0" y="0"/>
            <a:chExt cx="1553793" cy="3062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3793" cy="3062561"/>
            </a:xfrm>
            <a:custGeom>
              <a:avLst/>
              <a:gdLst/>
              <a:ahLst/>
              <a:cxnLst/>
              <a:rect l="l" t="t" r="r" b="b"/>
              <a:pathLst>
                <a:path w="1553793" h="3062561">
                  <a:moveTo>
                    <a:pt x="0" y="0"/>
                  </a:moveTo>
                  <a:lnTo>
                    <a:pt x="1553793" y="0"/>
                  </a:lnTo>
                  <a:lnTo>
                    <a:pt x="1553793" y="3062561"/>
                  </a:lnTo>
                  <a:lnTo>
                    <a:pt x="0" y="3062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553793" cy="3119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0791588">
            <a:off x="15860522" y="-617290"/>
            <a:ext cx="3601342" cy="3291979"/>
            <a:chOff x="0" y="0"/>
            <a:chExt cx="859265" cy="7854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9265" cy="785452"/>
            </a:xfrm>
            <a:custGeom>
              <a:avLst/>
              <a:gdLst/>
              <a:ahLst/>
              <a:cxnLst/>
              <a:rect l="l" t="t" r="r" b="b"/>
              <a:pathLst>
                <a:path w="859265" h="785452">
                  <a:moveTo>
                    <a:pt x="0" y="0"/>
                  </a:moveTo>
                  <a:lnTo>
                    <a:pt x="859265" y="0"/>
                  </a:lnTo>
                  <a:lnTo>
                    <a:pt x="85926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5926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791588">
            <a:off x="16883410" y="-899643"/>
            <a:ext cx="2809180" cy="2710668"/>
            <a:chOff x="0" y="0"/>
            <a:chExt cx="670258" cy="646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0258" cy="646754"/>
            </a:xfrm>
            <a:custGeom>
              <a:avLst/>
              <a:gdLst/>
              <a:ahLst/>
              <a:cxnLst/>
              <a:rect l="l" t="t" r="r" b="b"/>
              <a:pathLst>
                <a:path w="670258" h="646754">
                  <a:moveTo>
                    <a:pt x="0" y="0"/>
                  </a:moveTo>
                  <a:lnTo>
                    <a:pt x="670258" y="0"/>
                  </a:lnTo>
                  <a:lnTo>
                    <a:pt x="67025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025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753187" y="-248775"/>
            <a:ext cx="10507759" cy="10566065"/>
            <a:chOff x="0" y="0"/>
            <a:chExt cx="2092778" cy="2104390"/>
          </a:xfrm>
        </p:grpSpPr>
        <p:sp>
          <p:nvSpPr>
            <p:cNvPr id="12" name="Freeform 12"/>
            <p:cNvSpPr/>
            <p:nvPr/>
          </p:nvSpPr>
          <p:spPr>
            <a:xfrm>
              <a:off x="10083" y="-1270"/>
              <a:ext cx="2100474" cy="2115820"/>
            </a:xfrm>
            <a:custGeom>
              <a:avLst/>
              <a:gdLst/>
              <a:ahLst/>
              <a:cxnLst/>
              <a:rect l="l" t="t" r="r" b="b"/>
              <a:pathLst>
                <a:path w="2100474" h="2115820">
                  <a:moveTo>
                    <a:pt x="2079945" y="800100"/>
                  </a:moveTo>
                  <a:cubicBezTo>
                    <a:pt x="2079028" y="624840"/>
                    <a:pt x="2071695" y="412750"/>
                    <a:pt x="2071695" y="222250"/>
                  </a:cubicBezTo>
                  <a:cubicBezTo>
                    <a:pt x="2071695" y="170180"/>
                    <a:pt x="2070778" y="66040"/>
                    <a:pt x="2066194" y="13970"/>
                  </a:cubicBezTo>
                  <a:cubicBezTo>
                    <a:pt x="1956193" y="13970"/>
                    <a:pt x="1837941" y="1270"/>
                    <a:pt x="1727023" y="1270"/>
                  </a:cubicBezTo>
                  <a:cubicBezTo>
                    <a:pt x="1150432" y="3810"/>
                    <a:pt x="579341" y="0"/>
                    <a:pt x="3667" y="1270"/>
                  </a:cubicBezTo>
                  <a:cubicBezTo>
                    <a:pt x="3667" y="171450"/>
                    <a:pt x="0" y="360680"/>
                    <a:pt x="917" y="530860"/>
                  </a:cubicBezTo>
                  <a:cubicBezTo>
                    <a:pt x="2751" y="848360"/>
                    <a:pt x="5501" y="1167130"/>
                    <a:pt x="5501" y="1484630"/>
                  </a:cubicBezTo>
                  <a:cubicBezTo>
                    <a:pt x="5501" y="1638300"/>
                    <a:pt x="4584" y="1790700"/>
                    <a:pt x="10084" y="1944370"/>
                  </a:cubicBezTo>
                  <a:cubicBezTo>
                    <a:pt x="11917" y="1993900"/>
                    <a:pt x="13751" y="2042160"/>
                    <a:pt x="17417" y="2091690"/>
                  </a:cubicBezTo>
                  <a:cubicBezTo>
                    <a:pt x="138419" y="2094230"/>
                    <a:pt x="258504" y="2098040"/>
                    <a:pt x="379505" y="2103120"/>
                  </a:cubicBezTo>
                  <a:cubicBezTo>
                    <a:pt x="701260" y="2115820"/>
                    <a:pt x="1013847" y="2095500"/>
                    <a:pt x="1345685" y="2104390"/>
                  </a:cubicBezTo>
                  <a:cubicBezTo>
                    <a:pt x="1595938" y="2110740"/>
                    <a:pt x="1841608" y="2091690"/>
                    <a:pt x="2095395" y="2091690"/>
                  </a:cubicBezTo>
                  <a:cubicBezTo>
                    <a:pt x="2095395" y="2075180"/>
                    <a:pt x="2096665" y="1978660"/>
                    <a:pt x="2097935" y="1962150"/>
                  </a:cubicBezTo>
                  <a:cubicBezTo>
                    <a:pt x="2100475" y="1863090"/>
                    <a:pt x="2086505" y="1677670"/>
                    <a:pt x="2087775" y="1578610"/>
                  </a:cubicBezTo>
                  <a:cubicBezTo>
                    <a:pt x="2094125" y="1170940"/>
                    <a:pt x="2081778" y="1151890"/>
                    <a:pt x="2079945" y="800100"/>
                  </a:cubicBezTo>
                  <a:close/>
                </a:path>
              </a:pathLst>
            </a:custGeom>
            <a:blipFill>
              <a:blip r:embed="rId2"/>
              <a:stretch>
                <a:fillRect l="-16790" t="-12" r="-17144" b="-1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52504" y="9530406"/>
            <a:ext cx="2716132" cy="3427602"/>
            <a:chOff x="0" y="0"/>
            <a:chExt cx="607801" cy="7670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7801" cy="767010"/>
            </a:xfrm>
            <a:custGeom>
              <a:avLst/>
              <a:gdLst/>
              <a:ahLst/>
              <a:cxnLst/>
              <a:rect l="l" t="t" r="r" b="b"/>
              <a:pathLst>
                <a:path w="607801" h="767010">
                  <a:moveTo>
                    <a:pt x="0" y="0"/>
                  </a:moveTo>
                  <a:lnTo>
                    <a:pt x="607801" y="0"/>
                  </a:lnTo>
                  <a:lnTo>
                    <a:pt x="607801" y="767010"/>
                  </a:lnTo>
                  <a:lnTo>
                    <a:pt x="0" y="767010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07801" cy="805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662488" y="784401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0343524" y="1852558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343524" y="2817134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43524" y="3781710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343524" y="4746286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343524" y="5710862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343524" y="6675439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08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43524" y="7640015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545695" y="1942933"/>
            <a:ext cx="218558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INFORMAÇÕES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545695" y="2905703"/>
            <a:ext cx="2682697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COORDENADORES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545695" y="3868473"/>
            <a:ext cx="2682697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PALESTRANTES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545695" y="4831243"/>
            <a:ext cx="3024560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MÓDULO 1 AO 12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545695" y="5794013"/>
            <a:ext cx="4754976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AULAS PRÁTICAS PRESENCIAIS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545695" y="6756783"/>
            <a:ext cx="218558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RESULTADOS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545695" y="7719553"/>
            <a:ext cx="218558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CONCLUSÃO</a:t>
            </a:r>
          </a:p>
        </p:txBody>
      </p:sp>
      <p:sp>
        <p:nvSpPr>
          <p:cNvPr id="31" name="AutoShape 31"/>
          <p:cNvSpPr/>
          <p:nvPr/>
        </p:nvSpPr>
        <p:spPr>
          <a:xfrm flipV="1">
            <a:off x="10353049" y="1775724"/>
            <a:ext cx="0" cy="649224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65151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8"/>
                </a:lnTo>
                <a:lnTo>
                  <a:pt x="0" y="2120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12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61" y="3730200"/>
            <a:ext cx="5987659" cy="213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9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Módulo Avançado de Reabilitação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6421" y="5322546"/>
            <a:ext cx="11431579" cy="2093007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6856421" y="9295895"/>
            <a:ext cx="11431579" cy="2093007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5" name="AutoShape 15"/>
          <p:cNvSpPr/>
          <p:nvPr/>
        </p:nvSpPr>
        <p:spPr>
          <a:xfrm>
            <a:off x="6856421" y="1402190"/>
            <a:ext cx="11431579" cy="2209315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6" name="TextBox 16"/>
          <p:cNvSpPr txBox="1"/>
          <p:nvPr/>
        </p:nvSpPr>
        <p:spPr>
          <a:xfrm>
            <a:off x="7371741" y="3613155"/>
            <a:ext cx="8561444" cy="648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2800" spc="14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08/07/25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71741" y="4281174"/>
            <a:ext cx="8561444" cy="737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sz="2600" spc="52" dirty="0" err="1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Discussão</a:t>
            </a:r>
            <a:r>
              <a:rPr lang="en-US" sz="2600" spc="52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 de Casos </a:t>
            </a:r>
            <a:r>
              <a:rPr lang="en-US" sz="2600" spc="52" dirty="0" err="1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Complexos</a:t>
            </a:r>
            <a:endParaRPr lang="en-US" sz="2600" spc="52" dirty="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marL="0" lvl="0" indent="0" algn="l">
              <a:lnSpc>
                <a:spcPts val="2860"/>
              </a:lnSpc>
              <a:spcBef>
                <a:spcPct val="0"/>
              </a:spcBef>
            </a:pPr>
            <a:r>
              <a:rPr lang="en-US" sz="2600" spc="52" dirty="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Ana Cantu (</a:t>
            </a:r>
            <a:r>
              <a:rPr lang="en-US" sz="2600" spc="52" dirty="0" err="1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Palestrante</a:t>
            </a:r>
            <a:r>
              <a:rPr lang="en-US" sz="2600" spc="52" dirty="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 Internacional - México)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71741" y="5551805"/>
            <a:ext cx="8561444" cy="648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2800" spc="14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15/07/25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71741" y="7538479"/>
            <a:ext cx="8561444" cy="648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2800" spc="14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22/07/25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71741" y="6219824"/>
            <a:ext cx="8561444" cy="737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sz="2600" spc="52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Fisioterapia Respiratória e Hospitalar</a:t>
            </a:r>
          </a:p>
          <a:p>
            <a:pPr marL="0" lvl="0" indent="0" algn="l">
              <a:lnSpc>
                <a:spcPts val="2860"/>
              </a:lnSpc>
              <a:spcBef>
                <a:spcPct val="0"/>
              </a:spcBef>
            </a:pPr>
            <a:r>
              <a:rPr lang="en-US" sz="2600" spc="52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Carolina Tcatch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371741" y="8206499"/>
            <a:ext cx="8561444" cy="737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60"/>
              </a:lnSpc>
              <a:spcBef>
                <a:spcPct val="0"/>
              </a:spcBef>
            </a:pPr>
            <a:r>
              <a:rPr lang="en-US" sz="2600" spc="52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Reabilitação de animais atletas- Prof.. Dr. Renata Diniz (Palestrante Internacional - Espanha)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371741" y="1302791"/>
            <a:ext cx="8561444" cy="648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2800" spc="14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01/07/25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371741" y="1944110"/>
            <a:ext cx="8561444" cy="1461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sz="2600" spc="52" dirty="0" err="1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Desafios</a:t>
            </a:r>
            <a:r>
              <a:rPr lang="en-US" sz="2600" spc="52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 </a:t>
            </a:r>
            <a:r>
              <a:rPr lang="en-US" sz="2600" spc="52" dirty="0" err="1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na</a:t>
            </a:r>
            <a:r>
              <a:rPr lang="en-US" sz="2600" spc="52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 </a:t>
            </a:r>
            <a:r>
              <a:rPr lang="en-US" sz="2600" spc="52" dirty="0" err="1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Reabilitação</a:t>
            </a:r>
            <a:r>
              <a:rPr lang="en-US" sz="2600" spc="52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: </a:t>
            </a:r>
            <a:r>
              <a:rPr lang="en-US" sz="2600" spc="52" dirty="0" err="1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Alterações</a:t>
            </a:r>
            <a:r>
              <a:rPr lang="en-US" sz="2600" spc="52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 </a:t>
            </a:r>
            <a:r>
              <a:rPr lang="en-US" sz="2600" spc="52" dirty="0" err="1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Endócrinas</a:t>
            </a:r>
            <a:r>
              <a:rPr lang="en-US" sz="2600" spc="52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, </a:t>
            </a:r>
            <a:r>
              <a:rPr lang="en-US" sz="2600" spc="52" dirty="0" err="1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Cardíacas</a:t>
            </a:r>
            <a:r>
              <a:rPr lang="en-US" sz="2600" spc="52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, </a:t>
            </a:r>
            <a:r>
              <a:rPr lang="en-US" sz="2600" spc="52" dirty="0" err="1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Neoplasias</a:t>
            </a:r>
            <a:endParaRPr lang="en-US" sz="2600" spc="52" dirty="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marL="0" lvl="0" indent="0" algn="l">
              <a:lnSpc>
                <a:spcPts val="2860"/>
              </a:lnSpc>
              <a:spcBef>
                <a:spcPct val="0"/>
              </a:spcBef>
            </a:pPr>
            <a:r>
              <a:rPr lang="en-US" sz="2600" spc="52" dirty="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Monica </a:t>
            </a:r>
            <a:r>
              <a:rPr lang="en-US" sz="2600" spc="52" dirty="0" err="1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Chamatropoulo</a:t>
            </a:r>
            <a:r>
              <a:rPr lang="en-US" sz="2600" spc="52" dirty="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 (</a:t>
            </a:r>
            <a:r>
              <a:rPr lang="en-US" sz="2600" spc="52" dirty="0" err="1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Palestrante</a:t>
            </a:r>
            <a:r>
              <a:rPr lang="en-US" sz="2600" spc="52" dirty="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 Internacional - Argentina)</a:t>
            </a:r>
          </a:p>
        </p:txBody>
      </p:sp>
      <p:pic>
        <p:nvPicPr>
          <p:cNvPr id="24" name="Picture 6" descr="Bandeira Do País Redondo México PNG , Volta, País, Bandeira Do México  Imagem PNG e Vetor Para Download Gratuito">
            <a:extLst>
              <a:ext uri="{FF2B5EF4-FFF2-40B4-BE49-F238E27FC236}">
                <a16:creationId xmlns:a16="http://schemas.microsoft.com/office/drawing/2014/main" id="{EA1A4822-F054-8375-C44C-EF1E4B4AC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069" y="3579398"/>
            <a:ext cx="589731" cy="58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Argentina Bandeira Redonda Ilustração Nacional Argentina Vetor PNG ,  Nacional, Ilustração, Argentina Imagem PNG e Vetor Para Download Gratuito">
            <a:extLst>
              <a:ext uri="{FF2B5EF4-FFF2-40B4-BE49-F238E27FC236}">
                <a16:creationId xmlns:a16="http://schemas.microsoft.com/office/drawing/2014/main" id="{7A31C5C0-5710-2577-7902-DA9DE36D8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82" y="1333500"/>
            <a:ext cx="820918" cy="65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520139"/>
            <a:chOff x="0" y="0"/>
            <a:chExt cx="4816593" cy="4003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0366"/>
            </a:xfrm>
            <a:custGeom>
              <a:avLst/>
              <a:gdLst/>
              <a:ahLst/>
              <a:cxnLst/>
              <a:rect l="l" t="t" r="r" b="b"/>
              <a:pathLst>
                <a:path w="4816592" h="400366">
                  <a:moveTo>
                    <a:pt x="0" y="0"/>
                  </a:moveTo>
                  <a:lnTo>
                    <a:pt x="4816592" y="0"/>
                  </a:lnTo>
                  <a:lnTo>
                    <a:pt x="481659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8766861"/>
            <a:ext cx="18288000" cy="1520139"/>
            <a:chOff x="0" y="0"/>
            <a:chExt cx="4816593" cy="4003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400366"/>
            </a:xfrm>
            <a:custGeom>
              <a:avLst/>
              <a:gdLst/>
              <a:ahLst/>
              <a:cxnLst/>
              <a:rect l="l" t="t" r="r" b="b"/>
              <a:pathLst>
                <a:path w="4816592" h="400366">
                  <a:moveTo>
                    <a:pt x="0" y="0"/>
                  </a:moveTo>
                  <a:lnTo>
                    <a:pt x="4816592" y="0"/>
                  </a:lnTo>
                  <a:lnTo>
                    <a:pt x="481659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613184" y="5952691"/>
            <a:ext cx="11061633" cy="132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9"/>
              </a:lnSpc>
            </a:pPr>
            <a:r>
              <a:rPr lang="en-US" sz="5999">
                <a:solidFill>
                  <a:srgbClr val="333333"/>
                </a:solidFill>
                <a:latin typeface="Urbanist 1 Italics"/>
                <a:ea typeface="Urbanist 1 Italics"/>
                <a:cs typeface="Urbanist 1 Italics"/>
                <a:sym typeface="Urbanist 1 Italics"/>
              </a:rPr>
              <a:t>Aula prática presencial I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09645" y="2815159"/>
            <a:ext cx="9668710" cy="355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19"/>
              </a:lnSpc>
            </a:pPr>
            <a:r>
              <a:rPr lang="en-US" sz="11999">
                <a:solidFill>
                  <a:srgbClr val="333333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AULAS</a:t>
            </a:r>
          </a:p>
          <a:p>
            <a:pPr algn="ctr">
              <a:lnSpc>
                <a:spcPts val="13919"/>
              </a:lnSpc>
            </a:pPr>
            <a:r>
              <a:rPr lang="en-US" sz="11999">
                <a:solidFill>
                  <a:srgbClr val="333333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PRÁTICAS</a:t>
            </a:r>
          </a:p>
        </p:txBody>
      </p:sp>
      <p:sp>
        <p:nvSpPr>
          <p:cNvPr id="10" name="Freeform 10"/>
          <p:cNvSpPr/>
          <p:nvPr/>
        </p:nvSpPr>
        <p:spPr>
          <a:xfrm rot="-5400000">
            <a:off x="-513517" y="1862155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5"/>
                </a:lnTo>
                <a:lnTo>
                  <a:pt x="0" y="12415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 rot="-5400000">
            <a:off x="16532968" y="7186804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4"/>
                </a:lnTo>
                <a:lnTo>
                  <a:pt x="0" y="124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371741" cy="10287000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286383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1" y="0"/>
                </a:lnTo>
                <a:lnTo>
                  <a:pt x="7353291" y="7353292"/>
                </a:lnTo>
                <a:lnTo>
                  <a:pt x="0" y="7353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212101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333333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111123" y="1402190"/>
            <a:ext cx="6382683" cy="797306"/>
            <a:chOff x="0" y="0"/>
            <a:chExt cx="8510245" cy="10630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510272" cy="1063082"/>
            </a:xfrm>
            <a:custGeom>
              <a:avLst/>
              <a:gdLst/>
              <a:ahLst/>
              <a:cxnLst/>
              <a:rect l="l" t="t" r="r" b="b"/>
              <a:pathLst>
                <a:path w="8510272" h="1063082">
                  <a:moveTo>
                    <a:pt x="0" y="0"/>
                  </a:moveTo>
                  <a:lnTo>
                    <a:pt x="8510272" y="0"/>
                  </a:lnTo>
                  <a:lnTo>
                    <a:pt x="8510272" y="1063082"/>
                  </a:lnTo>
                  <a:lnTo>
                    <a:pt x="0" y="1063082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-1524" y="-1524"/>
              <a:ext cx="8513320" cy="1066130"/>
            </a:xfrm>
            <a:custGeom>
              <a:avLst/>
              <a:gdLst/>
              <a:ahLst/>
              <a:cxnLst/>
              <a:rect l="l" t="t" r="r" b="b"/>
              <a:pathLst>
                <a:path w="8513320" h="1066130">
                  <a:moveTo>
                    <a:pt x="1524" y="0"/>
                  </a:moveTo>
                  <a:lnTo>
                    <a:pt x="8511796" y="0"/>
                  </a:lnTo>
                  <a:cubicBezTo>
                    <a:pt x="8512685" y="0"/>
                    <a:pt x="8513320" y="762"/>
                    <a:pt x="8513320" y="1524"/>
                  </a:cubicBezTo>
                  <a:lnTo>
                    <a:pt x="8513320" y="1064606"/>
                  </a:lnTo>
                  <a:cubicBezTo>
                    <a:pt x="8513320" y="1065495"/>
                    <a:pt x="8512558" y="1066130"/>
                    <a:pt x="8511796" y="1066130"/>
                  </a:cubicBezTo>
                  <a:lnTo>
                    <a:pt x="1524" y="1066130"/>
                  </a:lnTo>
                  <a:cubicBezTo>
                    <a:pt x="635" y="1066130"/>
                    <a:pt x="0" y="1065368"/>
                    <a:pt x="0" y="1064606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549"/>
                  </a:moveTo>
                  <a:lnTo>
                    <a:pt x="1524" y="1524"/>
                  </a:lnTo>
                  <a:lnTo>
                    <a:pt x="3480" y="1524"/>
                  </a:lnTo>
                  <a:lnTo>
                    <a:pt x="3480" y="1064606"/>
                  </a:lnTo>
                  <a:lnTo>
                    <a:pt x="1524" y="1064606"/>
                  </a:lnTo>
                  <a:lnTo>
                    <a:pt x="1524" y="1062583"/>
                  </a:lnTo>
                  <a:lnTo>
                    <a:pt x="8511796" y="1062583"/>
                  </a:lnTo>
                  <a:lnTo>
                    <a:pt x="8511796" y="1064606"/>
                  </a:lnTo>
                  <a:lnTo>
                    <a:pt x="8509848" y="1064606"/>
                  </a:lnTo>
                  <a:lnTo>
                    <a:pt x="8509848" y="1524"/>
                  </a:lnTo>
                  <a:lnTo>
                    <a:pt x="8511796" y="1524"/>
                  </a:lnTo>
                  <a:lnTo>
                    <a:pt x="8511796" y="3549"/>
                  </a:lnTo>
                  <a:lnTo>
                    <a:pt x="1524" y="354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510245" cy="10630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560"/>
                </a:lnSpc>
              </a:pPr>
              <a:r>
                <a:rPr lang="en-US" sz="3800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18 de Janeiro de 2025 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111123" y="5322917"/>
            <a:ext cx="6382683" cy="797306"/>
            <a:chOff x="0" y="0"/>
            <a:chExt cx="8510245" cy="1063075"/>
          </a:xfrm>
        </p:grpSpPr>
        <p:sp>
          <p:nvSpPr>
            <p:cNvPr id="17" name="Freeform 17"/>
            <p:cNvSpPr/>
            <p:nvPr/>
          </p:nvSpPr>
          <p:spPr>
            <a:xfrm>
              <a:off x="8134" y="8304"/>
              <a:ext cx="8494011" cy="1046476"/>
            </a:xfrm>
            <a:custGeom>
              <a:avLst/>
              <a:gdLst/>
              <a:ahLst/>
              <a:cxnLst/>
              <a:rect l="l" t="t" r="r" b="b"/>
              <a:pathLst>
                <a:path w="8494011" h="1046476">
                  <a:moveTo>
                    <a:pt x="0" y="0"/>
                  </a:moveTo>
                  <a:lnTo>
                    <a:pt x="8494011" y="0"/>
                  </a:lnTo>
                  <a:lnTo>
                    <a:pt x="8494011" y="1046476"/>
                  </a:lnTo>
                  <a:lnTo>
                    <a:pt x="0" y="1046476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8510272" cy="1063082"/>
            </a:xfrm>
            <a:custGeom>
              <a:avLst/>
              <a:gdLst/>
              <a:ahLst/>
              <a:cxnLst/>
              <a:rect l="l" t="t" r="r" b="b"/>
              <a:pathLst>
                <a:path w="8510272" h="1063082">
                  <a:moveTo>
                    <a:pt x="8134" y="0"/>
                  </a:moveTo>
                  <a:lnTo>
                    <a:pt x="8502145" y="0"/>
                  </a:lnTo>
                  <a:cubicBezTo>
                    <a:pt x="8506702" y="0"/>
                    <a:pt x="8510272" y="3654"/>
                    <a:pt x="8510272" y="8304"/>
                  </a:cubicBezTo>
                  <a:lnTo>
                    <a:pt x="8510272" y="1054780"/>
                  </a:lnTo>
                  <a:cubicBezTo>
                    <a:pt x="8510272" y="1059430"/>
                    <a:pt x="8506702" y="1063082"/>
                    <a:pt x="8502145" y="1063082"/>
                  </a:cubicBezTo>
                  <a:lnTo>
                    <a:pt x="8134" y="1063082"/>
                  </a:lnTo>
                  <a:cubicBezTo>
                    <a:pt x="3579" y="1063082"/>
                    <a:pt x="0" y="1059430"/>
                    <a:pt x="0" y="1054780"/>
                  </a:cubicBezTo>
                  <a:lnTo>
                    <a:pt x="0" y="8304"/>
                  </a:lnTo>
                  <a:cubicBezTo>
                    <a:pt x="0" y="3654"/>
                    <a:pt x="3579" y="0"/>
                    <a:pt x="8134" y="0"/>
                  </a:cubicBezTo>
                  <a:moveTo>
                    <a:pt x="8134" y="16608"/>
                  </a:moveTo>
                  <a:lnTo>
                    <a:pt x="8134" y="8304"/>
                  </a:lnTo>
                  <a:lnTo>
                    <a:pt x="16269" y="8304"/>
                  </a:lnTo>
                  <a:lnTo>
                    <a:pt x="16269" y="1054780"/>
                  </a:lnTo>
                  <a:lnTo>
                    <a:pt x="8134" y="1054780"/>
                  </a:lnTo>
                  <a:lnTo>
                    <a:pt x="8134" y="1046476"/>
                  </a:lnTo>
                  <a:lnTo>
                    <a:pt x="8502145" y="1046476"/>
                  </a:lnTo>
                  <a:lnTo>
                    <a:pt x="8502145" y="1054780"/>
                  </a:lnTo>
                  <a:lnTo>
                    <a:pt x="8494011" y="1054780"/>
                  </a:lnTo>
                  <a:lnTo>
                    <a:pt x="8494011" y="8304"/>
                  </a:lnTo>
                  <a:lnTo>
                    <a:pt x="8502145" y="8304"/>
                  </a:lnTo>
                  <a:lnTo>
                    <a:pt x="8502145" y="16608"/>
                  </a:lnTo>
                  <a:lnTo>
                    <a:pt x="8134" y="16608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8510245" cy="10630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560"/>
                </a:lnSpc>
              </a:pPr>
              <a:r>
                <a:rPr lang="en-US" sz="3800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19 de Janeiro de 2025 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111123" y="2656324"/>
            <a:ext cx="6382683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17h: 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Semiologia fisiátrica, ortopédica e neurológica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Camila Rugieri Chinelato (Fisio Care Pet)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6468021"/>
            <a:ext cx="7440813" cy="294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10h: 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 de hidroterapia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Camila Rugieri Chinelato (Fisio Care Pet)</a:t>
            </a:r>
          </a:p>
          <a:p>
            <a:pPr algn="l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Urbanist 2"/>
              <a:ea typeface="Urbanist 2"/>
              <a:cs typeface="Urbanist 2"/>
              <a:sym typeface="Urbanist 2"/>
            </a:endParaRP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11h às 13h: 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 de eletro, laser e ultrassom</a:t>
            </a:r>
            <a:r>
              <a:rPr lang="en-US" sz="279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 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Camila Rugeri Chinelato (Fisio Care Pet) </a:t>
            </a:r>
          </a:p>
        </p:txBody>
      </p:sp>
      <p:sp>
        <p:nvSpPr>
          <p:cNvPr id="22" name="Freeform 22"/>
          <p:cNvSpPr/>
          <p:nvPr/>
        </p:nvSpPr>
        <p:spPr>
          <a:xfrm>
            <a:off x="-32521" y="3898580"/>
            <a:ext cx="7404262" cy="3483345"/>
          </a:xfrm>
          <a:custGeom>
            <a:avLst/>
            <a:gdLst/>
            <a:ahLst/>
            <a:cxnLst/>
            <a:rect l="l" t="t" r="r" b="b"/>
            <a:pathLst>
              <a:path w="7404262" h="3483345">
                <a:moveTo>
                  <a:pt x="0" y="0"/>
                </a:moveTo>
                <a:lnTo>
                  <a:pt x="7404262" y="0"/>
                </a:lnTo>
                <a:lnTo>
                  <a:pt x="7404262" y="3483345"/>
                </a:lnTo>
                <a:lnTo>
                  <a:pt x="0" y="34833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85" r="-19175" b="-34318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371741" cy="10287000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286383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1" y="0"/>
                </a:lnTo>
                <a:lnTo>
                  <a:pt x="7353291" y="7353292"/>
                </a:lnTo>
                <a:lnTo>
                  <a:pt x="0" y="7353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212101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333333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II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111123" y="1402190"/>
            <a:ext cx="6382683" cy="797306"/>
            <a:chOff x="0" y="0"/>
            <a:chExt cx="8510245" cy="10630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510272" cy="1063082"/>
            </a:xfrm>
            <a:custGeom>
              <a:avLst/>
              <a:gdLst/>
              <a:ahLst/>
              <a:cxnLst/>
              <a:rect l="l" t="t" r="r" b="b"/>
              <a:pathLst>
                <a:path w="8510272" h="1063082">
                  <a:moveTo>
                    <a:pt x="0" y="0"/>
                  </a:moveTo>
                  <a:lnTo>
                    <a:pt x="8510272" y="0"/>
                  </a:lnTo>
                  <a:lnTo>
                    <a:pt x="8510272" y="1063082"/>
                  </a:lnTo>
                  <a:lnTo>
                    <a:pt x="0" y="1063082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-1524" y="-1524"/>
              <a:ext cx="8513320" cy="1066130"/>
            </a:xfrm>
            <a:custGeom>
              <a:avLst/>
              <a:gdLst/>
              <a:ahLst/>
              <a:cxnLst/>
              <a:rect l="l" t="t" r="r" b="b"/>
              <a:pathLst>
                <a:path w="8513320" h="1066130">
                  <a:moveTo>
                    <a:pt x="1524" y="0"/>
                  </a:moveTo>
                  <a:lnTo>
                    <a:pt x="8511796" y="0"/>
                  </a:lnTo>
                  <a:cubicBezTo>
                    <a:pt x="8512685" y="0"/>
                    <a:pt x="8513320" y="762"/>
                    <a:pt x="8513320" y="1524"/>
                  </a:cubicBezTo>
                  <a:lnTo>
                    <a:pt x="8513320" y="1064606"/>
                  </a:lnTo>
                  <a:cubicBezTo>
                    <a:pt x="8513320" y="1065495"/>
                    <a:pt x="8512558" y="1066130"/>
                    <a:pt x="8511796" y="1066130"/>
                  </a:cubicBezTo>
                  <a:lnTo>
                    <a:pt x="1524" y="1066130"/>
                  </a:lnTo>
                  <a:cubicBezTo>
                    <a:pt x="635" y="1066130"/>
                    <a:pt x="0" y="1065368"/>
                    <a:pt x="0" y="1064606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549"/>
                  </a:moveTo>
                  <a:lnTo>
                    <a:pt x="1524" y="1524"/>
                  </a:lnTo>
                  <a:lnTo>
                    <a:pt x="3480" y="1524"/>
                  </a:lnTo>
                  <a:lnTo>
                    <a:pt x="3480" y="1064606"/>
                  </a:lnTo>
                  <a:lnTo>
                    <a:pt x="1524" y="1064606"/>
                  </a:lnTo>
                  <a:lnTo>
                    <a:pt x="1524" y="1062583"/>
                  </a:lnTo>
                  <a:lnTo>
                    <a:pt x="8511796" y="1062583"/>
                  </a:lnTo>
                  <a:lnTo>
                    <a:pt x="8511796" y="1064606"/>
                  </a:lnTo>
                  <a:lnTo>
                    <a:pt x="8509848" y="1064606"/>
                  </a:lnTo>
                  <a:lnTo>
                    <a:pt x="8509848" y="1524"/>
                  </a:lnTo>
                  <a:lnTo>
                    <a:pt x="8511796" y="1524"/>
                  </a:lnTo>
                  <a:lnTo>
                    <a:pt x="8511796" y="3549"/>
                  </a:lnTo>
                  <a:lnTo>
                    <a:pt x="1524" y="354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510245" cy="10630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560"/>
                </a:lnSpc>
              </a:pPr>
              <a:r>
                <a:rPr lang="en-US" sz="3800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08 de Março de 2025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111123" y="5855723"/>
            <a:ext cx="6382683" cy="797306"/>
            <a:chOff x="0" y="0"/>
            <a:chExt cx="8510245" cy="1063075"/>
          </a:xfrm>
        </p:grpSpPr>
        <p:sp>
          <p:nvSpPr>
            <p:cNvPr id="17" name="Freeform 17"/>
            <p:cNvSpPr/>
            <p:nvPr/>
          </p:nvSpPr>
          <p:spPr>
            <a:xfrm>
              <a:off x="8134" y="8304"/>
              <a:ext cx="8494011" cy="1046476"/>
            </a:xfrm>
            <a:custGeom>
              <a:avLst/>
              <a:gdLst/>
              <a:ahLst/>
              <a:cxnLst/>
              <a:rect l="l" t="t" r="r" b="b"/>
              <a:pathLst>
                <a:path w="8494011" h="1046476">
                  <a:moveTo>
                    <a:pt x="0" y="0"/>
                  </a:moveTo>
                  <a:lnTo>
                    <a:pt x="8494011" y="0"/>
                  </a:lnTo>
                  <a:lnTo>
                    <a:pt x="8494011" y="1046476"/>
                  </a:lnTo>
                  <a:lnTo>
                    <a:pt x="0" y="1046476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8510272" cy="1063082"/>
            </a:xfrm>
            <a:custGeom>
              <a:avLst/>
              <a:gdLst/>
              <a:ahLst/>
              <a:cxnLst/>
              <a:rect l="l" t="t" r="r" b="b"/>
              <a:pathLst>
                <a:path w="8510272" h="1063082">
                  <a:moveTo>
                    <a:pt x="8134" y="0"/>
                  </a:moveTo>
                  <a:lnTo>
                    <a:pt x="8502145" y="0"/>
                  </a:lnTo>
                  <a:cubicBezTo>
                    <a:pt x="8506702" y="0"/>
                    <a:pt x="8510272" y="3654"/>
                    <a:pt x="8510272" y="8304"/>
                  </a:cubicBezTo>
                  <a:lnTo>
                    <a:pt x="8510272" y="1054780"/>
                  </a:lnTo>
                  <a:cubicBezTo>
                    <a:pt x="8510272" y="1059430"/>
                    <a:pt x="8506702" y="1063082"/>
                    <a:pt x="8502145" y="1063082"/>
                  </a:cubicBezTo>
                  <a:lnTo>
                    <a:pt x="8134" y="1063082"/>
                  </a:lnTo>
                  <a:cubicBezTo>
                    <a:pt x="3579" y="1063082"/>
                    <a:pt x="0" y="1059430"/>
                    <a:pt x="0" y="1054780"/>
                  </a:cubicBezTo>
                  <a:lnTo>
                    <a:pt x="0" y="8304"/>
                  </a:lnTo>
                  <a:cubicBezTo>
                    <a:pt x="0" y="3654"/>
                    <a:pt x="3579" y="0"/>
                    <a:pt x="8134" y="0"/>
                  </a:cubicBezTo>
                  <a:moveTo>
                    <a:pt x="8134" y="16608"/>
                  </a:moveTo>
                  <a:lnTo>
                    <a:pt x="8134" y="8304"/>
                  </a:lnTo>
                  <a:lnTo>
                    <a:pt x="16269" y="8304"/>
                  </a:lnTo>
                  <a:lnTo>
                    <a:pt x="16269" y="1054780"/>
                  </a:lnTo>
                  <a:lnTo>
                    <a:pt x="8134" y="1054780"/>
                  </a:lnTo>
                  <a:lnTo>
                    <a:pt x="8134" y="1046476"/>
                  </a:lnTo>
                  <a:lnTo>
                    <a:pt x="8502145" y="1046476"/>
                  </a:lnTo>
                  <a:lnTo>
                    <a:pt x="8502145" y="1054780"/>
                  </a:lnTo>
                  <a:lnTo>
                    <a:pt x="8494011" y="1054780"/>
                  </a:lnTo>
                  <a:lnTo>
                    <a:pt x="8494011" y="8304"/>
                  </a:lnTo>
                  <a:lnTo>
                    <a:pt x="8502145" y="8304"/>
                  </a:lnTo>
                  <a:lnTo>
                    <a:pt x="8502145" y="16608"/>
                  </a:lnTo>
                  <a:lnTo>
                    <a:pt x="8134" y="16608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8510245" cy="10630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560"/>
                </a:lnSpc>
              </a:pPr>
              <a:r>
                <a:rPr lang="en-US" sz="3800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09 de Março de 2025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111123" y="2502403"/>
            <a:ext cx="6382683" cy="294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Massagem e liberação miofascial</a:t>
            </a:r>
            <a:r>
              <a:rPr lang="en-US" sz="279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 Themis Regina</a:t>
            </a:r>
          </a:p>
          <a:p>
            <a:pPr algn="l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Urbanist 1"/>
              <a:ea typeface="Urbanist 1"/>
              <a:cs typeface="Urbanist 1"/>
              <a:sym typeface="Urbanist 1"/>
            </a:endParaRP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15h às 18h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Cinesioterapia e Alongamento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Camila Rugieri (Fisio Care Pet)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7045113"/>
            <a:ext cx="5891003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</a:t>
            </a:r>
          </a:p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Campo magnético e infrassom e discussão de casos</a:t>
            </a:r>
          </a:p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Camila Rugieri (Fisio Care Pet)</a:t>
            </a:r>
          </a:p>
        </p:txBody>
      </p:sp>
      <p:sp>
        <p:nvSpPr>
          <p:cNvPr id="22" name="Freeform 22"/>
          <p:cNvSpPr/>
          <p:nvPr/>
        </p:nvSpPr>
        <p:spPr>
          <a:xfrm>
            <a:off x="0" y="3278659"/>
            <a:ext cx="7371741" cy="3934512"/>
          </a:xfrm>
          <a:custGeom>
            <a:avLst/>
            <a:gdLst/>
            <a:ahLst/>
            <a:cxnLst/>
            <a:rect l="l" t="t" r="r" b="b"/>
            <a:pathLst>
              <a:path w="7371741" h="3934512">
                <a:moveTo>
                  <a:pt x="0" y="0"/>
                </a:moveTo>
                <a:lnTo>
                  <a:pt x="7371741" y="0"/>
                </a:lnTo>
                <a:lnTo>
                  <a:pt x="7371741" y="3934513"/>
                </a:lnTo>
                <a:lnTo>
                  <a:pt x="0" y="39345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31" t="-2766" r="-2631" b="-45149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371741" cy="10287000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286383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1" y="0"/>
                </a:lnTo>
                <a:lnTo>
                  <a:pt x="7353291" y="7353292"/>
                </a:lnTo>
                <a:lnTo>
                  <a:pt x="0" y="7353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212101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333333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III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111123" y="1587417"/>
            <a:ext cx="6382683" cy="797306"/>
            <a:chOff x="0" y="0"/>
            <a:chExt cx="8510245" cy="10630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510272" cy="1063082"/>
            </a:xfrm>
            <a:custGeom>
              <a:avLst/>
              <a:gdLst/>
              <a:ahLst/>
              <a:cxnLst/>
              <a:rect l="l" t="t" r="r" b="b"/>
              <a:pathLst>
                <a:path w="8510272" h="1063082">
                  <a:moveTo>
                    <a:pt x="0" y="0"/>
                  </a:moveTo>
                  <a:lnTo>
                    <a:pt x="8510272" y="0"/>
                  </a:lnTo>
                  <a:lnTo>
                    <a:pt x="8510272" y="1063082"/>
                  </a:lnTo>
                  <a:lnTo>
                    <a:pt x="0" y="1063082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-1524" y="-1524"/>
              <a:ext cx="8513320" cy="1066130"/>
            </a:xfrm>
            <a:custGeom>
              <a:avLst/>
              <a:gdLst/>
              <a:ahLst/>
              <a:cxnLst/>
              <a:rect l="l" t="t" r="r" b="b"/>
              <a:pathLst>
                <a:path w="8513320" h="1066130">
                  <a:moveTo>
                    <a:pt x="1524" y="0"/>
                  </a:moveTo>
                  <a:lnTo>
                    <a:pt x="8511796" y="0"/>
                  </a:lnTo>
                  <a:cubicBezTo>
                    <a:pt x="8512685" y="0"/>
                    <a:pt x="8513320" y="762"/>
                    <a:pt x="8513320" y="1524"/>
                  </a:cubicBezTo>
                  <a:lnTo>
                    <a:pt x="8513320" y="1064606"/>
                  </a:lnTo>
                  <a:cubicBezTo>
                    <a:pt x="8513320" y="1065495"/>
                    <a:pt x="8512558" y="1066130"/>
                    <a:pt x="8511796" y="1066130"/>
                  </a:cubicBezTo>
                  <a:lnTo>
                    <a:pt x="1524" y="1066130"/>
                  </a:lnTo>
                  <a:cubicBezTo>
                    <a:pt x="635" y="1066130"/>
                    <a:pt x="0" y="1065368"/>
                    <a:pt x="0" y="1064606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549"/>
                  </a:moveTo>
                  <a:lnTo>
                    <a:pt x="1524" y="1524"/>
                  </a:lnTo>
                  <a:lnTo>
                    <a:pt x="3480" y="1524"/>
                  </a:lnTo>
                  <a:lnTo>
                    <a:pt x="3480" y="1064606"/>
                  </a:lnTo>
                  <a:lnTo>
                    <a:pt x="1524" y="1064606"/>
                  </a:lnTo>
                  <a:lnTo>
                    <a:pt x="1524" y="1062583"/>
                  </a:lnTo>
                  <a:lnTo>
                    <a:pt x="8511796" y="1062583"/>
                  </a:lnTo>
                  <a:lnTo>
                    <a:pt x="8511796" y="1064606"/>
                  </a:lnTo>
                  <a:lnTo>
                    <a:pt x="8509848" y="1064606"/>
                  </a:lnTo>
                  <a:lnTo>
                    <a:pt x="8509848" y="1524"/>
                  </a:lnTo>
                  <a:lnTo>
                    <a:pt x="8511796" y="1524"/>
                  </a:lnTo>
                  <a:lnTo>
                    <a:pt x="8511796" y="3549"/>
                  </a:lnTo>
                  <a:lnTo>
                    <a:pt x="1524" y="354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510245" cy="10630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560"/>
                </a:lnSpc>
              </a:pPr>
              <a:r>
                <a:rPr lang="en-US" sz="3800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07 de Junho de 2025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111123" y="5596541"/>
            <a:ext cx="6382683" cy="797306"/>
            <a:chOff x="0" y="0"/>
            <a:chExt cx="8510245" cy="1063075"/>
          </a:xfrm>
        </p:grpSpPr>
        <p:sp>
          <p:nvSpPr>
            <p:cNvPr id="17" name="Freeform 17"/>
            <p:cNvSpPr/>
            <p:nvPr/>
          </p:nvSpPr>
          <p:spPr>
            <a:xfrm>
              <a:off x="8134" y="8304"/>
              <a:ext cx="8494011" cy="1046476"/>
            </a:xfrm>
            <a:custGeom>
              <a:avLst/>
              <a:gdLst/>
              <a:ahLst/>
              <a:cxnLst/>
              <a:rect l="l" t="t" r="r" b="b"/>
              <a:pathLst>
                <a:path w="8494011" h="1046476">
                  <a:moveTo>
                    <a:pt x="0" y="0"/>
                  </a:moveTo>
                  <a:lnTo>
                    <a:pt x="8494011" y="0"/>
                  </a:lnTo>
                  <a:lnTo>
                    <a:pt x="8494011" y="1046476"/>
                  </a:lnTo>
                  <a:lnTo>
                    <a:pt x="0" y="1046476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8510272" cy="1063082"/>
            </a:xfrm>
            <a:custGeom>
              <a:avLst/>
              <a:gdLst/>
              <a:ahLst/>
              <a:cxnLst/>
              <a:rect l="l" t="t" r="r" b="b"/>
              <a:pathLst>
                <a:path w="8510272" h="1063082">
                  <a:moveTo>
                    <a:pt x="8134" y="0"/>
                  </a:moveTo>
                  <a:lnTo>
                    <a:pt x="8502145" y="0"/>
                  </a:lnTo>
                  <a:cubicBezTo>
                    <a:pt x="8506702" y="0"/>
                    <a:pt x="8510272" y="3654"/>
                    <a:pt x="8510272" y="8304"/>
                  </a:cubicBezTo>
                  <a:lnTo>
                    <a:pt x="8510272" y="1054780"/>
                  </a:lnTo>
                  <a:cubicBezTo>
                    <a:pt x="8510272" y="1059430"/>
                    <a:pt x="8506702" y="1063082"/>
                    <a:pt x="8502145" y="1063082"/>
                  </a:cubicBezTo>
                  <a:lnTo>
                    <a:pt x="8134" y="1063082"/>
                  </a:lnTo>
                  <a:cubicBezTo>
                    <a:pt x="3579" y="1063082"/>
                    <a:pt x="0" y="1059430"/>
                    <a:pt x="0" y="1054780"/>
                  </a:cubicBezTo>
                  <a:lnTo>
                    <a:pt x="0" y="8304"/>
                  </a:lnTo>
                  <a:cubicBezTo>
                    <a:pt x="0" y="3654"/>
                    <a:pt x="3579" y="0"/>
                    <a:pt x="8134" y="0"/>
                  </a:cubicBezTo>
                  <a:moveTo>
                    <a:pt x="8134" y="16608"/>
                  </a:moveTo>
                  <a:lnTo>
                    <a:pt x="8134" y="8304"/>
                  </a:lnTo>
                  <a:lnTo>
                    <a:pt x="16269" y="8304"/>
                  </a:lnTo>
                  <a:lnTo>
                    <a:pt x="16269" y="1054780"/>
                  </a:lnTo>
                  <a:lnTo>
                    <a:pt x="8134" y="1054780"/>
                  </a:lnTo>
                  <a:lnTo>
                    <a:pt x="8134" y="1046476"/>
                  </a:lnTo>
                  <a:lnTo>
                    <a:pt x="8502145" y="1046476"/>
                  </a:lnTo>
                  <a:lnTo>
                    <a:pt x="8502145" y="1054780"/>
                  </a:lnTo>
                  <a:lnTo>
                    <a:pt x="8494011" y="1054780"/>
                  </a:lnTo>
                  <a:lnTo>
                    <a:pt x="8494011" y="8304"/>
                  </a:lnTo>
                  <a:lnTo>
                    <a:pt x="8502145" y="8304"/>
                  </a:lnTo>
                  <a:lnTo>
                    <a:pt x="8502145" y="16608"/>
                  </a:lnTo>
                  <a:lnTo>
                    <a:pt x="8134" y="16608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8510245" cy="10630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560"/>
                </a:lnSpc>
              </a:pPr>
              <a:r>
                <a:rPr lang="en-US" sz="3800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08 de Junho de 2025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111123" y="2687630"/>
            <a:ext cx="6957613" cy="252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</a:t>
            </a:r>
            <a:r>
              <a:rPr lang="en-US" sz="279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 </a:t>
            </a:r>
          </a:p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 de Reabilitação Neurológica  </a:t>
            </a:r>
          </a:p>
          <a:p>
            <a:pPr algn="just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14h às 17h: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 de Reabilitação de Quadril e Oosteoartrose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6785931"/>
            <a:ext cx="7440813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12h:</a:t>
            </a:r>
            <a:r>
              <a:rPr lang="en-US" sz="279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 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 de Reabilitação e Ombro e Cotovelo</a:t>
            </a:r>
          </a:p>
          <a:p>
            <a:pPr algn="l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12h às 13h: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 de Reabilitação em Felinos</a:t>
            </a:r>
          </a:p>
        </p:txBody>
      </p:sp>
      <p:sp>
        <p:nvSpPr>
          <p:cNvPr id="22" name="Freeform 22"/>
          <p:cNvSpPr/>
          <p:nvPr/>
        </p:nvSpPr>
        <p:spPr>
          <a:xfrm>
            <a:off x="0" y="3721519"/>
            <a:ext cx="7371741" cy="3682418"/>
          </a:xfrm>
          <a:custGeom>
            <a:avLst/>
            <a:gdLst/>
            <a:ahLst/>
            <a:cxnLst/>
            <a:rect l="l" t="t" r="r" b="b"/>
            <a:pathLst>
              <a:path w="7371741" h="3682418">
                <a:moveTo>
                  <a:pt x="0" y="0"/>
                </a:moveTo>
                <a:lnTo>
                  <a:pt x="7371741" y="0"/>
                </a:lnTo>
                <a:lnTo>
                  <a:pt x="7371741" y="3682418"/>
                </a:lnTo>
                <a:lnTo>
                  <a:pt x="0" y="3682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0137" b="-87103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371741" cy="10287000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286383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1" y="0"/>
                </a:lnTo>
                <a:lnTo>
                  <a:pt x="7353291" y="7353292"/>
                </a:lnTo>
                <a:lnTo>
                  <a:pt x="0" y="7353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111123" y="1402190"/>
            <a:ext cx="6382683" cy="797306"/>
            <a:chOff x="0" y="0"/>
            <a:chExt cx="8510245" cy="10630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510272" cy="1063082"/>
            </a:xfrm>
            <a:custGeom>
              <a:avLst/>
              <a:gdLst/>
              <a:ahLst/>
              <a:cxnLst/>
              <a:rect l="l" t="t" r="r" b="b"/>
              <a:pathLst>
                <a:path w="8510272" h="1063082">
                  <a:moveTo>
                    <a:pt x="0" y="0"/>
                  </a:moveTo>
                  <a:lnTo>
                    <a:pt x="8510272" y="0"/>
                  </a:lnTo>
                  <a:lnTo>
                    <a:pt x="8510272" y="1063082"/>
                  </a:lnTo>
                  <a:lnTo>
                    <a:pt x="0" y="1063082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1524" y="-1524"/>
              <a:ext cx="8513320" cy="1066130"/>
            </a:xfrm>
            <a:custGeom>
              <a:avLst/>
              <a:gdLst/>
              <a:ahLst/>
              <a:cxnLst/>
              <a:rect l="l" t="t" r="r" b="b"/>
              <a:pathLst>
                <a:path w="8513320" h="1066130">
                  <a:moveTo>
                    <a:pt x="1524" y="0"/>
                  </a:moveTo>
                  <a:lnTo>
                    <a:pt x="8511796" y="0"/>
                  </a:lnTo>
                  <a:cubicBezTo>
                    <a:pt x="8512685" y="0"/>
                    <a:pt x="8513320" y="762"/>
                    <a:pt x="8513320" y="1524"/>
                  </a:cubicBezTo>
                  <a:lnTo>
                    <a:pt x="8513320" y="1064606"/>
                  </a:lnTo>
                  <a:cubicBezTo>
                    <a:pt x="8513320" y="1065495"/>
                    <a:pt x="8512558" y="1066130"/>
                    <a:pt x="8511796" y="1066130"/>
                  </a:cubicBezTo>
                  <a:lnTo>
                    <a:pt x="1524" y="1066130"/>
                  </a:lnTo>
                  <a:cubicBezTo>
                    <a:pt x="635" y="1066130"/>
                    <a:pt x="0" y="1065368"/>
                    <a:pt x="0" y="1064606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549"/>
                  </a:moveTo>
                  <a:lnTo>
                    <a:pt x="1524" y="1524"/>
                  </a:lnTo>
                  <a:lnTo>
                    <a:pt x="3480" y="1524"/>
                  </a:lnTo>
                  <a:lnTo>
                    <a:pt x="3480" y="1064606"/>
                  </a:lnTo>
                  <a:lnTo>
                    <a:pt x="1524" y="1064606"/>
                  </a:lnTo>
                  <a:lnTo>
                    <a:pt x="1524" y="1062583"/>
                  </a:lnTo>
                  <a:lnTo>
                    <a:pt x="8511796" y="1062583"/>
                  </a:lnTo>
                  <a:lnTo>
                    <a:pt x="8511796" y="1064606"/>
                  </a:lnTo>
                  <a:lnTo>
                    <a:pt x="8509848" y="1064606"/>
                  </a:lnTo>
                  <a:lnTo>
                    <a:pt x="8509848" y="1524"/>
                  </a:lnTo>
                  <a:lnTo>
                    <a:pt x="8511796" y="1524"/>
                  </a:lnTo>
                  <a:lnTo>
                    <a:pt x="8511796" y="3549"/>
                  </a:lnTo>
                  <a:lnTo>
                    <a:pt x="1524" y="354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8510245" cy="10630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560"/>
                </a:lnSpc>
              </a:pPr>
              <a:r>
                <a:rPr lang="en-US" sz="3800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02 de Agosto de 2025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111123" y="5855723"/>
            <a:ext cx="6382683" cy="797306"/>
            <a:chOff x="0" y="0"/>
            <a:chExt cx="8510245" cy="1063075"/>
          </a:xfrm>
        </p:grpSpPr>
        <p:sp>
          <p:nvSpPr>
            <p:cNvPr id="16" name="Freeform 16"/>
            <p:cNvSpPr/>
            <p:nvPr/>
          </p:nvSpPr>
          <p:spPr>
            <a:xfrm>
              <a:off x="8134" y="8304"/>
              <a:ext cx="8494011" cy="1046476"/>
            </a:xfrm>
            <a:custGeom>
              <a:avLst/>
              <a:gdLst/>
              <a:ahLst/>
              <a:cxnLst/>
              <a:rect l="l" t="t" r="r" b="b"/>
              <a:pathLst>
                <a:path w="8494011" h="1046476">
                  <a:moveTo>
                    <a:pt x="0" y="0"/>
                  </a:moveTo>
                  <a:lnTo>
                    <a:pt x="8494011" y="0"/>
                  </a:lnTo>
                  <a:lnTo>
                    <a:pt x="8494011" y="1046476"/>
                  </a:lnTo>
                  <a:lnTo>
                    <a:pt x="0" y="1046476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8510272" cy="1063082"/>
            </a:xfrm>
            <a:custGeom>
              <a:avLst/>
              <a:gdLst/>
              <a:ahLst/>
              <a:cxnLst/>
              <a:rect l="l" t="t" r="r" b="b"/>
              <a:pathLst>
                <a:path w="8510272" h="1063082">
                  <a:moveTo>
                    <a:pt x="8134" y="0"/>
                  </a:moveTo>
                  <a:lnTo>
                    <a:pt x="8502145" y="0"/>
                  </a:lnTo>
                  <a:cubicBezTo>
                    <a:pt x="8506702" y="0"/>
                    <a:pt x="8510272" y="3654"/>
                    <a:pt x="8510272" y="8304"/>
                  </a:cubicBezTo>
                  <a:lnTo>
                    <a:pt x="8510272" y="1054780"/>
                  </a:lnTo>
                  <a:cubicBezTo>
                    <a:pt x="8510272" y="1059430"/>
                    <a:pt x="8506702" y="1063082"/>
                    <a:pt x="8502145" y="1063082"/>
                  </a:cubicBezTo>
                  <a:lnTo>
                    <a:pt x="8134" y="1063082"/>
                  </a:lnTo>
                  <a:cubicBezTo>
                    <a:pt x="3579" y="1063082"/>
                    <a:pt x="0" y="1059430"/>
                    <a:pt x="0" y="1054780"/>
                  </a:cubicBezTo>
                  <a:lnTo>
                    <a:pt x="0" y="8304"/>
                  </a:lnTo>
                  <a:cubicBezTo>
                    <a:pt x="0" y="3654"/>
                    <a:pt x="3579" y="0"/>
                    <a:pt x="8134" y="0"/>
                  </a:cubicBezTo>
                  <a:moveTo>
                    <a:pt x="8134" y="16608"/>
                  </a:moveTo>
                  <a:lnTo>
                    <a:pt x="8134" y="8304"/>
                  </a:lnTo>
                  <a:lnTo>
                    <a:pt x="16269" y="8304"/>
                  </a:lnTo>
                  <a:lnTo>
                    <a:pt x="16269" y="1054780"/>
                  </a:lnTo>
                  <a:lnTo>
                    <a:pt x="8134" y="1054780"/>
                  </a:lnTo>
                  <a:lnTo>
                    <a:pt x="8134" y="1046476"/>
                  </a:lnTo>
                  <a:lnTo>
                    <a:pt x="8502145" y="1046476"/>
                  </a:lnTo>
                  <a:lnTo>
                    <a:pt x="8502145" y="1054780"/>
                  </a:lnTo>
                  <a:lnTo>
                    <a:pt x="8494011" y="1054780"/>
                  </a:lnTo>
                  <a:lnTo>
                    <a:pt x="8494011" y="8304"/>
                  </a:lnTo>
                  <a:lnTo>
                    <a:pt x="8502145" y="8304"/>
                  </a:lnTo>
                  <a:lnTo>
                    <a:pt x="8502145" y="16608"/>
                  </a:lnTo>
                  <a:lnTo>
                    <a:pt x="8134" y="16608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8510245" cy="10630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560"/>
                </a:lnSpc>
              </a:pPr>
              <a:r>
                <a:rPr lang="en-US" sz="3800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03 de Agosto de 2025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8450" y="3447257"/>
            <a:ext cx="7353292" cy="4278639"/>
          </a:xfrm>
          <a:custGeom>
            <a:avLst/>
            <a:gdLst/>
            <a:ahLst/>
            <a:cxnLst/>
            <a:rect l="l" t="t" r="r" b="b"/>
            <a:pathLst>
              <a:path w="7353292" h="4278639">
                <a:moveTo>
                  <a:pt x="0" y="0"/>
                </a:moveTo>
                <a:lnTo>
                  <a:pt x="7353291" y="0"/>
                </a:lnTo>
                <a:lnTo>
                  <a:pt x="7353291" y="4278639"/>
                </a:lnTo>
                <a:lnTo>
                  <a:pt x="0" y="42786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21" b="-6862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1028700" y="1212101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333333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IV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2502403"/>
            <a:ext cx="6382683" cy="336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12h: 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Reabilitação de Afecções em Joelho</a:t>
            </a:r>
            <a:r>
              <a:rPr lang="en-US" sz="279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 Lilian Pasqualin (Fisio Care Pet)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 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14h às 18h: 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Reabilitação Ortopédica 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Núbia Bergamo (Fisio Care Pet)</a:t>
            </a:r>
          </a:p>
          <a:p>
            <a:pPr algn="l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Urbanist 2"/>
              <a:ea typeface="Urbanist 2"/>
              <a:cs typeface="Urbanist 2"/>
              <a:sym typeface="Urbanist 2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111123" y="7045113"/>
            <a:ext cx="5891003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 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Discussão de Casos Complexos e Aplicação de Protocolos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Thayna Cardoso (Fisio Care Pet)</a:t>
            </a:r>
          </a:p>
          <a:p>
            <a:pPr algn="l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Urbanist 2"/>
              <a:ea typeface="Urbanist 2"/>
              <a:cs typeface="Urbanist 2"/>
              <a:sym typeface="Urbanist 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411">
            <a:off x="16091914" y="-204771"/>
            <a:ext cx="2904053" cy="2553039"/>
            <a:chOff x="0" y="0"/>
            <a:chExt cx="692895" cy="6091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8411">
            <a:off x="-76362" y="9010481"/>
            <a:ext cx="2904053" cy="2553039"/>
            <a:chOff x="0" y="0"/>
            <a:chExt cx="692895" cy="6091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284954" y="3651163"/>
            <a:ext cx="10003046" cy="6635837"/>
          </a:xfrm>
          <a:custGeom>
            <a:avLst/>
            <a:gdLst/>
            <a:ahLst/>
            <a:cxnLst/>
            <a:rect l="l" t="t" r="r" b="b"/>
            <a:pathLst>
              <a:path w="10003046" h="6635837">
                <a:moveTo>
                  <a:pt x="0" y="0"/>
                </a:moveTo>
                <a:lnTo>
                  <a:pt x="10003046" y="0"/>
                </a:lnTo>
                <a:lnTo>
                  <a:pt x="10003046" y="6635837"/>
                </a:lnTo>
                <a:lnTo>
                  <a:pt x="0" y="66358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981" t="-6674" r="-3429" b="-22675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 rot="-8411">
            <a:off x="14962686" y="-1560847"/>
            <a:ext cx="3685850" cy="2710668"/>
            <a:chOff x="0" y="0"/>
            <a:chExt cx="879428" cy="64675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79428" cy="646754"/>
            </a:xfrm>
            <a:custGeom>
              <a:avLst/>
              <a:gdLst/>
              <a:ahLst/>
              <a:cxnLst/>
              <a:rect l="l" t="t" r="r" b="b"/>
              <a:pathLst>
                <a:path w="879428" h="646754">
                  <a:moveTo>
                    <a:pt x="0" y="0"/>
                  </a:moveTo>
                  <a:lnTo>
                    <a:pt x="879428" y="0"/>
                  </a:lnTo>
                  <a:lnTo>
                    <a:pt x="87942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7942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8411">
            <a:off x="-76177" y="8846169"/>
            <a:ext cx="8365911" cy="2710668"/>
            <a:chOff x="0" y="0"/>
            <a:chExt cx="1996071" cy="6467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96071" cy="646754"/>
            </a:xfrm>
            <a:custGeom>
              <a:avLst/>
              <a:gdLst/>
              <a:ahLst/>
              <a:cxnLst/>
              <a:rect l="l" t="t" r="r" b="b"/>
              <a:pathLst>
                <a:path w="1996071" h="646754">
                  <a:moveTo>
                    <a:pt x="0" y="0"/>
                  </a:moveTo>
                  <a:lnTo>
                    <a:pt x="1996071" y="0"/>
                  </a:lnTo>
                  <a:lnTo>
                    <a:pt x="1996071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996071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4449506" y="5382076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4449506" y="3714595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028700" y="1610908"/>
            <a:ext cx="11985573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LOCAL - </a:t>
            </a:r>
            <a:r>
              <a:rPr lang="en-US" sz="6999">
                <a:solidFill>
                  <a:srgbClr val="F291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AULAS PRÁTICAS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75665" y="3565438"/>
            <a:ext cx="6093803" cy="421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Fisio Care Pet - Unidade de Moema</a:t>
            </a:r>
          </a:p>
          <a:p>
            <a:pPr algn="l"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Av. dos Bandeirantes, 4555 – ao lado do Aeroporto de Congonhas</a:t>
            </a:r>
          </a:p>
        </p:txBody>
      </p:sp>
      <p:sp>
        <p:nvSpPr>
          <p:cNvPr id="19" name="Freeform 19"/>
          <p:cNvSpPr/>
          <p:nvPr/>
        </p:nvSpPr>
        <p:spPr>
          <a:xfrm>
            <a:off x="15967514" y="1456185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19"/>
                </a:lnTo>
                <a:lnTo>
                  <a:pt x="0" y="18931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8656" y="1515355"/>
            <a:ext cx="14570688" cy="2789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INSCREVA-SE</a:t>
            </a:r>
          </a:p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agora mesmo e se torne um profssional renomado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517808" y="5057775"/>
            <a:ext cx="11252384" cy="287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8"/>
              </a:lnSpc>
            </a:pPr>
            <a:r>
              <a:rPr lang="en-US" sz="4106" u="sng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  <a:hlinkClick r:id="rId2" tooltip="https://fisiocarepet.com.br/cursos/"/>
              </a:rPr>
              <a:t>fisiocarepet.com.br</a:t>
            </a:r>
          </a:p>
          <a:p>
            <a:pPr algn="ctr">
              <a:lnSpc>
                <a:spcPts val="5748"/>
              </a:lnSpc>
            </a:pPr>
            <a:endParaRPr lang="en-US" sz="4106" u="sng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  <a:hlinkClick r:id="rId2" tooltip="https://fisiocarepet.com.br/cursos/"/>
            </a:endParaRPr>
          </a:p>
          <a:p>
            <a:pPr algn="ctr">
              <a:lnSpc>
                <a:spcPts val="5748"/>
              </a:lnSpc>
            </a:pPr>
            <a:r>
              <a:rPr lang="en-US" sz="4106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Garanta sua participação melhor curso de formação em fisioterapia veterinária do Brasil.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84397" y="0"/>
            <a:ext cx="1603603" cy="10287000"/>
            <a:chOff x="0" y="0"/>
            <a:chExt cx="358845" cy="2301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603603" cy="10287000"/>
            <a:chOff x="0" y="0"/>
            <a:chExt cx="358845" cy="23019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3603" y="9258300"/>
            <a:ext cx="15080794" cy="1028700"/>
            <a:chOff x="0" y="0"/>
            <a:chExt cx="3374696" cy="2301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74696" cy="230197"/>
            </a:xfrm>
            <a:custGeom>
              <a:avLst/>
              <a:gdLst/>
              <a:ahLst/>
              <a:cxnLst/>
              <a:rect l="l" t="t" r="r" b="b"/>
              <a:pathLst>
                <a:path w="3374696" h="230197">
                  <a:moveTo>
                    <a:pt x="0" y="0"/>
                  </a:moveTo>
                  <a:lnTo>
                    <a:pt x="3374696" y="0"/>
                  </a:lnTo>
                  <a:lnTo>
                    <a:pt x="3374696" y="230197"/>
                  </a:lnTo>
                  <a:lnTo>
                    <a:pt x="0" y="230197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374696" cy="268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505991" y="8492119"/>
            <a:ext cx="1276018" cy="1532361"/>
          </a:xfrm>
          <a:custGeom>
            <a:avLst/>
            <a:gdLst/>
            <a:ahLst/>
            <a:cxnLst/>
            <a:rect l="l" t="t" r="r" b="b"/>
            <a:pathLst>
              <a:path w="1276018" h="1532361">
                <a:moveTo>
                  <a:pt x="0" y="0"/>
                </a:moveTo>
                <a:lnTo>
                  <a:pt x="1276018" y="0"/>
                </a:lnTo>
                <a:lnTo>
                  <a:pt x="1276018" y="1532362"/>
                </a:lnTo>
                <a:lnTo>
                  <a:pt x="0" y="1532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41895" y="4491132"/>
            <a:ext cx="8574886" cy="6917786"/>
            <a:chOff x="0" y="0"/>
            <a:chExt cx="1918840" cy="1548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8840" cy="1548024"/>
            </a:xfrm>
            <a:custGeom>
              <a:avLst/>
              <a:gdLst/>
              <a:ahLst/>
              <a:cxnLst/>
              <a:rect l="l" t="t" r="r" b="b"/>
              <a:pathLst>
                <a:path w="1918840" h="1548024">
                  <a:moveTo>
                    <a:pt x="0" y="0"/>
                  </a:moveTo>
                  <a:lnTo>
                    <a:pt x="1918840" y="0"/>
                  </a:lnTo>
                  <a:lnTo>
                    <a:pt x="1918840" y="1548024"/>
                  </a:lnTo>
                  <a:lnTo>
                    <a:pt x="0" y="154802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18840" cy="1586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24451" y="-13368"/>
            <a:ext cx="2620743" cy="2405630"/>
            <a:chOff x="0" y="0"/>
            <a:chExt cx="586455" cy="5383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6455" cy="538318"/>
            </a:xfrm>
            <a:custGeom>
              <a:avLst/>
              <a:gdLst/>
              <a:ahLst/>
              <a:cxnLst/>
              <a:rect l="l" t="t" r="r" b="b"/>
              <a:pathLst>
                <a:path w="586455" h="538318">
                  <a:moveTo>
                    <a:pt x="0" y="0"/>
                  </a:moveTo>
                  <a:lnTo>
                    <a:pt x="586455" y="0"/>
                  </a:lnTo>
                  <a:lnTo>
                    <a:pt x="586455" y="538318"/>
                  </a:lnTo>
                  <a:lnTo>
                    <a:pt x="0" y="53831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86455" cy="576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56062" y="1104900"/>
            <a:ext cx="16131938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DÚVIDAS?</a:t>
            </a:r>
          </a:p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Estamos aqui para te ajudar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83898" y="4985849"/>
            <a:ext cx="5541941" cy="4047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Dados da Conta para Depósito: 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Banco Bradesco Ag 7748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C.C90926-2 Fisio Care Pet Cursos de Pós-graduação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Cnpj 50.621.509/0001-20 (pix)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56062" y="5140896"/>
            <a:ext cx="2005976" cy="1081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9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Celular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11 97653-0774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56062" y="7156371"/>
            <a:ext cx="2303240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Whats App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11 97653-0774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87823" y="5067300"/>
            <a:ext cx="4925372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E-mail</a:t>
            </a:r>
          </a:p>
          <a:p>
            <a:pPr algn="l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fisiocarepetacademy@gmail.com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87823" y="7156371"/>
            <a:ext cx="3471693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Instagram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@fisiocarepet.academy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56062" y="3744647"/>
            <a:ext cx="6532949" cy="74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1"/>
              </a:lnSpc>
              <a:spcBef>
                <a:spcPct val="0"/>
              </a:spcBef>
            </a:pPr>
            <a:r>
              <a:rPr lang="en-US" sz="435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Entre em contato conosco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144037" y="1637347"/>
            <a:ext cx="9115263" cy="5127336"/>
          </a:xfrm>
          <a:custGeom>
            <a:avLst/>
            <a:gdLst/>
            <a:ahLst/>
            <a:cxnLst/>
            <a:rect l="l" t="t" r="r" b="b"/>
            <a:pathLst>
              <a:path w="9115263" h="5127336">
                <a:moveTo>
                  <a:pt x="0" y="0"/>
                </a:moveTo>
                <a:lnTo>
                  <a:pt x="9115263" y="0"/>
                </a:lnTo>
                <a:lnTo>
                  <a:pt x="9115263" y="5127335"/>
                </a:lnTo>
                <a:lnTo>
                  <a:pt x="0" y="512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054902" y="2724884"/>
            <a:ext cx="5944148" cy="2952260"/>
          </a:xfrm>
          <a:custGeom>
            <a:avLst/>
            <a:gdLst/>
            <a:ahLst/>
            <a:cxnLst/>
            <a:rect l="l" t="t" r="r" b="b"/>
            <a:pathLst>
              <a:path w="5944148" h="2952260">
                <a:moveTo>
                  <a:pt x="0" y="0"/>
                </a:moveTo>
                <a:lnTo>
                  <a:pt x="5944148" y="0"/>
                </a:lnTo>
                <a:lnTo>
                  <a:pt x="5944148" y="2952260"/>
                </a:lnTo>
                <a:lnTo>
                  <a:pt x="0" y="2952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779217" y="5812937"/>
            <a:ext cx="6495518" cy="3299311"/>
          </a:xfrm>
          <a:custGeom>
            <a:avLst/>
            <a:gdLst/>
            <a:ahLst/>
            <a:cxnLst/>
            <a:rect l="l" t="t" r="r" b="b"/>
            <a:pathLst>
              <a:path w="6495518" h="3299311">
                <a:moveTo>
                  <a:pt x="0" y="0"/>
                </a:moveTo>
                <a:lnTo>
                  <a:pt x="6495518" y="0"/>
                </a:lnTo>
                <a:lnTo>
                  <a:pt x="6495518" y="3299311"/>
                </a:lnTo>
                <a:lnTo>
                  <a:pt x="0" y="3299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9570970" y="6145301"/>
            <a:ext cx="6261397" cy="2358404"/>
          </a:xfrm>
          <a:custGeom>
            <a:avLst/>
            <a:gdLst/>
            <a:ahLst/>
            <a:cxnLst/>
            <a:rect l="l" t="t" r="r" b="b"/>
            <a:pathLst>
              <a:path w="6261397" h="2358404">
                <a:moveTo>
                  <a:pt x="0" y="0"/>
                </a:moveTo>
                <a:lnTo>
                  <a:pt x="6261397" y="0"/>
                </a:lnTo>
                <a:lnTo>
                  <a:pt x="6261397" y="2358404"/>
                </a:lnTo>
                <a:lnTo>
                  <a:pt x="0" y="2358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DIAMANTE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6126" y="-903076"/>
            <a:ext cx="2160903" cy="11921204"/>
            <a:chOff x="0" y="0"/>
            <a:chExt cx="483555" cy="26676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3555" cy="2667660"/>
            </a:xfrm>
            <a:custGeom>
              <a:avLst/>
              <a:gdLst/>
              <a:ahLst/>
              <a:cxnLst/>
              <a:rect l="l" t="t" r="r" b="b"/>
              <a:pathLst>
                <a:path w="483555" h="2667660">
                  <a:moveTo>
                    <a:pt x="0" y="0"/>
                  </a:moveTo>
                  <a:lnTo>
                    <a:pt x="483555" y="0"/>
                  </a:lnTo>
                  <a:lnTo>
                    <a:pt x="483555" y="2667660"/>
                  </a:lnTo>
                  <a:lnTo>
                    <a:pt x="0" y="2667660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3555" cy="2705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024580" y="3669387"/>
            <a:ext cx="228135" cy="22813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572123" y="4306830"/>
            <a:ext cx="4552105" cy="466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5"/>
              </a:lnSpc>
              <a:spcBef>
                <a:spcPct val="0"/>
              </a:spcBef>
            </a:pPr>
            <a:r>
              <a:rPr lang="en-US" sz="2563" u="none" strike="noStrike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Modelo híbrido</a:t>
            </a:r>
          </a:p>
        </p:txBody>
      </p:sp>
      <p:sp>
        <p:nvSpPr>
          <p:cNvPr id="8" name="AutoShape 8"/>
          <p:cNvSpPr/>
          <p:nvPr/>
        </p:nvSpPr>
        <p:spPr>
          <a:xfrm>
            <a:off x="2205990" y="5069018"/>
            <a:ext cx="5630617" cy="0"/>
          </a:xfrm>
          <a:prstGeom prst="line">
            <a:avLst/>
          </a:prstGeom>
          <a:ln w="19050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7024580" y="4645539"/>
            <a:ext cx="239085" cy="228135"/>
            <a:chOff x="0" y="0"/>
            <a:chExt cx="6654792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54791" cy="6350000"/>
            </a:xfrm>
            <a:custGeom>
              <a:avLst/>
              <a:gdLst/>
              <a:ahLst/>
              <a:cxnLst/>
              <a:rect l="l" t="t" r="r" b="b"/>
              <a:pathLst>
                <a:path w="6654791" h="6350000">
                  <a:moveTo>
                    <a:pt x="3327396" y="0"/>
                  </a:moveTo>
                  <a:cubicBezTo>
                    <a:pt x="1489726" y="0"/>
                    <a:pt x="0" y="1421496"/>
                    <a:pt x="0" y="3175000"/>
                  </a:cubicBezTo>
                  <a:cubicBezTo>
                    <a:pt x="0" y="4928504"/>
                    <a:pt x="1489726" y="6350000"/>
                    <a:pt x="3327396" y="6350000"/>
                  </a:cubicBezTo>
                  <a:cubicBezTo>
                    <a:pt x="5165066" y="6350000"/>
                    <a:pt x="6654791" y="4928504"/>
                    <a:pt x="6654791" y="3175000"/>
                  </a:cubicBezTo>
                  <a:cubicBezTo>
                    <a:pt x="6654791" y="1421496"/>
                    <a:pt x="5165066" y="0"/>
                    <a:pt x="332739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2205990" y="6123305"/>
            <a:ext cx="5630617" cy="0"/>
          </a:xfrm>
          <a:prstGeom prst="line">
            <a:avLst/>
          </a:prstGeom>
          <a:ln w="19050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7024580" y="6119652"/>
            <a:ext cx="252512" cy="228135"/>
            <a:chOff x="0" y="0"/>
            <a:chExt cx="7028521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028521" cy="6350000"/>
            </a:xfrm>
            <a:custGeom>
              <a:avLst/>
              <a:gdLst/>
              <a:ahLst/>
              <a:cxnLst/>
              <a:rect l="l" t="t" r="r" b="b"/>
              <a:pathLst>
                <a:path w="7028521" h="6350000">
                  <a:moveTo>
                    <a:pt x="3514261" y="0"/>
                  </a:moveTo>
                  <a:cubicBezTo>
                    <a:pt x="1573388" y="0"/>
                    <a:pt x="0" y="1421496"/>
                    <a:pt x="0" y="3175000"/>
                  </a:cubicBezTo>
                  <a:cubicBezTo>
                    <a:pt x="0" y="4928504"/>
                    <a:pt x="1573388" y="6350000"/>
                    <a:pt x="3514261" y="6350000"/>
                  </a:cubicBezTo>
                  <a:cubicBezTo>
                    <a:pt x="5455134" y="6350000"/>
                    <a:pt x="7028521" y="4928504"/>
                    <a:pt x="7028521" y="3175000"/>
                  </a:cubicBezTo>
                  <a:cubicBezTo>
                    <a:pt x="7028521" y="1421496"/>
                    <a:pt x="5455134" y="0"/>
                    <a:pt x="351426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AutoShape 14"/>
          <p:cNvSpPr/>
          <p:nvPr/>
        </p:nvSpPr>
        <p:spPr>
          <a:xfrm>
            <a:off x="2205990" y="7270663"/>
            <a:ext cx="5630617" cy="0"/>
          </a:xfrm>
          <a:prstGeom prst="line">
            <a:avLst/>
          </a:prstGeom>
          <a:ln w="19050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7024580" y="7349570"/>
            <a:ext cx="228135" cy="22813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1026140" y="1804988"/>
            <a:ext cx="5560050" cy="6677024"/>
          </a:xfrm>
          <a:custGeom>
            <a:avLst/>
            <a:gdLst/>
            <a:ahLst/>
            <a:cxnLst/>
            <a:rect l="l" t="t" r="r" b="b"/>
            <a:pathLst>
              <a:path w="5560050" h="6677024">
                <a:moveTo>
                  <a:pt x="0" y="0"/>
                </a:moveTo>
                <a:lnTo>
                  <a:pt x="5560050" y="0"/>
                </a:lnTo>
                <a:lnTo>
                  <a:pt x="5560050" y="6677024"/>
                </a:lnTo>
                <a:lnTo>
                  <a:pt x="0" y="6677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TextBox 18"/>
          <p:cNvSpPr txBox="1"/>
          <p:nvPr/>
        </p:nvSpPr>
        <p:spPr>
          <a:xfrm>
            <a:off x="2205990" y="1448157"/>
            <a:ext cx="8115300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333333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INFORMAÇÕES GERAIS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66648" y="5304693"/>
            <a:ext cx="4770600" cy="466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5"/>
              </a:lnSpc>
              <a:spcBef>
                <a:spcPct val="0"/>
              </a:spcBef>
            </a:pPr>
            <a:r>
              <a:rPr lang="en-US" sz="2563" u="none" strike="noStrike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Aulas teóricas semanais on-line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566648" y="6399530"/>
            <a:ext cx="5038515" cy="466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5"/>
              </a:lnSpc>
              <a:spcBef>
                <a:spcPct val="0"/>
              </a:spcBef>
            </a:pPr>
            <a:r>
              <a:rPr lang="en-US" sz="2563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4</a:t>
            </a:r>
            <a:r>
              <a:rPr lang="en-US" sz="2563" u="none" strike="noStrike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 módulos práticos em São Paulo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566648" y="7440734"/>
            <a:ext cx="5101060" cy="955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5"/>
              </a:lnSpc>
            </a:pPr>
            <a:r>
              <a:rPr lang="en-US" sz="2563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5 aulas legendadas com palestrantes internacionais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65582" y="2635794"/>
            <a:ext cx="7378418" cy="2276934"/>
          </a:xfrm>
          <a:custGeom>
            <a:avLst/>
            <a:gdLst/>
            <a:ahLst/>
            <a:cxnLst/>
            <a:rect l="l" t="t" r="r" b="b"/>
            <a:pathLst>
              <a:path w="7378418" h="2276934">
                <a:moveTo>
                  <a:pt x="0" y="0"/>
                </a:moveTo>
                <a:lnTo>
                  <a:pt x="7378418" y="0"/>
                </a:lnTo>
                <a:lnTo>
                  <a:pt x="7378418" y="2276933"/>
                </a:lnTo>
                <a:lnTo>
                  <a:pt x="0" y="2276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086527" y="5465177"/>
            <a:ext cx="6736527" cy="3764035"/>
          </a:xfrm>
          <a:custGeom>
            <a:avLst/>
            <a:gdLst/>
            <a:ahLst/>
            <a:cxnLst/>
            <a:rect l="l" t="t" r="r" b="b"/>
            <a:pathLst>
              <a:path w="6736527" h="3764035">
                <a:moveTo>
                  <a:pt x="0" y="0"/>
                </a:moveTo>
                <a:lnTo>
                  <a:pt x="6736528" y="0"/>
                </a:lnTo>
                <a:lnTo>
                  <a:pt x="6736528" y="3764035"/>
                </a:lnTo>
                <a:lnTo>
                  <a:pt x="0" y="3764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9130161" y="2087880"/>
            <a:ext cx="8129139" cy="3453296"/>
          </a:xfrm>
          <a:custGeom>
            <a:avLst/>
            <a:gdLst/>
            <a:ahLst/>
            <a:cxnLst/>
            <a:rect l="l" t="t" r="r" b="b"/>
            <a:pathLst>
              <a:path w="8129139" h="3453296">
                <a:moveTo>
                  <a:pt x="0" y="0"/>
                </a:moveTo>
                <a:lnTo>
                  <a:pt x="8129139" y="0"/>
                </a:lnTo>
                <a:lnTo>
                  <a:pt x="8129139" y="3453296"/>
                </a:lnTo>
                <a:lnTo>
                  <a:pt x="0" y="34532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0561514" y="5973043"/>
            <a:ext cx="5266432" cy="2748304"/>
          </a:xfrm>
          <a:custGeom>
            <a:avLst/>
            <a:gdLst/>
            <a:ahLst/>
            <a:cxnLst/>
            <a:rect l="l" t="t" r="r" b="b"/>
            <a:pathLst>
              <a:path w="5266432" h="2748304">
                <a:moveTo>
                  <a:pt x="0" y="0"/>
                </a:moveTo>
                <a:lnTo>
                  <a:pt x="5266433" y="0"/>
                </a:lnTo>
                <a:lnTo>
                  <a:pt x="5266433" y="2748304"/>
                </a:lnTo>
                <a:lnTo>
                  <a:pt x="0" y="2748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DIAMANTE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188079" y="0"/>
            <a:ext cx="13911842" cy="2314430"/>
          </a:xfrm>
          <a:custGeom>
            <a:avLst/>
            <a:gdLst/>
            <a:ahLst/>
            <a:cxnLst/>
            <a:rect l="l" t="t" r="r" b="b"/>
            <a:pathLst>
              <a:path w="3664024" h="609562">
                <a:moveTo>
                  <a:pt x="0" y="0"/>
                </a:moveTo>
                <a:lnTo>
                  <a:pt x="3664024" y="0"/>
                </a:lnTo>
                <a:lnTo>
                  <a:pt x="3664024" y="609562"/>
                </a:lnTo>
                <a:lnTo>
                  <a:pt x="0" y="609562"/>
                </a:lnTo>
                <a:close/>
              </a:path>
            </a:pathLst>
          </a:custGeom>
          <a:solidFill>
            <a:srgbClr val="B1DF41">
              <a:alpha val="80000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188079" y="-144661"/>
            <a:ext cx="13911842" cy="245909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 dirty="0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OURO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  <p:pic>
        <p:nvPicPr>
          <p:cNvPr id="1028" name="Picture 4" descr="VETNIL RECEITA DOS CAMPEÕES Logo PNG Vector (AI) Free Download">
            <a:extLst>
              <a:ext uri="{FF2B5EF4-FFF2-40B4-BE49-F238E27FC236}">
                <a16:creationId xmlns:a16="http://schemas.microsoft.com/office/drawing/2014/main" id="{9A909691-5018-0995-3EAA-7688F8D4F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715" y="3994059"/>
            <a:ext cx="4472386" cy="265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stamos para ayudarte – Canis">
            <a:extLst>
              <a:ext uri="{FF2B5EF4-FFF2-40B4-BE49-F238E27FC236}">
                <a16:creationId xmlns:a16="http://schemas.microsoft.com/office/drawing/2014/main" id="{BA150BE5-43B3-2232-2D5A-74267F497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762" y="4561695"/>
            <a:ext cx="5384380" cy="151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07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78664" y="4739387"/>
            <a:ext cx="4637723" cy="3914132"/>
            <a:chOff x="0" y="0"/>
            <a:chExt cx="1037804" cy="8758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7804" cy="875883"/>
            </a:xfrm>
            <a:custGeom>
              <a:avLst/>
              <a:gdLst/>
              <a:ahLst/>
              <a:cxnLst/>
              <a:rect l="l" t="t" r="r" b="b"/>
              <a:pathLst>
                <a:path w="1037804" h="875883">
                  <a:moveTo>
                    <a:pt x="0" y="0"/>
                  </a:moveTo>
                  <a:lnTo>
                    <a:pt x="1037804" y="0"/>
                  </a:lnTo>
                  <a:lnTo>
                    <a:pt x="1037804" y="875883"/>
                  </a:lnTo>
                  <a:lnTo>
                    <a:pt x="0" y="875883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37804" cy="91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310171" y="-318455"/>
            <a:ext cx="11538461" cy="11125422"/>
            <a:chOff x="0" y="0"/>
            <a:chExt cx="1055235" cy="10174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5235" cy="1017461"/>
            </a:xfrm>
            <a:custGeom>
              <a:avLst/>
              <a:gdLst/>
              <a:ahLst/>
              <a:cxnLst/>
              <a:rect l="l" t="t" r="r" b="b"/>
              <a:pathLst>
                <a:path w="1055235" h="1017461">
                  <a:moveTo>
                    <a:pt x="852035" y="0"/>
                  </a:moveTo>
                  <a:lnTo>
                    <a:pt x="0" y="0"/>
                  </a:lnTo>
                  <a:lnTo>
                    <a:pt x="203200" y="1017461"/>
                  </a:lnTo>
                  <a:lnTo>
                    <a:pt x="1055235" y="1017461"/>
                  </a:lnTo>
                  <a:lnTo>
                    <a:pt x="852035" y="0"/>
                  </a:lnTo>
                  <a:close/>
                </a:path>
              </a:pathLst>
            </a:custGeom>
            <a:blipFill>
              <a:blip r:embed="rId2"/>
              <a:stretch>
                <a:fillRect l="-121607" r="-28" b="-2929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504154" y="1973265"/>
            <a:ext cx="8755146" cy="887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3"/>
              </a:lnSpc>
              <a:spcBef>
                <a:spcPct val="0"/>
              </a:spcBef>
            </a:pPr>
            <a:r>
              <a:rPr lang="en-US" sz="5195" dirty="0">
                <a:solidFill>
                  <a:srgbClr val="FFFFFF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Esp. Ricardo S. Lopes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04154" y="2988166"/>
            <a:ext cx="7820059" cy="495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CEO da Fisio Care Pet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Autor do livro Fisiatria em Pequenos animais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Pós-graduado em Ortopedia Veterinária pela USP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Presidente da ANFIVET (2019-22)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Diretor Científico da ANFIVET (2022-25)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Coordenador da pós-graduação em fisioterapia veterinária da FAMESP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Curso do CCRP – University of Tennessee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04154" y="1405474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COORDENADOR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33817" y="0"/>
            <a:ext cx="18403141" cy="1038593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6942360" cy="10385931"/>
            <a:chOff x="0" y="0"/>
            <a:chExt cx="4244587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44587" cy="6350000"/>
            </a:xfrm>
            <a:custGeom>
              <a:avLst/>
              <a:gdLst/>
              <a:ahLst/>
              <a:cxnLst/>
              <a:rect l="l" t="t" r="r" b="b"/>
              <a:pathLst>
                <a:path w="4244587" h="6350000">
                  <a:moveTo>
                    <a:pt x="0" y="0"/>
                  </a:moveTo>
                  <a:lnTo>
                    <a:pt x="4244587" y="0"/>
                  </a:lnTo>
                  <a:lnTo>
                    <a:pt x="4244587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5"/>
              <a:stretch>
                <a:fillRect l="-4960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435736" y="3573724"/>
            <a:ext cx="9122018" cy="5362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78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Instrutor CCRP, DVM, Msc, CCRP, CVA</a:t>
            </a:r>
          </a:p>
          <a:p>
            <a:pPr marL="604519" lvl="1" indent="-302260" algn="l">
              <a:lnSpc>
                <a:spcPts val="478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Graduado pela Faculdade de Medicina Veterinária de Bucuresti em 2006,</a:t>
            </a:r>
          </a:p>
          <a:p>
            <a:pPr marL="604519" lvl="1" indent="-302260" algn="l">
              <a:lnSpc>
                <a:spcPts val="478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Mestre Pela Faculdade de Medicina Veterinária de București 2008.</a:t>
            </a:r>
          </a:p>
          <a:p>
            <a:pPr marL="604519" lvl="1" indent="-302260" algn="l">
              <a:lnSpc>
                <a:spcPts val="478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Co-autor do livro Reabilitação e Fisioterapia</a:t>
            </a:r>
          </a:p>
          <a:p>
            <a:pPr marL="604519" lvl="1" indent="-302260" algn="l">
              <a:lnSpc>
                <a:spcPts val="478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Presidente da Associação mundial de Fisioterapia Veterinária</a:t>
            </a:r>
          </a:p>
          <a:p>
            <a:pPr algn="l">
              <a:lnSpc>
                <a:spcPts val="4787"/>
              </a:lnSpc>
            </a:pPr>
            <a:endParaRPr lang="en-US" sz="2799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7435736" y="882754"/>
            <a:ext cx="8512502" cy="42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PALESTRANTE INTERNACIONAL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35736" y="1591144"/>
            <a:ext cx="9122018" cy="2716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</a:pPr>
            <a:r>
              <a:rPr lang="en-US" sz="5195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MScIonut Alexandru Ciupercă</a:t>
            </a:r>
          </a:p>
          <a:p>
            <a:pPr algn="l">
              <a:lnSpc>
                <a:spcPts val="7273"/>
              </a:lnSpc>
              <a:spcBef>
                <a:spcPct val="0"/>
              </a:spcBef>
            </a:pPr>
            <a:endParaRPr lang="en-US" sz="5195">
              <a:solidFill>
                <a:srgbClr val="000000"/>
              </a:solidFill>
              <a:latin typeface="Urbanist 1 Heavy"/>
              <a:ea typeface="Urbanist 1 Heavy"/>
              <a:cs typeface="Urbanist 1 Heavy"/>
              <a:sym typeface="Urbanist 1 Heavy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089110" y="8907343"/>
            <a:ext cx="4025205" cy="1478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8"/>
              </a:lnSpc>
            </a:pPr>
            <a:r>
              <a:rPr lang="en-US" sz="1412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CCRP:Certified Canine Rehabilitation Practitioner</a:t>
            </a:r>
          </a:p>
          <a:p>
            <a:pPr algn="l">
              <a:lnSpc>
                <a:spcPts val="1978"/>
              </a:lnSpc>
            </a:pPr>
            <a:r>
              <a:rPr lang="en-US" sz="1412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DVM: Doctor of Veterinary Medicine</a:t>
            </a:r>
          </a:p>
          <a:p>
            <a:pPr algn="l">
              <a:lnSpc>
                <a:spcPts val="1978"/>
              </a:lnSpc>
            </a:pPr>
            <a:r>
              <a:rPr lang="en-US" sz="1412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Msc:  Master of Veterinary Science</a:t>
            </a:r>
          </a:p>
          <a:p>
            <a:pPr algn="l">
              <a:lnSpc>
                <a:spcPts val="1978"/>
              </a:lnSpc>
            </a:pPr>
            <a:r>
              <a:rPr lang="en-US" sz="1412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CVA: Certified Veterinary Assistant</a:t>
            </a:r>
          </a:p>
          <a:p>
            <a:pPr algn="ctr">
              <a:lnSpc>
                <a:spcPts val="1978"/>
              </a:lnSpc>
            </a:pPr>
            <a:endParaRPr lang="en-US" sz="1412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ctr">
              <a:lnSpc>
                <a:spcPts val="1978"/>
              </a:lnSpc>
            </a:pPr>
            <a:endParaRPr lang="en-US" sz="1412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46536" y="-290425"/>
            <a:ext cx="19181073" cy="1082496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8137282" y="2789055"/>
            <a:ext cx="9122018" cy="6154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Mestre pela UNESP Botucatu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Doutoranda pela Universidat de les llles Balears 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Certificada em Fisioterapia Veterinária pela CCRP, Tennessee University, EUA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Professora - Instrutora na Europa e América do Sul do CCRP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Vice presidente da Associação Ibero Americana de Fisiatría Veterinaria ( AIFISVET)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Autora do Livro “Fisiatria em Pequenos Animais” </a:t>
            </a:r>
          </a:p>
          <a:p>
            <a:pPr algn="l">
              <a:lnSpc>
                <a:spcPts val="4927"/>
              </a:lnSpc>
            </a:pPr>
            <a:endParaRPr lang="en-US" sz="2799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036684" y="1146503"/>
            <a:ext cx="9737260" cy="9140497"/>
          </a:xfrm>
          <a:custGeom>
            <a:avLst/>
            <a:gdLst/>
            <a:ahLst/>
            <a:cxnLst/>
            <a:rect l="l" t="t" r="r" b="b"/>
            <a:pathLst>
              <a:path w="9737260" h="9140497">
                <a:moveTo>
                  <a:pt x="0" y="0"/>
                </a:moveTo>
                <a:lnTo>
                  <a:pt x="9737261" y="0"/>
                </a:lnTo>
                <a:lnTo>
                  <a:pt x="9737261" y="9140497"/>
                </a:lnTo>
                <a:lnTo>
                  <a:pt x="0" y="91404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652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7149986" y="1364449"/>
            <a:ext cx="8512502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PALESTRANTE INTERNACIONAL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49986" y="1686394"/>
            <a:ext cx="9122018" cy="887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  <a:spcBef>
                <a:spcPct val="0"/>
              </a:spcBef>
            </a:pPr>
            <a:r>
              <a:rPr lang="en-US" sz="5195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MSc CCRP Renata Diniz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29552" y="1076325"/>
            <a:ext cx="14228897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500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PALESTRANTES CONVIDADOS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790755" y="3042229"/>
            <a:ext cx="4238978" cy="544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Stella Sakata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Camila Ruggeri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Lilian Pasqualin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Nubia Bergamo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Adriana Joppert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Nivea Veturiano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Renata Tesser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Juliana Alves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Carolina Tacht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Themis Regina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Lucas Navajas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2811172" y="-1090436"/>
            <a:ext cx="3839872" cy="12025685"/>
            <a:chOff x="0" y="0"/>
            <a:chExt cx="859265" cy="26910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59265" cy="2691041"/>
            </a:xfrm>
            <a:custGeom>
              <a:avLst/>
              <a:gdLst/>
              <a:ahLst/>
              <a:cxnLst/>
              <a:rect l="l" t="t" r="r" b="b"/>
              <a:pathLst>
                <a:path w="859265" h="2691041">
                  <a:moveTo>
                    <a:pt x="0" y="0"/>
                  </a:moveTo>
                  <a:lnTo>
                    <a:pt x="859265" y="0"/>
                  </a:lnTo>
                  <a:lnTo>
                    <a:pt x="859265" y="2691041"/>
                  </a:lnTo>
                  <a:lnTo>
                    <a:pt x="0" y="2691041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59265" cy="2729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131070" y="3042229"/>
            <a:ext cx="4025860" cy="5433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8649" lvl="1" indent="-304324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Paulo Frazão</a:t>
            </a:r>
          </a:p>
          <a:p>
            <a:pPr marL="608649" lvl="1" indent="-304324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Ligia de Oliveira Silva</a:t>
            </a:r>
          </a:p>
          <a:p>
            <a:pPr marL="608649" lvl="1" indent="-304324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Denis Prata</a:t>
            </a:r>
          </a:p>
          <a:p>
            <a:pPr marL="608649" lvl="1" indent="-304324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Renato Dalcin</a:t>
            </a:r>
          </a:p>
          <a:p>
            <a:pPr marL="608649" lvl="1" indent="-304324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Guilherme Franco</a:t>
            </a:r>
          </a:p>
          <a:p>
            <a:pPr marL="608649" lvl="1" indent="-304324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Eduardo Boldan</a:t>
            </a:r>
          </a:p>
          <a:p>
            <a:pPr marL="608649" lvl="1" indent="-304324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Lidia Dornelas</a:t>
            </a:r>
          </a:p>
          <a:p>
            <a:pPr marL="608649" lvl="1" indent="-304324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Ricardo Guglielmi</a:t>
            </a:r>
          </a:p>
          <a:p>
            <a:pPr marL="608649" lvl="1" indent="-304324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Bruno W. Minto</a:t>
            </a:r>
          </a:p>
          <a:p>
            <a:pPr marL="608649" lvl="1" indent="-304324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Amanda Gomes</a:t>
            </a:r>
          </a:p>
          <a:p>
            <a:pPr marL="608649" lvl="1" indent="-304324" algn="l">
              <a:lnSpc>
                <a:spcPts val="3946"/>
              </a:lnSpc>
              <a:spcBef>
                <a:spcPct val="0"/>
              </a:spcBef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Ana Guiomar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595200" y="3042229"/>
            <a:ext cx="3659743" cy="3956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Anderson Coutinho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Gustavo Santoro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Leonardo Prado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Michele Agostinho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Carolina Dias Lima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Thayná Cardoso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Fabrício Lorenzini</a:t>
            </a:r>
          </a:p>
          <a:p>
            <a:pPr marL="608649" lvl="1" indent="-304325" algn="l">
              <a:lnSpc>
                <a:spcPts val="3946"/>
              </a:lnSpc>
              <a:spcBef>
                <a:spcPct val="0"/>
              </a:spcBef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Ivana Queiroz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259300" y="-648249"/>
            <a:ext cx="3839872" cy="11583499"/>
            <a:chOff x="0" y="0"/>
            <a:chExt cx="859265" cy="25920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59265" cy="2592091"/>
            </a:xfrm>
            <a:custGeom>
              <a:avLst/>
              <a:gdLst/>
              <a:ahLst/>
              <a:cxnLst/>
              <a:rect l="l" t="t" r="r" b="b"/>
              <a:pathLst>
                <a:path w="859265" h="2592091">
                  <a:moveTo>
                    <a:pt x="0" y="0"/>
                  </a:moveTo>
                  <a:lnTo>
                    <a:pt x="859265" y="0"/>
                  </a:lnTo>
                  <a:lnTo>
                    <a:pt x="859265" y="2592091"/>
                  </a:lnTo>
                  <a:lnTo>
                    <a:pt x="0" y="2592091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59265" cy="26301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552987" y="8128044"/>
            <a:ext cx="1412626" cy="1696412"/>
          </a:xfrm>
          <a:custGeom>
            <a:avLst/>
            <a:gdLst/>
            <a:ahLst/>
            <a:cxnLst/>
            <a:rect l="l" t="t" r="r" b="b"/>
            <a:pathLst>
              <a:path w="1412626" h="1696412">
                <a:moveTo>
                  <a:pt x="0" y="0"/>
                </a:moveTo>
                <a:lnTo>
                  <a:pt x="1412626" y="0"/>
                </a:lnTo>
                <a:lnTo>
                  <a:pt x="1412626" y="1696412"/>
                </a:lnTo>
                <a:lnTo>
                  <a:pt x="0" y="1696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791588">
            <a:off x="-760092" y="8966024"/>
            <a:ext cx="19775430" cy="2710668"/>
            <a:chOff x="0" y="0"/>
            <a:chExt cx="4718334" cy="646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8334" cy="646754"/>
            </a:xfrm>
            <a:custGeom>
              <a:avLst/>
              <a:gdLst/>
              <a:ahLst/>
              <a:cxnLst/>
              <a:rect l="l" t="t" r="r" b="b"/>
              <a:pathLst>
                <a:path w="4718334" h="646754">
                  <a:moveTo>
                    <a:pt x="0" y="0"/>
                  </a:moveTo>
                  <a:lnTo>
                    <a:pt x="4718334" y="0"/>
                  </a:lnTo>
                  <a:lnTo>
                    <a:pt x="4718334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18334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0791588">
            <a:off x="3286" y="-1215362"/>
            <a:ext cx="20301025" cy="2710668"/>
            <a:chOff x="0" y="0"/>
            <a:chExt cx="4843739" cy="6467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43739" cy="646754"/>
            </a:xfrm>
            <a:custGeom>
              <a:avLst/>
              <a:gdLst/>
              <a:ahLst/>
              <a:cxnLst/>
              <a:rect l="l" t="t" r="r" b="b"/>
              <a:pathLst>
                <a:path w="4843739" h="646754">
                  <a:moveTo>
                    <a:pt x="0" y="0"/>
                  </a:moveTo>
                  <a:lnTo>
                    <a:pt x="4843739" y="0"/>
                  </a:lnTo>
                  <a:lnTo>
                    <a:pt x="4843739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C0CF3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43739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18288000" cy="1520139"/>
            <a:chOff x="0" y="0"/>
            <a:chExt cx="4816593" cy="4003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400366"/>
            </a:xfrm>
            <a:custGeom>
              <a:avLst/>
              <a:gdLst/>
              <a:ahLst/>
              <a:cxnLst/>
              <a:rect l="l" t="t" r="r" b="b"/>
              <a:pathLst>
                <a:path w="4816592" h="400366">
                  <a:moveTo>
                    <a:pt x="0" y="0"/>
                  </a:moveTo>
                  <a:lnTo>
                    <a:pt x="4816592" y="0"/>
                  </a:lnTo>
                  <a:lnTo>
                    <a:pt x="481659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8766861"/>
            <a:ext cx="18288000" cy="1520139"/>
            <a:chOff x="0" y="0"/>
            <a:chExt cx="4816593" cy="4003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6592" cy="400366"/>
            </a:xfrm>
            <a:custGeom>
              <a:avLst/>
              <a:gdLst/>
              <a:ahLst/>
              <a:cxnLst/>
              <a:rect l="l" t="t" r="r" b="b"/>
              <a:pathLst>
                <a:path w="4816592" h="400366">
                  <a:moveTo>
                    <a:pt x="0" y="0"/>
                  </a:moveTo>
                  <a:lnTo>
                    <a:pt x="4816592" y="0"/>
                  </a:lnTo>
                  <a:lnTo>
                    <a:pt x="481659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816593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5400000">
            <a:off x="-513517" y="1862155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5"/>
                </a:lnTo>
                <a:lnTo>
                  <a:pt x="0" y="12415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 rot="-5400000">
            <a:off x="16532968" y="7186804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4"/>
                </a:lnTo>
                <a:lnTo>
                  <a:pt x="0" y="124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6" name="Group 16"/>
          <p:cNvGrpSpPr/>
          <p:nvPr/>
        </p:nvGrpSpPr>
        <p:grpSpPr>
          <a:xfrm>
            <a:off x="3596807" y="2481176"/>
            <a:ext cx="11061633" cy="5324648"/>
            <a:chOff x="0" y="0"/>
            <a:chExt cx="14748844" cy="7099531"/>
          </a:xfrm>
        </p:grpSpPr>
        <p:sp>
          <p:nvSpPr>
            <p:cNvPr id="17" name="TextBox 17"/>
            <p:cNvSpPr txBox="1"/>
            <p:nvPr/>
          </p:nvSpPr>
          <p:spPr>
            <a:xfrm>
              <a:off x="0" y="2426438"/>
              <a:ext cx="14748844" cy="1354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50"/>
                </a:lnSpc>
              </a:pPr>
              <a:r>
                <a:rPr lang="en-US" sz="5000">
                  <a:solidFill>
                    <a:srgbClr val="FFFFFF"/>
                  </a:solidFill>
                  <a:latin typeface="Urbanist 1 Italics"/>
                  <a:ea typeface="Urbanist 1 Italics"/>
                  <a:cs typeface="Urbanist 1 Italics"/>
                  <a:sym typeface="Urbanist 1 Italics"/>
                </a:rPr>
                <a:t>Introdução Matérias Interdisciplinares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942752" y="-295275"/>
              <a:ext cx="12863340" cy="3364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165"/>
                </a:lnSpc>
                <a:spcBef>
                  <a:spcPct val="0"/>
                </a:spcBef>
              </a:pPr>
              <a:r>
                <a:rPr lang="en-US" sz="15118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MÓDULOS</a:t>
              </a:r>
            </a:p>
          </p:txBody>
        </p:sp>
        <p:sp>
          <p:nvSpPr>
            <p:cNvPr id="19" name="Freeform 19"/>
            <p:cNvSpPr/>
            <p:nvPr/>
          </p:nvSpPr>
          <p:spPr>
            <a:xfrm>
              <a:off x="6136890" y="4074799"/>
              <a:ext cx="2518736" cy="3024732"/>
            </a:xfrm>
            <a:custGeom>
              <a:avLst/>
              <a:gdLst/>
              <a:ahLst/>
              <a:cxnLst/>
              <a:rect l="l" t="t" r="r" b="b"/>
              <a:pathLst>
                <a:path w="2518736" h="3024732">
                  <a:moveTo>
                    <a:pt x="0" y="0"/>
                  </a:moveTo>
                  <a:lnTo>
                    <a:pt x="2518735" y="0"/>
                  </a:lnTo>
                  <a:lnTo>
                    <a:pt x="2518735" y="3024732"/>
                  </a:lnTo>
                  <a:lnTo>
                    <a:pt x="0" y="3024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56421" y="6611301"/>
            <a:ext cx="11431579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3541973"/>
            <a:ext cx="11431579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6856421" y="529635"/>
            <a:ext cx="11431579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7440375" y="8542767"/>
            <a:ext cx="9818925" cy="1425551"/>
            <a:chOff x="0" y="0"/>
            <a:chExt cx="13091900" cy="1900735"/>
          </a:xfrm>
        </p:grpSpPr>
        <p:sp>
          <p:nvSpPr>
            <p:cNvPr id="7" name="TextBox 7"/>
            <p:cNvSpPr txBox="1"/>
            <p:nvPr/>
          </p:nvSpPr>
          <p:spPr>
            <a:xfrm>
              <a:off x="0" y="-171450"/>
              <a:ext cx="13091900" cy="612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38"/>
                </a:lnSpc>
                <a:spcBef>
                  <a:spcPct val="0"/>
                </a:spcBef>
              </a:pPr>
              <a:r>
                <a:rPr lang="en-US" sz="2169" spc="108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15/10/24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78869"/>
              <a:ext cx="13091900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Tratamento da dor articular e de coluna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Esp. Ricardo Stanichi Lopes (CEO Fisio Care Pet)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445665"/>
              <a:ext cx="13091900" cy="4550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12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>
            <a:off x="6856421" y="9754419"/>
            <a:ext cx="11431579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3" name="Group 13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371741" y="6925296"/>
            <a:ext cx="10146438" cy="1452434"/>
            <a:chOff x="0" y="0"/>
            <a:chExt cx="13528585" cy="1936579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71450"/>
              <a:ext cx="13528585" cy="626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3"/>
                </a:lnSpc>
                <a:spcBef>
                  <a:spcPct val="0"/>
                </a:spcBef>
              </a:pPr>
              <a:r>
                <a:rPr lang="en-US" sz="2241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08/10/24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597542"/>
              <a:ext cx="13528585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Fisiologia Cardíaca Durante Exercícios e as Principais Alterações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 Esp. Lucas Navajas – Presidente da Sociedade Brasileira de Cardiologia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458783"/>
              <a:ext cx="13528585" cy="477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13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371741" y="2378575"/>
            <a:ext cx="8561444" cy="1369611"/>
            <a:chOff x="0" y="0"/>
            <a:chExt cx="11415259" cy="1826148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17/09/24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Anatomia do Sistema Locomotor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 Mauricio de Silvio (UMAM)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422100"/>
              <a:ext cx="11415259" cy="404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371741" y="3829416"/>
            <a:ext cx="8561444" cy="1369611"/>
            <a:chOff x="0" y="0"/>
            <a:chExt cx="11415259" cy="1826148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24/09/24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Fisiologia Muscular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Eduardo Bondan (UNIP / UNICSUL)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1422100"/>
              <a:ext cx="11415259" cy="404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371741" y="5357544"/>
            <a:ext cx="8561444" cy="1369611"/>
            <a:chOff x="0" y="0"/>
            <a:chExt cx="11415259" cy="1826148"/>
          </a:xfrm>
        </p:grpSpPr>
        <p:sp>
          <p:nvSpPr>
            <p:cNvPr id="32" name="TextBox 32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01/10/24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Principais Afecções Endócrinas com Sintomatologia Locomotora</a:t>
              </a: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Prof.. Dr. Fabricio Lorenzini (Anhembi Morumbi)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1422100"/>
              <a:ext cx="11415259" cy="404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371741" y="548874"/>
            <a:ext cx="8561444" cy="1479831"/>
            <a:chOff x="0" y="-171451"/>
            <a:chExt cx="11415259" cy="1973107"/>
          </a:xfrm>
        </p:grpSpPr>
        <p:sp>
          <p:nvSpPr>
            <p:cNvPr id="36" name="TextBox 36"/>
            <p:cNvSpPr txBox="1"/>
            <p:nvPr/>
          </p:nvSpPr>
          <p:spPr>
            <a:xfrm>
              <a:off x="0" y="-171451"/>
              <a:ext cx="11415259" cy="672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 dirty="0">
                  <a:solidFill>
                    <a:srgbClr val="FF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12/09/24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570550"/>
              <a:ext cx="11415259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 dirty="0">
                  <a:solidFill>
                    <a:srgbClr val="FF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Aula </a:t>
              </a:r>
              <a:r>
                <a:rPr lang="en-US" sz="2158" u="none" strike="noStrike" spc="43" dirty="0" err="1">
                  <a:solidFill>
                    <a:srgbClr val="FF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ao</a:t>
              </a:r>
              <a:r>
                <a:rPr lang="en-US" sz="2158" u="none" strike="noStrike" spc="43" dirty="0">
                  <a:solidFill>
                    <a:srgbClr val="FF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vivo </a:t>
              </a:r>
              <a:r>
                <a:rPr lang="en-US" sz="2158" u="none" strike="noStrike" spc="43" dirty="0" err="1">
                  <a:solidFill>
                    <a:srgbClr val="FF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às</a:t>
              </a:r>
              <a:r>
                <a:rPr lang="en-US" sz="2158" u="none" strike="noStrike" spc="43" dirty="0">
                  <a:solidFill>
                    <a:srgbClr val="FF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20h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. 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Abertura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do 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Curso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e Panorama 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Geral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da 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Fisioterapia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Veterinária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Mundial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MV. Esp. Ricardo S. Lopes (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Proprietário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e 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Diretor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da 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Fisio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Care Pet)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44909" y="1515820"/>
            <a:ext cx="6621605" cy="6135692"/>
            <a:chOff x="0" y="0"/>
            <a:chExt cx="8828806" cy="8180923"/>
          </a:xfrm>
        </p:grpSpPr>
        <p:sp>
          <p:nvSpPr>
            <p:cNvPr id="39" name="TextBox 39"/>
            <p:cNvSpPr txBox="1"/>
            <p:nvPr/>
          </p:nvSpPr>
          <p:spPr>
            <a:xfrm>
              <a:off x="0" y="0"/>
              <a:ext cx="8828806" cy="1460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640"/>
                </a:lnSpc>
                <a:spcBef>
                  <a:spcPct val="0"/>
                </a:spcBef>
              </a:pPr>
              <a:r>
                <a:rPr lang="en-US" sz="720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1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2216432"/>
              <a:ext cx="8828806" cy="5567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5600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Introdução </a:t>
              </a:r>
            </a:p>
            <a:p>
              <a:pPr algn="l">
                <a:lnSpc>
                  <a:spcPts val="8400"/>
                </a:lnSpc>
              </a:pPr>
              <a:r>
                <a:rPr lang="en-US" sz="5600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Matérias Interdisciplinares</a:t>
              </a:r>
            </a:p>
            <a:p>
              <a:pPr marL="0" lvl="0" indent="0" algn="l">
                <a:lnSpc>
                  <a:spcPts val="8400"/>
                </a:lnSpc>
                <a:spcBef>
                  <a:spcPct val="0"/>
                </a:spcBef>
              </a:pPr>
              <a:endParaRPr lang="en-US" sz="5600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1708</Words>
  <Application>Microsoft Office PowerPoint</Application>
  <PresentationFormat>Personalizar</PresentationFormat>
  <Paragraphs>328</Paragraphs>
  <Slides>31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43" baseType="lpstr">
      <vt:lpstr>Arial</vt:lpstr>
      <vt:lpstr>Calibri</vt:lpstr>
      <vt:lpstr>Urbanist 1 Bold</vt:lpstr>
      <vt:lpstr>Now Bold</vt:lpstr>
      <vt:lpstr>Urbanist 1</vt:lpstr>
      <vt:lpstr>Urbanist 1 Heavy</vt:lpstr>
      <vt:lpstr>Urbanist 1 Medium</vt:lpstr>
      <vt:lpstr>Urbanist 1 Semi-Bold</vt:lpstr>
      <vt:lpstr>Urbanist 1 Ultra-Bold</vt:lpstr>
      <vt:lpstr>Urbanist 1 Italics</vt:lpstr>
      <vt:lpstr>Urbanist 2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Curso 18º Extensivo Acupuntura</dc:title>
  <dc:creator>ricardo lopes</dc:creator>
  <cp:lastModifiedBy>ricardo lopes</cp:lastModifiedBy>
  <cp:revision>8</cp:revision>
  <dcterms:created xsi:type="dcterms:W3CDTF">2006-08-16T00:00:00Z</dcterms:created>
  <dcterms:modified xsi:type="dcterms:W3CDTF">2024-08-04T12:23:39Z</dcterms:modified>
  <dc:identifier>DAGJ5AXx3HM</dc:identifier>
</cp:coreProperties>
</file>