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9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9" r:id="rId26"/>
    <p:sldId id="300" r:id="rId27"/>
    <p:sldId id="301" r:id="rId28"/>
    <p:sldId id="302" r:id="rId29"/>
    <p:sldId id="303" r:id="rId30"/>
    <p:sldId id="305" r:id="rId31"/>
    <p:sldId id="306" r:id="rId32"/>
    <p:sldId id="307" r:id="rId33"/>
  </p:sldIdLst>
  <p:sldSz cx="18288000" cy="10287000"/>
  <p:notesSz cx="6858000" cy="9144000"/>
  <p:embeddedFontLst>
    <p:embeddedFont>
      <p:font typeface="Urbanist 1" panose="020B0604020202020204" charset="0"/>
      <p:regular r:id="rId34"/>
    </p:embeddedFont>
    <p:embeddedFont>
      <p:font typeface="Urbanist 1 Bold" panose="020B0604020202020204" charset="0"/>
      <p:regular r:id="rId35"/>
    </p:embeddedFont>
    <p:embeddedFont>
      <p:font typeface="Urbanist 1 Heavy" panose="020B0604020202020204" charset="0"/>
      <p:regular r:id="rId36"/>
    </p:embeddedFont>
    <p:embeddedFont>
      <p:font typeface="Urbanist 1 Italics" panose="020B0604020202020204" charset="0"/>
      <p:regular r:id="rId37"/>
    </p:embeddedFont>
    <p:embeddedFont>
      <p:font typeface="Urbanist 1 Medium" panose="020B0604020202020204" charset="0"/>
      <p:regular r:id="rId38"/>
    </p:embeddedFont>
    <p:embeddedFont>
      <p:font typeface="Urbanist 1 Semi-Bold" panose="020B0604020202020204" charset="0"/>
      <p:regular r:id="rId39"/>
    </p:embeddedFont>
    <p:embeddedFont>
      <p:font typeface="Urbanist 1 Ultra-Bold" panose="020B0604020202020204" charset="0"/>
      <p:regular r:id="rId40"/>
    </p:embeddedFont>
    <p:embeddedFont>
      <p:font typeface="Urbanist 2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129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isiocarepet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isiocarepet.com.br/cursos/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0" y="0"/>
                  </a:moveTo>
                  <a:lnTo>
                    <a:pt x="0" y="20899247"/>
                  </a:lnTo>
                  <a:lnTo>
                    <a:pt x="8776462" y="20899247"/>
                  </a:lnTo>
                  <a:lnTo>
                    <a:pt x="15972028" y="8573262"/>
                  </a:lnTo>
                  <a:lnTo>
                    <a:pt x="11004550" y="0"/>
                  </a:lnTo>
                  <a:close/>
                </a:path>
              </a:pathLst>
            </a:custGeom>
            <a:blipFill>
              <a:blip r:embed="rId2"/>
              <a:stretch>
                <a:fillRect t="-949" b="-9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5941836" y="8111610"/>
            <a:ext cx="2451270" cy="2177133"/>
            <a:chOff x="0" y="0"/>
            <a:chExt cx="772341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567425">
            <a:off x="3042624" y="-385219"/>
            <a:ext cx="7690820" cy="2023107"/>
            <a:chOff x="0" y="0"/>
            <a:chExt cx="1346908" cy="354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6908" cy="354311"/>
            </a:xfrm>
            <a:custGeom>
              <a:avLst/>
              <a:gdLst/>
              <a:ahLst/>
              <a:cxnLst/>
              <a:rect l="l" t="t" r="r" b="b"/>
              <a:pathLst>
                <a:path w="1346908" h="354311">
                  <a:moveTo>
                    <a:pt x="1143708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346908" y="354311"/>
                  </a:lnTo>
                  <a:lnTo>
                    <a:pt x="114370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143708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567425">
            <a:off x="5521455" y="545174"/>
            <a:ext cx="4522503" cy="830410"/>
            <a:chOff x="0" y="0"/>
            <a:chExt cx="1929615" cy="354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67425">
            <a:off x="5906595" y="9092134"/>
            <a:ext cx="4708710" cy="727767"/>
            <a:chOff x="0" y="0"/>
            <a:chExt cx="2292417" cy="3543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587692">
            <a:off x="3703794" y="8540371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7212503">
            <a:off x="1042007" y="8192320"/>
            <a:ext cx="10866833" cy="796584"/>
            <a:chOff x="0" y="0"/>
            <a:chExt cx="4892571" cy="358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3587692">
            <a:off x="2418273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 rot="7212503">
            <a:off x="433558" y="7141880"/>
            <a:ext cx="11863906" cy="796584"/>
            <a:chOff x="0" y="0"/>
            <a:chExt cx="5341483" cy="3586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09723" y="8508723"/>
            <a:ext cx="749577" cy="749577"/>
          </a:xfrm>
          <a:custGeom>
            <a:avLst/>
            <a:gdLst/>
            <a:ahLst/>
            <a:cxnLst/>
            <a:rect l="l" t="t" r="r" b="b"/>
            <a:pathLst>
              <a:path w="749577" h="749577">
                <a:moveTo>
                  <a:pt x="0" y="0"/>
                </a:moveTo>
                <a:lnTo>
                  <a:pt x="749577" y="0"/>
                </a:lnTo>
                <a:lnTo>
                  <a:pt x="749577" y="749577"/>
                </a:lnTo>
                <a:lnTo>
                  <a:pt x="0" y="7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7989462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43449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276986" y="626334"/>
            <a:ext cx="1215052" cy="1459148"/>
          </a:xfrm>
          <a:custGeom>
            <a:avLst/>
            <a:gdLst/>
            <a:ahLst/>
            <a:cxnLst/>
            <a:rect l="l" t="t" r="r" b="b"/>
            <a:pathLst>
              <a:path w="1215052" h="1459148">
                <a:moveTo>
                  <a:pt x="0" y="0"/>
                </a:moveTo>
                <a:lnTo>
                  <a:pt x="1215052" y="0"/>
                </a:lnTo>
                <a:lnTo>
                  <a:pt x="1215052" y="1459148"/>
                </a:lnTo>
                <a:lnTo>
                  <a:pt x="0" y="1459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2206104" y="8782864"/>
            <a:ext cx="4096308" cy="38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u="sng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  <a:hlinkClick r:id="rId7" tooltip="http://www.fisiocarepet.com.br"/>
              </a:rPr>
              <a:t>www.fisiocarepet.com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81777" y="8563789"/>
            <a:ext cx="2220635" cy="26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Visite o nosso site: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829474" y="5925937"/>
            <a:ext cx="5019501" cy="456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en-US" sz="2654" spc="53">
                <a:solidFill>
                  <a:srgbClr val="333333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Fisio Care Pet Academy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829474" y="2689330"/>
            <a:ext cx="6270678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4000" spc="64" dirty="0" err="1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Curso</a:t>
            </a:r>
            <a:r>
              <a:rPr lang="en-US" sz="4000" spc="64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 </a:t>
            </a:r>
            <a:r>
              <a:rPr lang="en-US" sz="4000" spc="64" dirty="0" err="1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Extensivo</a:t>
            </a:r>
            <a:endParaRPr lang="en-US" sz="4000" spc="64" dirty="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0829474" y="3491459"/>
            <a:ext cx="7458526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ACUPUNTURA VETERINÁRIA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78490" y="1371589"/>
            <a:ext cx="8974926" cy="9062058"/>
            <a:chOff x="0" y="0"/>
            <a:chExt cx="5146794" cy="51967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6794" cy="5196761"/>
            </a:xfrm>
            <a:custGeom>
              <a:avLst/>
              <a:gdLst/>
              <a:ahLst/>
              <a:cxnLst/>
              <a:rect l="l" t="t" r="r" b="b"/>
              <a:pathLst>
                <a:path w="5146794" h="5196761">
                  <a:moveTo>
                    <a:pt x="0" y="0"/>
                  </a:moveTo>
                  <a:lnTo>
                    <a:pt x="5146794" y="0"/>
                  </a:lnTo>
                  <a:lnTo>
                    <a:pt x="5146794" y="5196761"/>
                  </a:lnTo>
                  <a:lnTo>
                    <a:pt x="0" y="5196761"/>
                  </a:lnTo>
                  <a:close/>
                </a:path>
              </a:pathLst>
            </a:custGeom>
            <a:blipFill>
              <a:blip r:embed="rId5"/>
              <a:stretch>
                <a:fillRect l="-18607" t="-673" b="-67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166940" y="829683"/>
            <a:ext cx="8512502" cy="42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66940" y="2174580"/>
            <a:ext cx="9663591" cy="708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Licenciada em veterinária em 2007 em Murcia, Espanha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Certificada em Reabilitação Veterinária pela Universidade de Tennessee, em 2008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Diplomada em quiropraxia animal pela AIQA, em 2010 e Internato de especialização em neurologia/neurocirurgia na Mississippi State, EUA em 2012-2013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Residência e credenciamento pela ACVIM em neurologia/neurocirurgia na Mississippi State, EUA de 2013-2017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Credenciada em Reabilitação veterinária e medicina do esporte pela AVEPA, em 2019. Atualmente dirige os serviços de neurologia/neurocirurgia e fisioterapia do Fénix Hospital Veterinário e do Animalicos Hospital de dia, na Espanha.</a:t>
            </a:r>
          </a:p>
          <a:p>
            <a:pPr algn="l">
              <a:lnSpc>
                <a:spcPts val="4069"/>
              </a:lnSpc>
            </a:pPr>
            <a:endParaRPr lang="en-US" sz="2575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66940" y="1266814"/>
            <a:ext cx="9122018" cy="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Profa. Dr. María Pérez</a:t>
            </a:r>
          </a:p>
        </p:txBody>
      </p:sp>
      <p:sp>
        <p:nvSpPr>
          <p:cNvPr id="8" name="Freeform 8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791588">
            <a:off x="-760092" y="8966024"/>
            <a:ext cx="19775430" cy="2710668"/>
            <a:chOff x="0" y="0"/>
            <a:chExt cx="4718334" cy="646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8334" cy="646754"/>
            </a:xfrm>
            <a:custGeom>
              <a:avLst/>
              <a:gdLst/>
              <a:ahLst/>
              <a:cxnLst/>
              <a:rect l="l" t="t" r="r" b="b"/>
              <a:pathLst>
                <a:path w="4718334" h="646754">
                  <a:moveTo>
                    <a:pt x="0" y="0"/>
                  </a:moveTo>
                  <a:lnTo>
                    <a:pt x="4718334" y="0"/>
                  </a:lnTo>
                  <a:lnTo>
                    <a:pt x="4718334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8334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3286" y="-1215362"/>
            <a:ext cx="20301025" cy="2710668"/>
            <a:chOff x="0" y="0"/>
            <a:chExt cx="4843739" cy="6467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43739" cy="646754"/>
            </a:xfrm>
            <a:custGeom>
              <a:avLst/>
              <a:gdLst/>
              <a:ahLst/>
              <a:cxnLst/>
              <a:rect l="l" t="t" r="r" b="b"/>
              <a:pathLst>
                <a:path w="4843739" h="646754">
                  <a:moveTo>
                    <a:pt x="0" y="0"/>
                  </a:moveTo>
                  <a:lnTo>
                    <a:pt x="4843739" y="0"/>
                  </a:lnTo>
                  <a:lnTo>
                    <a:pt x="4843739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C0CF3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43739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263925" y="2835877"/>
            <a:ext cx="9760150" cy="260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45"/>
              </a:lnSpc>
              <a:spcBef>
                <a:spcPct val="0"/>
              </a:spcBef>
            </a:pPr>
            <a:r>
              <a:rPr lang="en-US" sz="15318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MÓDULOS 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-513517" y="20336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3613184" y="4549386"/>
            <a:ext cx="11061633" cy="3247645"/>
            <a:chOff x="0" y="0"/>
            <a:chExt cx="14748844" cy="433019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342900"/>
              <a:ext cx="14748844" cy="1354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50"/>
                </a:lnSpc>
              </a:pPr>
              <a:endParaRPr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136890" y="1305461"/>
              <a:ext cx="2518736" cy="3024732"/>
            </a:xfrm>
            <a:custGeom>
              <a:avLst/>
              <a:gdLst/>
              <a:ahLst/>
              <a:cxnLst/>
              <a:rect l="l" t="t" r="r" b="b"/>
              <a:pathLst>
                <a:path w="2518736" h="3024732">
                  <a:moveTo>
                    <a:pt x="0" y="0"/>
                  </a:moveTo>
                  <a:lnTo>
                    <a:pt x="2518735" y="0"/>
                  </a:lnTo>
                  <a:lnTo>
                    <a:pt x="2518735" y="3024732"/>
                  </a:lnTo>
                  <a:lnTo>
                    <a:pt x="0" y="3024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42918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881306" y="7105191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268423" y="3530320"/>
            <a:ext cx="9990877" cy="1528718"/>
            <a:chOff x="0" y="0"/>
            <a:chExt cx="13321169" cy="203829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500"/>
              <a:ext cx="13321169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19/08/25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19678"/>
              <a:ext cx="13321169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História da Acupuntura no Brasil e no Mundo. - Teoria de Yin e Yang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Nivea Maria Veturiano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587755"/>
              <a:ext cx="13321169" cy="450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268423" y="5136362"/>
            <a:ext cx="9471983" cy="2528693"/>
            <a:chOff x="0" y="0"/>
            <a:chExt cx="12629310" cy="337159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26/08/25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19547"/>
              <a:ext cx="12629310" cy="225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Teoria dos Cinco Elementos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são ciclos fisiológicos e ciclos patológicos?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 cinco tipos constitucionais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M.e. Cesar Prado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921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7205500"/>
            <a:ext cx="9471983" cy="2528693"/>
            <a:chOff x="0" y="0"/>
            <a:chExt cx="12629310" cy="33715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02/09/25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547"/>
              <a:ext cx="12629310" cy="225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Bases Científicas e Neurofisiológicas da Acupuntura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Anatomia dos Pontos de Acupuntura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ponto de acupuntura? (ponto de vista científico)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meridiano? (ponto de vista científico)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Sandra Casado (Palestrante Internacional - Espanha)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921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68423" y="1392209"/>
            <a:ext cx="9471983" cy="1861943"/>
            <a:chOff x="0" y="0"/>
            <a:chExt cx="12629310" cy="2482591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12/08/25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Introdução a Medicina Tradicional Chinesa, Aplicação Geral e Principais Usos e Técnicas Gerais da Acupuntura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Thayná Cardoso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46818" y="1277510"/>
            <a:ext cx="6621605" cy="4954714"/>
            <a:chOff x="0" y="0"/>
            <a:chExt cx="8828806" cy="6606285"/>
          </a:xfrm>
        </p:grpSpPr>
        <p:sp>
          <p:nvSpPr>
            <p:cNvPr id="29" name="TextBox 29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1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135953"/>
              <a:ext cx="8828806" cy="4072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268"/>
                </a:lnSpc>
                <a:spcBef>
                  <a:spcPct val="0"/>
                </a:spcBef>
              </a:pPr>
              <a:r>
                <a:rPr lang="en-US" sz="55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Introdução a Acupuntura Veterinária 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42918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449432"/>
            <a:ext cx="9471983" cy="1861943"/>
            <a:chOff x="0" y="0"/>
            <a:chExt cx="12629310" cy="2482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16/09/25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Fisiologia Zang Fu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Romulo Micoli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881306" y="6981366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7268423" y="5136362"/>
            <a:ext cx="9471983" cy="2528693"/>
            <a:chOff x="0" y="0"/>
            <a:chExt cx="12629310" cy="337159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23/09/25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19547"/>
              <a:ext cx="12629310" cy="225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Estágios de Tratamento – Tonificar, Sedar e Fortalecer - Fatores Etiológicos: Exógenos/Internos/Secundários - Outros fatores etiológicos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921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7101627"/>
            <a:ext cx="9471983" cy="2862068"/>
            <a:chOff x="0" y="0"/>
            <a:chExt cx="12629310" cy="38160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30/09/25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547"/>
              <a:ext cx="12629310" cy="269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Bases Científicas e Neurofisiológicas da Acupuntura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Anatomia dos Pontos de Acupuntura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ponto de acupuntura? (ponto de vista científico)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meridiano? (ponto de vista científico)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Sandra Casado (Palestrante Internacional - Espanha)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365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68423" y="1558896"/>
            <a:ext cx="9471983" cy="1528568"/>
            <a:chOff x="0" y="0"/>
            <a:chExt cx="12629310" cy="2038091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09/09/25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QI, shen, jing, sangue e fluído orgânico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Romulo Micoli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46818" y="1277510"/>
            <a:ext cx="6621605" cy="5274655"/>
            <a:chOff x="0" y="0"/>
            <a:chExt cx="8828806" cy="7032873"/>
          </a:xfrm>
        </p:grpSpPr>
        <p:sp>
          <p:nvSpPr>
            <p:cNvPr id="29" name="TextBox 29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2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126428"/>
              <a:ext cx="8828806" cy="4508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68"/>
                </a:lnSpc>
              </a:pPr>
              <a:r>
                <a:rPr lang="en-US" sz="61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Base da </a:t>
              </a:r>
            </a:p>
            <a:p>
              <a:pPr algn="l">
                <a:lnSpc>
                  <a:spcPts val="9168"/>
                </a:lnSpc>
              </a:pPr>
              <a:r>
                <a:rPr lang="en-US" sz="61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</a:t>
              </a:r>
            </a:p>
            <a:p>
              <a:pPr marL="0" lvl="0" indent="0" algn="l">
                <a:lnSpc>
                  <a:spcPts val="9168"/>
                </a:lnSpc>
                <a:spcBef>
                  <a:spcPct val="0"/>
                </a:spcBef>
              </a:pPr>
              <a:endParaRPr lang="en-US" sz="61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629764"/>
            <a:ext cx="9471983" cy="1862042"/>
            <a:chOff x="0" y="0"/>
            <a:chExt cx="12629310" cy="248272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14/10/25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Nomenclatura dos 12 Canais Regulares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Viviane Pinto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470281"/>
            <a:ext cx="9471983" cy="1862042"/>
            <a:chOff x="0" y="0"/>
            <a:chExt cx="12629310" cy="248272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21/10/25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Pulmão e Intestino Grosso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Guilherme Santos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032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818"/>
            <a:ext cx="9471983" cy="1861943"/>
            <a:chOff x="0" y="0"/>
            <a:chExt cx="12629310" cy="24825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28/10/25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Estômago, Baço e Pâncreas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623796"/>
            <a:ext cx="9471983" cy="1861943"/>
            <a:chOff x="0" y="0"/>
            <a:chExt cx="12629310" cy="248259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07/10/25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são os Meridianos - Ciclo Circadiano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M.ª.Viviane Pinto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77510"/>
            <a:ext cx="6621605" cy="6146979"/>
            <a:chOff x="0" y="0"/>
            <a:chExt cx="8828806" cy="8195972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3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35953"/>
              <a:ext cx="8828806" cy="5662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8"/>
                </a:lnSpc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Os Meridianos</a:t>
              </a:r>
            </a:p>
            <a:p>
              <a:pPr marL="0" lvl="0" indent="0" algn="l">
                <a:lnSpc>
                  <a:spcPts val="8568"/>
                </a:lnSpc>
                <a:spcBef>
                  <a:spcPct val="0"/>
                </a:spcBef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Suas Particularidades Parte I 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629813"/>
            <a:ext cx="9471983" cy="1861943"/>
            <a:chOff x="0" y="0"/>
            <a:chExt cx="12629310" cy="2482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11/11/25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da Bexiga e Rim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470331"/>
            <a:ext cx="9471983" cy="1861943"/>
            <a:chOff x="0" y="0"/>
            <a:chExt cx="12629310" cy="24825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18/11/25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Pericárdio e Triplo Aquecedor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Prof. Esp. . Guilherme Santos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818"/>
            <a:ext cx="9471983" cy="1861943"/>
            <a:chOff x="0" y="0"/>
            <a:chExt cx="12629310" cy="24825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25/11/25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Fígado e Vesícula Biliar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Prof. Esp. Guilherme Santos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625578"/>
            <a:ext cx="9471983" cy="1858379"/>
            <a:chOff x="0" y="0"/>
            <a:chExt cx="12629310" cy="2477839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04/11/25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1359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Meridiano do Coração e Intestino Delgado – Prof. Dr.a 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027372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51990"/>
            <a:ext cx="6621605" cy="6146979"/>
            <a:chOff x="0" y="0"/>
            <a:chExt cx="8828806" cy="8195972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4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35953"/>
              <a:ext cx="8828806" cy="5662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8"/>
                </a:lnSpc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Os Meridianos</a:t>
              </a:r>
            </a:p>
            <a:p>
              <a:pPr marL="0" lvl="0" indent="0" algn="l">
                <a:lnSpc>
                  <a:spcPts val="8568"/>
                </a:lnSpc>
                <a:spcBef>
                  <a:spcPct val="0"/>
                </a:spcBef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Suas Particularidades Parte I I 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629813"/>
            <a:ext cx="9471983" cy="1861943"/>
            <a:chOff x="0" y="0"/>
            <a:chExt cx="12629310" cy="2482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09/12/25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 8 Canais Extraordinários ou Vasos Maravilhosos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 César Prado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637018"/>
            <a:ext cx="9471983" cy="1528568"/>
            <a:chOff x="0" y="0"/>
            <a:chExt cx="12629310" cy="20380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16/12/25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 Quatro Passos Para Realizar um Diagnóstico Med Vet Esp Larissa Brandão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199131"/>
            <a:ext cx="9471983" cy="2195318"/>
            <a:chOff x="0" y="0"/>
            <a:chExt cx="12629310" cy="29270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06/01/26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80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Elaborando uma Ficha de Anamnese e Correlacionando os Resultados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 Vet Esp Larissa Brandão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476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623747"/>
            <a:ext cx="9471983" cy="1862042"/>
            <a:chOff x="0" y="0"/>
            <a:chExt cx="12629310" cy="2482722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02/12/25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Vaso Governador e Vaso Conceptor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Romulo Micoli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032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51990"/>
            <a:ext cx="6621605" cy="6146979"/>
            <a:chOff x="0" y="0"/>
            <a:chExt cx="8828806" cy="8195972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5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35953"/>
              <a:ext cx="8828806" cy="5662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8"/>
                </a:lnSpc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Os Meridianos</a:t>
              </a:r>
            </a:p>
            <a:p>
              <a:pPr marL="0" lvl="0" indent="0" algn="l">
                <a:lnSpc>
                  <a:spcPts val="8568"/>
                </a:lnSpc>
                <a:spcBef>
                  <a:spcPct val="0"/>
                </a:spcBef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Suas Particularidades Parte I I I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629813"/>
            <a:ext cx="9471983" cy="1861943"/>
            <a:chOff x="0" y="0"/>
            <a:chExt cx="12629310" cy="2482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20/01/26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Métodos de Diagnósticos Através dos Oito Princípios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Francesc Minguell Martín (Palestrante Internacional - Espanha)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637018"/>
            <a:ext cx="9471983" cy="1528568"/>
            <a:chOff x="0" y="0"/>
            <a:chExt cx="12629310" cy="20380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27/01/26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Excesso e Tratamentos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Carolina Spera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769"/>
            <a:ext cx="9471983" cy="1862042"/>
            <a:chOff x="0" y="0"/>
            <a:chExt cx="12629310" cy="2482722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03/02/26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Deficiência e Tratamentos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Carolina Spera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457109"/>
            <a:ext cx="9471983" cy="2195318"/>
            <a:chOff x="0" y="0"/>
            <a:chExt cx="12629310" cy="292709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13/01/26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180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Pulso e Pontos de Diagnóstico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Francesc Minguell Martín (Palestrante Internacional - Espanha)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476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77510"/>
            <a:ext cx="6621605" cy="6318362"/>
            <a:chOff x="0" y="0"/>
            <a:chExt cx="8828806" cy="8424483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6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55003"/>
              <a:ext cx="8828806" cy="5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Técnicas de Diagnósticos e</a:t>
              </a:r>
            </a:p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Padrões de </a:t>
              </a:r>
            </a:p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Excesso e Deficiência </a:t>
              </a:r>
            </a:p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endParaRPr lang="en-US" sz="47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8656712" y="1325135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7"/>
                </a:lnTo>
                <a:lnTo>
                  <a:pt x="0" y="5253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31"/>
          <p:cNvSpPr/>
          <p:nvPr/>
        </p:nvSpPr>
        <p:spPr>
          <a:xfrm>
            <a:off x="8818637" y="3528701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796501"/>
            <a:ext cx="9471983" cy="1528568"/>
            <a:chOff x="0" y="0"/>
            <a:chExt cx="12629310" cy="20380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17/02/26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de Sangue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637018"/>
            <a:ext cx="9471983" cy="1528568"/>
            <a:chOff x="0" y="0"/>
            <a:chExt cx="12629310" cy="20380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24/02/26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Associações de Alteração entre Qi e Sangue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532506"/>
            <a:ext cx="9471983" cy="1528568"/>
            <a:chOff x="0" y="0"/>
            <a:chExt cx="12629310" cy="20380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24/02/26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de Fluidos Orgânicos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"/>
                  <a:ea typeface="Urbanist 1"/>
                  <a:cs typeface="Urbanist 1"/>
                  <a:sym typeface="Urbanist 1"/>
                </a:rPr>
                <a:t>Med. Vet. Esp. Cecília M. Rodrigues Tavares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790484"/>
            <a:ext cx="9471983" cy="1528568"/>
            <a:chOff x="0" y="0"/>
            <a:chExt cx="12629310" cy="203809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10/02/26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de Qi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77510"/>
            <a:ext cx="6621605" cy="5423078"/>
            <a:chOff x="0" y="0"/>
            <a:chExt cx="8828806" cy="7230771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7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55003"/>
              <a:ext cx="8828806" cy="4678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Padrões de Alterações de Fluídos Orgânicos,</a:t>
              </a:r>
            </a:p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Qi e Sangue e Suas Associações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570839"/>
            <a:ext cx="9471983" cy="1528568"/>
            <a:chOff x="0" y="0"/>
            <a:chExt cx="12629310" cy="20380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10/03/26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Eletroacupuntura e Implante de Ouro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Jean G. Fernandes Joaquim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470331"/>
            <a:ext cx="9471983" cy="1861943"/>
            <a:chOff x="0" y="0"/>
            <a:chExt cx="12629310" cy="24825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17/03/26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Farmacopuntura, Hemopuntura e Ozoniopuntura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M.eCesar Prado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818"/>
            <a:ext cx="9471983" cy="1861943"/>
            <a:chOff x="0" y="0"/>
            <a:chExt cx="12629310" cy="24825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24/03/26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Dietoterapia/Fitoterapia/Massagens/Tui-na/Gua-sha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Caroline Spera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623796"/>
            <a:ext cx="9471983" cy="1861943"/>
            <a:chOff x="0" y="0"/>
            <a:chExt cx="12629310" cy="248259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03/03/26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Agulha Seca, Moxabustão, Laserpuntura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Nivea Veturiano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134678"/>
            <a:ext cx="6621605" cy="3632510"/>
            <a:chOff x="0" y="0"/>
            <a:chExt cx="8828806" cy="4843347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8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55003"/>
              <a:ext cx="8828806" cy="2290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e Suas Terapias Associadas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631074"/>
            <a:ext cx="5899557" cy="11628162"/>
            <a:chOff x="0" y="0"/>
            <a:chExt cx="1553793" cy="306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3793" cy="3062561"/>
            </a:xfrm>
            <a:custGeom>
              <a:avLst/>
              <a:gdLst/>
              <a:ahLst/>
              <a:cxnLst/>
              <a:rect l="l" t="t" r="r" b="b"/>
              <a:pathLst>
                <a:path w="1553793" h="3062561">
                  <a:moveTo>
                    <a:pt x="0" y="0"/>
                  </a:moveTo>
                  <a:lnTo>
                    <a:pt x="1553793" y="0"/>
                  </a:lnTo>
                  <a:lnTo>
                    <a:pt x="1553793" y="3062561"/>
                  </a:lnTo>
                  <a:lnTo>
                    <a:pt x="0" y="3062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3793" cy="3119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15860522" y="-617290"/>
            <a:ext cx="3601342" cy="3291979"/>
            <a:chOff x="0" y="0"/>
            <a:chExt cx="859265" cy="78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9265" cy="785452"/>
            </a:xfrm>
            <a:custGeom>
              <a:avLst/>
              <a:gdLst/>
              <a:ahLst/>
              <a:cxnLst/>
              <a:rect l="l" t="t" r="r" b="b"/>
              <a:pathLst>
                <a:path w="859265" h="785452">
                  <a:moveTo>
                    <a:pt x="0" y="0"/>
                  </a:moveTo>
                  <a:lnTo>
                    <a:pt x="859265" y="0"/>
                  </a:lnTo>
                  <a:lnTo>
                    <a:pt x="85926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926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91588">
            <a:off x="16883410" y="-899643"/>
            <a:ext cx="2809180" cy="2710668"/>
            <a:chOff x="0" y="0"/>
            <a:chExt cx="67025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258" cy="646754"/>
            </a:xfrm>
            <a:custGeom>
              <a:avLst/>
              <a:gdLst/>
              <a:ahLst/>
              <a:cxnLst/>
              <a:rect l="l" t="t" r="r" b="b"/>
              <a:pathLst>
                <a:path w="670258" h="646754">
                  <a:moveTo>
                    <a:pt x="0" y="0"/>
                  </a:moveTo>
                  <a:lnTo>
                    <a:pt x="670258" y="0"/>
                  </a:lnTo>
                  <a:lnTo>
                    <a:pt x="67025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025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53187" y="-248775"/>
            <a:ext cx="10507759" cy="10566065"/>
            <a:chOff x="0" y="0"/>
            <a:chExt cx="2092778" cy="2104390"/>
          </a:xfrm>
        </p:grpSpPr>
        <p:sp>
          <p:nvSpPr>
            <p:cNvPr id="12" name="Freeform 12"/>
            <p:cNvSpPr/>
            <p:nvPr/>
          </p:nvSpPr>
          <p:spPr>
            <a:xfrm>
              <a:off x="10083" y="-1270"/>
              <a:ext cx="2100474" cy="2115820"/>
            </a:xfrm>
            <a:custGeom>
              <a:avLst/>
              <a:gdLst/>
              <a:ahLst/>
              <a:cxnLst/>
              <a:rect l="l" t="t" r="r" b="b"/>
              <a:pathLst>
                <a:path w="2100474" h="2115820">
                  <a:moveTo>
                    <a:pt x="2079945" y="800100"/>
                  </a:moveTo>
                  <a:cubicBezTo>
                    <a:pt x="2079028" y="624840"/>
                    <a:pt x="2071695" y="412750"/>
                    <a:pt x="2071695" y="222250"/>
                  </a:cubicBezTo>
                  <a:cubicBezTo>
                    <a:pt x="2071695" y="170180"/>
                    <a:pt x="2070778" y="66040"/>
                    <a:pt x="2066194" y="13970"/>
                  </a:cubicBezTo>
                  <a:cubicBezTo>
                    <a:pt x="1956193" y="13970"/>
                    <a:pt x="1837941" y="1270"/>
                    <a:pt x="1727023" y="1270"/>
                  </a:cubicBezTo>
                  <a:cubicBezTo>
                    <a:pt x="1150432" y="3810"/>
                    <a:pt x="579341" y="0"/>
                    <a:pt x="3667" y="1270"/>
                  </a:cubicBezTo>
                  <a:cubicBezTo>
                    <a:pt x="3667" y="171450"/>
                    <a:pt x="0" y="360680"/>
                    <a:pt x="917" y="530860"/>
                  </a:cubicBezTo>
                  <a:cubicBezTo>
                    <a:pt x="2751" y="848360"/>
                    <a:pt x="5501" y="1167130"/>
                    <a:pt x="5501" y="1484630"/>
                  </a:cubicBezTo>
                  <a:cubicBezTo>
                    <a:pt x="5501" y="1638300"/>
                    <a:pt x="4584" y="1790700"/>
                    <a:pt x="10084" y="1944370"/>
                  </a:cubicBezTo>
                  <a:cubicBezTo>
                    <a:pt x="11917" y="1993900"/>
                    <a:pt x="13751" y="2042160"/>
                    <a:pt x="17417" y="2091690"/>
                  </a:cubicBezTo>
                  <a:cubicBezTo>
                    <a:pt x="138419" y="2094230"/>
                    <a:pt x="258504" y="2098040"/>
                    <a:pt x="379505" y="2103120"/>
                  </a:cubicBezTo>
                  <a:cubicBezTo>
                    <a:pt x="701260" y="2115820"/>
                    <a:pt x="1013847" y="2095500"/>
                    <a:pt x="1345685" y="2104390"/>
                  </a:cubicBezTo>
                  <a:cubicBezTo>
                    <a:pt x="1595938" y="2110740"/>
                    <a:pt x="1841608" y="2091690"/>
                    <a:pt x="2095395" y="2091690"/>
                  </a:cubicBezTo>
                  <a:cubicBezTo>
                    <a:pt x="2095395" y="2075180"/>
                    <a:pt x="2096665" y="1978660"/>
                    <a:pt x="2097935" y="1962150"/>
                  </a:cubicBezTo>
                  <a:cubicBezTo>
                    <a:pt x="2100475" y="1863090"/>
                    <a:pt x="2086505" y="1677670"/>
                    <a:pt x="2087775" y="1578610"/>
                  </a:cubicBezTo>
                  <a:cubicBezTo>
                    <a:pt x="2094125" y="1170940"/>
                    <a:pt x="2081778" y="1151890"/>
                    <a:pt x="2079945" y="800100"/>
                  </a:cubicBezTo>
                  <a:close/>
                </a:path>
              </a:pathLst>
            </a:custGeom>
            <a:blipFill>
              <a:blip r:embed="rId2"/>
              <a:stretch>
                <a:fillRect l="-16790" t="-12" r="-17144" b="-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2504" y="9530406"/>
            <a:ext cx="2716132" cy="3427602"/>
            <a:chOff x="0" y="0"/>
            <a:chExt cx="607801" cy="767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801" cy="767010"/>
            </a:xfrm>
            <a:custGeom>
              <a:avLst/>
              <a:gdLst/>
              <a:ahLst/>
              <a:cxnLst/>
              <a:rect l="l" t="t" r="r" b="b"/>
              <a:pathLst>
                <a:path w="607801" h="767010">
                  <a:moveTo>
                    <a:pt x="0" y="0"/>
                  </a:moveTo>
                  <a:lnTo>
                    <a:pt x="607801" y="0"/>
                  </a:lnTo>
                  <a:lnTo>
                    <a:pt x="607801" y="767010"/>
                  </a:lnTo>
                  <a:lnTo>
                    <a:pt x="0" y="76701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7801" cy="805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62488" y="784401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173672" y="1852558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73672" y="2817134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73672" y="3781710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73672" y="4746286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73672" y="5710862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73672" y="6675439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30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73672" y="7640015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32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75844" y="194293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INFORMAÇÕES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75844" y="2905703"/>
            <a:ext cx="26826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COORDENADORES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75844" y="3868473"/>
            <a:ext cx="26826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PALESTRANTES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75844" y="4831243"/>
            <a:ext cx="3024560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 dirty="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MÓDULO 1 AO 12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75844" y="5794013"/>
            <a:ext cx="475497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AULAS PRÁTICAS PRESENCIAIS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75844" y="675678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 dirty="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LOCAL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75844" y="771955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CONCLUSÃO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10183197" y="1775724"/>
            <a:ext cx="0" cy="64922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404102"/>
            <a:ext cx="10368301" cy="1488068"/>
            <a:chOff x="0" y="0"/>
            <a:chExt cx="13824401" cy="19840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3824401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07/04/26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3824401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 Meridiano do Coração e Intestino Delgado, Padrões de Desarmonia do Meridiano do Pericárdio e Triplo Aquecedor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Prof. Esp. Guilherme Santos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383706"/>
            <a:ext cx="9471983" cy="1861943"/>
            <a:chOff x="0" y="0"/>
            <a:chExt cx="12629310" cy="2482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14/04/26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 Meridiano da Bexiga e Rim, Padrões de Desarmonia do Meridiano do Fígado e Vesícula Biliar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Flávia Vassalo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68423" y="7532506"/>
            <a:ext cx="9471983" cy="1528568"/>
            <a:chOff x="0" y="0"/>
            <a:chExt cx="12629310" cy="203809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21/04/26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dos 8 Canais Extraordinários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 Cesar Prado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268423" y="1457059"/>
            <a:ext cx="10194731" cy="1821443"/>
            <a:chOff x="0" y="0"/>
            <a:chExt cx="13592974" cy="2428591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90500"/>
              <a:ext cx="13592974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31/03/26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19678"/>
              <a:ext cx="13592974" cy="180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 Meridiano do Pulmão e Intestino Grosso, Padrões de Desarmonia do Meridiano do Estomago, Baço e Pâncreas</a:t>
              </a: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6818" y="1256333"/>
            <a:ext cx="6621605" cy="3632510"/>
            <a:chOff x="0" y="0"/>
            <a:chExt cx="8828806" cy="4843347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9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155003"/>
              <a:ext cx="8828806" cy="2290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Desarmonia do Meridiano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60921" y="5257144"/>
            <a:ext cx="454576" cy="454576"/>
          </a:xfrm>
          <a:custGeom>
            <a:avLst/>
            <a:gdLst/>
            <a:ahLst/>
            <a:cxnLst/>
            <a:rect l="l" t="t" r="r" b="b"/>
            <a:pathLst>
              <a:path w="454576" h="454576">
                <a:moveTo>
                  <a:pt x="0" y="0"/>
                </a:moveTo>
                <a:lnTo>
                  <a:pt x="454576" y="0"/>
                </a:lnTo>
                <a:lnTo>
                  <a:pt x="454576" y="454575"/>
                </a:lnTo>
                <a:lnTo>
                  <a:pt x="0" y="454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268423" y="3404151"/>
            <a:ext cx="9471983" cy="1487970"/>
            <a:chOff x="0" y="0"/>
            <a:chExt cx="12629310" cy="198396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05/05/26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Sistema Gastrointestinal, Dermatológico e Endócrino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 Esp. Carolina Giabardo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303643"/>
            <a:ext cx="9471983" cy="2195318"/>
            <a:chOff x="0" y="0"/>
            <a:chExt cx="12629310" cy="29270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12/05/26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180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Controle de Dor na Acupuntura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DVM, MSc, IVAS cert Karla Pinto (Palestrante Internacional - Portugal)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476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818"/>
            <a:ext cx="9471983" cy="1861943"/>
            <a:chOff x="0" y="0"/>
            <a:chExt cx="12629310" cy="24825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19/05/26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Como Desenvolver um Protocolo de Tratamento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DVM, MSc, IVAS cert Karla Pinto (Palestrante Internacional - Portugal)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597751"/>
            <a:ext cx="9471983" cy="1154595"/>
            <a:chOff x="0" y="0"/>
            <a:chExt cx="12629310" cy="153946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28/04/26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Sistema Cardiorrespiratório e Renal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M.eCesar Prado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46818" y="1277510"/>
            <a:ext cx="6621605" cy="5423078"/>
            <a:chOff x="0" y="0"/>
            <a:chExt cx="8828806" cy="7230771"/>
          </a:xfrm>
        </p:grpSpPr>
        <p:sp>
          <p:nvSpPr>
            <p:cNvPr id="27" name="TextBox 27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10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2155003"/>
              <a:ext cx="8828806" cy="4678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nos Sistemas, Controle de Dor e Como Criar um Protocolo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8760921" y="7299555"/>
            <a:ext cx="454576" cy="454576"/>
          </a:xfrm>
          <a:custGeom>
            <a:avLst/>
            <a:gdLst/>
            <a:ahLst/>
            <a:cxnLst/>
            <a:rect l="l" t="t" r="r" b="b"/>
            <a:pathLst>
              <a:path w="454576" h="454576">
                <a:moveTo>
                  <a:pt x="0" y="0"/>
                </a:moveTo>
                <a:lnTo>
                  <a:pt x="454576" y="0"/>
                </a:lnTo>
                <a:lnTo>
                  <a:pt x="454576" y="454576"/>
                </a:lnTo>
                <a:lnTo>
                  <a:pt x="0" y="454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570839"/>
            <a:ext cx="9471983" cy="1154595"/>
            <a:chOff x="0" y="0"/>
            <a:chExt cx="12629310" cy="153946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02/06/26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Neurologia na Acupuntura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Rafael Traldi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470331"/>
            <a:ext cx="9471983" cy="1861943"/>
            <a:chOff x="0" y="0"/>
            <a:chExt cx="12629310" cy="2482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09/06/26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Acupuntura na Associação de Pacientes Ortopédicos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Flávia Vassalo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68423" y="7532506"/>
            <a:ext cx="9471983" cy="1528568"/>
            <a:chOff x="0" y="0"/>
            <a:chExt cx="12629310" cy="203809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16/06/26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Síndrome Bi e Síndrome Wei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Casos Clínicos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268423" y="1431064"/>
            <a:ext cx="9471983" cy="1487970"/>
            <a:chOff x="0" y="0"/>
            <a:chExt cx="12629310" cy="1983960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26/05/26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Oncológicas na Acupuntura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 Esp. Carolina Giabardo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83961" y="1193888"/>
            <a:ext cx="6621605" cy="5423078"/>
            <a:chOff x="0" y="0"/>
            <a:chExt cx="8828806" cy="7230771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11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155003"/>
              <a:ext cx="8828806" cy="4678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na Oncologia, Neurologia</a:t>
              </a:r>
            </a:p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Ortopedia</a:t>
              </a:r>
            </a:p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endParaRPr lang="en-US" sz="47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404151"/>
            <a:ext cx="9471983" cy="1487970"/>
            <a:chOff x="0" y="0"/>
            <a:chExt cx="12629310" cy="198396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30/06/26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Utilização da Acupuntura na Cinomose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Rafael Traldi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470331"/>
            <a:ext cx="9471983" cy="1861943"/>
            <a:chOff x="0" y="0"/>
            <a:chExt cx="12629310" cy="2482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07/07/26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Displasia Coxofemoral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Flávia Vassalo - Quais protocolos posso utilizar pela MTC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68423" y="7532506"/>
            <a:ext cx="9471983" cy="1528568"/>
            <a:chOff x="0" y="0"/>
            <a:chExt cx="12629310" cy="203809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14/07/26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Apresentação de Casos Complexos Associados a Fisioterapia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Prof. Dra. Thayna Cardoso e Med. Vet. Esp. Nivea Veturiano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268423" y="1597751"/>
            <a:ext cx="9471983" cy="1154595"/>
            <a:chOff x="0" y="0"/>
            <a:chExt cx="12629310" cy="1539460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23/06/26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Tipos de Protocolos Utilizados na DDIV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83961" y="1193888"/>
            <a:ext cx="6621605" cy="4527794"/>
            <a:chOff x="0" y="0"/>
            <a:chExt cx="8828806" cy="6037059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12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155003"/>
              <a:ext cx="8828806" cy="3484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na Oncologia, Neurologia e Ortopedia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20139"/>
            <a:chOff x="0" y="0"/>
            <a:chExt cx="4816593" cy="400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F2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8766861"/>
            <a:ext cx="18288000" cy="1520139"/>
            <a:chOff x="0" y="0"/>
            <a:chExt cx="4816593" cy="40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F2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13184" y="5952691"/>
            <a:ext cx="11061633" cy="13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9"/>
              </a:lnSpc>
            </a:pPr>
            <a:r>
              <a:rPr lang="en-US" sz="5999">
                <a:solidFill>
                  <a:srgbClr val="FFFFFF"/>
                </a:solidFill>
                <a:latin typeface="Urbanist 1 Italics"/>
                <a:ea typeface="Urbanist 1 Italics"/>
                <a:cs typeface="Urbanist 1 Italics"/>
                <a:sym typeface="Urbanist 1 Italics"/>
              </a:rPr>
              <a:t>Aula prática presencial 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09645" y="2815159"/>
            <a:ext cx="9668710" cy="355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FFFFFF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AULAS</a:t>
            </a:r>
          </a:p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FFFFFF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PRÁTICAS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-513517" y="18621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18 de Outubro 2025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574272"/>
            <a:ext cx="7243227" cy="833755"/>
            <a:chOff x="0" y="0"/>
            <a:chExt cx="9657636" cy="1111673"/>
          </a:xfrm>
        </p:grpSpPr>
        <p:sp>
          <p:nvSpPr>
            <p:cNvPr id="10" name="Freeform 10"/>
            <p:cNvSpPr/>
            <p:nvPr/>
          </p:nvSpPr>
          <p:spPr>
            <a:xfrm>
              <a:off x="9231" y="8684"/>
              <a:ext cx="9639214" cy="1094315"/>
            </a:xfrm>
            <a:custGeom>
              <a:avLst/>
              <a:gdLst/>
              <a:ahLst/>
              <a:cxnLst/>
              <a:rect l="l" t="t" r="r" b="b"/>
              <a:pathLst>
                <a:path w="9639214" h="1094315">
                  <a:moveTo>
                    <a:pt x="0" y="0"/>
                  </a:moveTo>
                  <a:lnTo>
                    <a:pt x="9639214" y="0"/>
                  </a:lnTo>
                  <a:lnTo>
                    <a:pt x="9639214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657664" cy="1111680"/>
            </a:xfrm>
            <a:custGeom>
              <a:avLst/>
              <a:gdLst/>
              <a:ahLst/>
              <a:cxnLst/>
              <a:rect l="l" t="t" r="r" b="b"/>
              <a:pathLst>
                <a:path w="9657664" h="1111680">
                  <a:moveTo>
                    <a:pt x="9231" y="0"/>
                  </a:moveTo>
                  <a:lnTo>
                    <a:pt x="9648445" y="0"/>
                  </a:lnTo>
                  <a:cubicBezTo>
                    <a:pt x="9653615" y="0"/>
                    <a:pt x="9657664" y="3821"/>
                    <a:pt x="9657664" y="8684"/>
                  </a:cubicBezTo>
                  <a:lnTo>
                    <a:pt x="9657664" y="1102999"/>
                  </a:lnTo>
                  <a:cubicBezTo>
                    <a:pt x="9657664" y="1107862"/>
                    <a:pt x="9653615" y="1111680"/>
                    <a:pt x="9648445" y="1111680"/>
                  </a:cubicBezTo>
                  <a:lnTo>
                    <a:pt x="9231" y="1111680"/>
                  </a:lnTo>
                  <a:cubicBezTo>
                    <a:pt x="4062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062" y="0"/>
                    <a:pt x="9231" y="0"/>
                  </a:cubicBezTo>
                  <a:moveTo>
                    <a:pt x="9231" y="17367"/>
                  </a:moveTo>
                  <a:lnTo>
                    <a:pt x="9231" y="8684"/>
                  </a:lnTo>
                  <a:lnTo>
                    <a:pt x="18462" y="8684"/>
                  </a:lnTo>
                  <a:lnTo>
                    <a:pt x="18462" y="1102999"/>
                  </a:lnTo>
                  <a:lnTo>
                    <a:pt x="9231" y="1102999"/>
                  </a:lnTo>
                  <a:lnTo>
                    <a:pt x="9231" y="1094315"/>
                  </a:lnTo>
                  <a:lnTo>
                    <a:pt x="9648445" y="1094315"/>
                  </a:lnTo>
                  <a:lnTo>
                    <a:pt x="9648445" y="1102999"/>
                  </a:lnTo>
                  <a:lnTo>
                    <a:pt x="9639214" y="1102999"/>
                  </a:lnTo>
                  <a:lnTo>
                    <a:pt x="9639214" y="8684"/>
                  </a:lnTo>
                  <a:lnTo>
                    <a:pt x="9648445" y="8684"/>
                  </a:lnTo>
                  <a:lnTo>
                    <a:pt x="9648445" y="17367"/>
                  </a:lnTo>
                  <a:lnTo>
                    <a:pt x="9231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65763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19 de Outubro de 2025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3038714"/>
            <a:ext cx="7371741" cy="4782437"/>
          </a:xfrm>
          <a:custGeom>
            <a:avLst/>
            <a:gdLst/>
            <a:ahLst/>
            <a:cxnLst/>
            <a:rect l="l" t="t" r="r" b="b"/>
            <a:pathLst>
              <a:path w="7371741" h="4782437">
                <a:moveTo>
                  <a:pt x="0" y="0"/>
                </a:moveTo>
                <a:lnTo>
                  <a:pt x="7371741" y="0"/>
                </a:lnTo>
                <a:lnTo>
                  <a:pt x="7371741" y="4782437"/>
                </a:lnTo>
                <a:lnTo>
                  <a:pt x="0" y="4782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784" b="-5773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1707122"/>
            <a:ext cx="7243227" cy="396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Meridianos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Pontos de Acupuntura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111123" y="6636627"/>
            <a:ext cx="7243227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Técnica de Agulhamento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Prova teórica de fisioterapia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29 de Novembro 2025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421806"/>
            <a:ext cx="7456587" cy="833755"/>
            <a:chOff x="0" y="0"/>
            <a:chExt cx="9942116" cy="1111673"/>
          </a:xfrm>
        </p:grpSpPr>
        <p:sp>
          <p:nvSpPr>
            <p:cNvPr id="10" name="Freeform 10"/>
            <p:cNvSpPr/>
            <p:nvPr/>
          </p:nvSpPr>
          <p:spPr>
            <a:xfrm>
              <a:off x="9503" y="8684"/>
              <a:ext cx="9923152" cy="1094315"/>
            </a:xfrm>
            <a:custGeom>
              <a:avLst/>
              <a:gdLst/>
              <a:ahLst/>
              <a:cxnLst/>
              <a:rect l="l" t="t" r="r" b="b"/>
              <a:pathLst>
                <a:path w="9923152" h="1094315">
                  <a:moveTo>
                    <a:pt x="0" y="0"/>
                  </a:moveTo>
                  <a:lnTo>
                    <a:pt x="9923152" y="0"/>
                  </a:lnTo>
                  <a:lnTo>
                    <a:pt x="9923152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942144" cy="1111680"/>
            </a:xfrm>
            <a:custGeom>
              <a:avLst/>
              <a:gdLst/>
              <a:ahLst/>
              <a:cxnLst/>
              <a:rect l="l" t="t" r="r" b="b"/>
              <a:pathLst>
                <a:path w="9942144" h="1111680">
                  <a:moveTo>
                    <a:pt x="9503" y="0"/>
                  </a:moveTo>
                  <a:lnTo>
                    <a:pt x="9932655" y="0"/>
                  </a:lnTo>
                  <a:cubicBezTo>
                    <a:pt x="9937977" y="0"/>
                    <a:pt x="9942144" y="3821"/>
                    <a:pt x="9942144" y="8684"/>
                  </a:cubicBezTo>
                  <a:lnTo>
                    <a:pt x="9942144" y="1102999"/>
                  </a:lnTo>
                  <a:cubicBezTo>
                    <a:pt x="9942144" y="1107862"/>
                    <a:pt x="9937977" y="1111680"/>
                    <a:pt x="9932655" y="1111680"/>
                  </a:cubicBezTo>
                  <a:lnTo>
                    <a:pt x="9503" y="1111680"/>
                  </a:lnTo>
                  <a:cubicBezTo>
                    <a:pt x="4181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181" y="0"/>
                    <a:pt x="9503" y="0"/>
                  </a:cubicBezTo>
                  <a:moveTo>
                    <a:pt x="9503" y="17367"/>
                  </a:moveTo>
                  <a:lnTo>
                    <a:pt x="9503" y="8684"/>
                  </a:lnTo>
                  <a:lnTo>
                    <a:pt x="19006" y="8684"/>
                  </a:lnTo>
                  <a:lnTo>
                    <a:pt x="19006" y="1102999"/>
                  </a:lnTo>
                  <a:lnTo>
                    <a:pt x="9503" y="1102999"/>
                  </a:lnTo>
                  <a:lnTo>
                    <a:pt x="9503" y="1094315"/>
                  </a:lnTo>
                  <a:lnTo>
                    <a:pt x="9932655" y="1094315"/>
                  </a:lnTo>
                  <a:lnTo>
                    <a:pt x="9932655" y="1102999"/>
                  </a:lnTo>
                  <a:lnTo>
                    <a:pt x="9923152" y="1102999"/>
                  </a:lnTo>
                  <a:lnTo>
                    <a:pt x="9923152" y="8684"/>
                  </a:lnTo>
                  <a:lnTo>
                    <a:pt x="9932655" y="8684"/>
                  </a:lnTo>
                  <a:lnTo>
                    <a:pt x="9932655" y="17367"/>
                  </a:lnTo>
                  <a:lnTo>
                    <a:pt x="9503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94211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30 de Novembro de 2025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11123" y="1730864"/>
            <a:ext cx="7689732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Visão Geral dos Meridianos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Visão Geral dos Pontos de Acupuntura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6598461"/>
            <a:ext cx="7243227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Meridianos e Pontos de Acupuntura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endParaRPr lang="en-US" sz="3300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7 de Fevereiro 2026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421806"/>
            <a:ext cx="7456587" cy="833755"/>
            <a:chOff x="0" y="0"/>
            <a:chExt cx="9942116" cy="1111673"/>
          </a:xfrm>
        </p:grpSpPr>
        <p:sp>
          <p:nvSpPr>
            <p:cNvPr id="10" name="Freeform 10"/>
            <p:cNvSpPr/>
            <p:nvPr/>
          </p:nvSpPr>
          <p:spPr>
            <a:xfrm>
              <a:off x="9503" y="8684"/>
              <a:ext cx="9923152" cy="1094315"/>
            </a:xfrm>
            <a:custGeom>
              <a:avLst/>
              <a:gdLst/>
              <a:ahLst/>
              <a:cxnLst/>
              <a:rect l="l" t="t" r="r" b="b"/>
              <a:pathLst>
                <a:path w="9923152" h="1094315">
                  <a:moveTo>
                    <a:pt x="0" y="0"/>
                  </a:moveTo>
                  <a:lnTo>
                    <a:pt x="9923152" y="0"/>
                  </a:lnTo>
                  <a:lnTo>
                    <a:pt x="9923152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942144" cy="1111680"/>
            </a:xfrm>
            <a:custGeom>
              <a:avLst/>
              <a:gdLst/>
              <a:ahLst/>
              <a:cxnLst/>
              <a:rect l="l" t="t" r="r" b="b"/>
              <a:pathLst>
                <a:path w="9942144" h="1111680">
                  <a:moveTo>
                    <a:pt x="9503" y="0"/>
                  </a:moveTo>
                  <a:lnTo>
                    <a:pt x="9932655" y="0"/>
                  </a:lnTo>
                  <a:cubicBezTo>
                    <a:pt x="9937977" y="0"/>
                    <a:pt x="9942144" y="3821"/>
                    <a:pt x="9942144" y="8684"/>
                  </a:cubicBezTo>
                  <a:lnTo>
                    <a:pt x="9942144" y="1102999"/>
                  </a:lnTo>
                  <a:cubicBezTo>
                    <a:pt x="9942144" y="1107862"/>
                    <a:pt x="9937977" y="1111680"/>
                    <a:pt x="9932655" y="1111680"/>
                  </a:cubicBezTo>
                  <a:lnTo>
                    <a:pt x="9503" y="1111680"/>
                  </a:lnTo>
                  <a:cubicBezTo>
                    <a:pt x="4181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181" y="0"/>
                    <a:pt x="9503" y="0"/>
                  </a:cubicBezTo>
                  <a:moveTo>
                    <a:pt x="9503" y="17367"/>
                  </a:moveTo>
                  <a:lnTo>
                    <a:pt x="9503" y="8684"/>
                  </a:lnTo>
                  <a:lnTo>
                    <a:pt x="19006" y="8684"/>
                  </a:lnTo>
                  <a:lnTo>
                    <a:pt x="19006" y="1102999"/>
                  </a:lnTo>
                  <a:lnTo>
                    <a:pt x="9503" y="1102999"/>
                  </a:lnTo>
                  <a:lnTo>
                    <a:pt x="9503" y="1094315"/>
                  </a:lnTo>
                  <a:lnTo>
                    <a:pt x="9932655" y="1094315"/>
                  </a:lnTo>
                  <a:lnTo>
                    <a:pt x="9932655" y="1102999"/>
                  </a:lnTo>
                  <a:lnTo>
                    <a:pt x="9923152" y="1102999"/>
                  </a:lnTo>
                  <a:lnTo>
                    <a:pt x="9923152" y="8684"/>
                  </a:lnTo>
                  <a:lnTo>
                    <a:pt x="9932655" y="8684"/>
                  </a:lnTo>
                  <a:lnTo>
                    <a:pt x="9932655" y="17367"/>
                  </a:lnTo>
                  <a:lnTo>
                    <a:pt x="9503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94211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8 de Fevereiro 2026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3185423"/>
            <a:ext cx="7353292" cy="4489018"/>
          </a:xfrm>
          <a:custGeom>
            <a:avLst/>
            <a:gdLst/>
            <a:ahLst/>
            <a:cxnLst/>
            <a:rect l="l" t="t" r="r" b="b"/>
            <a:pathLst>
              <a:path w="7353292" h="4489018">
                <a:moveTo>
                  <a:pt x="0" y="0"/>
                </a:moveTo>
                <a:lnTo>
                  <a:pt x="7353292" y="0"/>
                </a:lnTo>
                <a:lnTo>
                  <a:pt x="7353292" y="4489018"/>
                </a:lnTo>
                <a:lnTo>
                  <a:pt x="0" y="4489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1588" b="-827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III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1917380"/>
            <a:ext cx="7243227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Como elaborar uma Ficha de Anamnese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18h: Técnicas de Diagnóstico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Professoras: Med. Vet. Esp. Nívea Veturiano e Prof. Dr.a Thayná Cardoso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11123" y="6598461"/>
            <a:ext cx="7243227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Simulação de Consultas e Casos Clínicos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16 de Maio 2026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802806"/>
            <a:ext cx="7456587" cy="833755"/>
            <a:chOff x="0" y="0"/>
            <a:chExt cx="9942116" cy="1111673"/>
          </a:xfrm>
        </p:grpSpPr>
        <p:sp>
          <p:nvSpPr>
            <p:cNvPr id="10" name="Freeform 10"/>
            <p:cNvSpPr/>
            <p:nvPr/>
          </p:nvSpPr>
          <p:spPr>
            <a:xfrm>
              <a:off x="9503" y="8684"/>
              <a:ext cx="9923152" cy="1094315"/>
            </a:xfrm>
            <a:custGeom>
              <a:avLst/>
              <a:gdLst/>
              <a:ahLst/>
              <a:cxnLst/>
              <a:rect l="l" t="t" r="r" b="b"/>
              <a:pathLst>
                <a:path w="9923152" h="1094315">
                  <a:moveTo>
                    <a:pt x="0" y="0"/>
                  </a:moveTo>
                  <a:lnTo>
                    <a:pt x="9923152" y="0"/>
                  </a:lnTo>
                  <a:lnTo>
                    <a:pt x="9923152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942144" cy="1111680"/>
            </a:xfrm>
            <a:custGeom>
              <a:avLst/>
              <a:gdLst/>
              <a:ahLst/>
              <a:cxnLst/>
              <a:rect l="l" t="t" r="r" b="b"/>
              <a:pathLst>
                <a:path w="9942144" h="1111680">
                  <a:moveTo>
                    <a:pt x="9503" y="0"/>
                  </a:moveTo>
                  <a:lnTo>
                    <a:pt x="9932655" y="0"/>
                  </a:lnTo>
                  <a:cubicBezTo>
                    <a:pt x="9937977" y="0"/>
                    <a:pt x="9942144" y="3821"/>
                    <a:pt x="9942144" y="8684"/>
                  </a:cubicBezTo>
                  <a:lnTo>
                    <a:pt x="9942144" y="1102999"/>
                  </a:lnTo>
                  <a:cubicBezTo>
                    <a:pt x="9942144" y="1107862"/>
                    <a:pt x="9937977" y="1111680"/>
                    <a:pt x="9932655" y="1111680"/>
                  </a:cubicBezTo>
                  <a:lnTo>
                    <a:pt x="9503" y="1111680"/>
                  </a:lnTo>
                  <a:cubicBezTo>
                    <a:pt x="4181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181" y="0"/>
                    <a:pt x="9503" y="0"/>
                  </a:cubicBezTo>
                  <a:moveTo>
                    <a:pt x="9503" y="17367"/>
                  </a:moveTo>
                  <a:lnTo>
                    <a:pt x="9503" y="8684"/>
                  </a:lnTo>
                  <a:lnTo>
                    <a:pt x="19006" y="8684"/>
                  </a:lnTo>
                  <a:lnTo>
                    <a:pt x="19006" y="1102999"/>
                  </a:lnTo>
                  <a:lnTo>
                    <a:pt x="9503" y="1102999"/>
                  </a:lnTo>
                  <a:lnTo>
                    <a:pt x="9503" y="1094315"/>
                  </a:lnTo>
                  <a:lnTo>
                    <a:pt x="9932655" y="1094315"/>
                  </a:lnTo>
                  <a:lnTo>
                    <a:pt x="9932655" y="1102999"/>
                  </a:lnTo>
                  <a:lnTo>
                    <a:pt x="9923152" y="1102999"/>
                  </a:lnTo>
                  <a:lnTo>
                    <a:pt x="9923152" y="8684"/>
                  </a:lnTo>
                  <a:lnTo>
                    <a:pt x="9932655" y="8684"/>
                  </a:lnTo>
                  <a:lnTo>
                    <a:pt x="9932655" y="17367"/>
                  </a:lnTo>
                  <a:lnTo>
                    <a:pt x="9503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94211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17 de Maio de 2026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IV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11123" y="1797661"/>
            <a:ext cx="8780833" cy="340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12h: </a:t>
            </a:r>
          </a:p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Eletroacupuntura,Laserpuntura, Moxaterapia </a:t>
            </a:r>
          </a:p>
          <a:p>
            <a:pPr algn="just">
              <a:lnSpc>
                <a:spcPts val="3886"/>
              </a:lnSpc>
            </a:pPr>
            <a:endParaRPr lang="en-US" sz="3238">
              <a:solidFill>
                <a:srgbClr val="000000"/>
              </a:solidFill>
              <a:latin typeface="Urbanist 1"/>
              <a:ea typeface="Urbanist 1"/>
              <a:cs typeface="Urbanist 1"/>
              <a:sym typeface="Urbanist 1"/>
            </a:endParaRPr>
          </a:p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Hemoterapia, Farmacopuntura </a:t>
            </a:r>
          </a:p>
          <a:p>
            <a:pPr algn="just">
              <a:lnSpc>
                <a:spcPts val="3886"/>
              </a:lnSpc>
            </a:pPr>
            <a:endParaRPr lang="en-US" sz="3238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Professoras: Med. Vet. Esp. Nívea Veturiano e Prof. Dr.a Thayná Cardoso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6979461"/>
            <a:ext cx="7243227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13h: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Simulação de Consultas e casos clínicos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20 de Junho 2026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421806"/>
            <a:ext cx="7456587" cy="833755"/>
            <a:chOff x="0" y="0"/>
            <a:chExt cx="9942116" cy="1111673"/>
          </a:xfrm>
        </p:grpSpPr>
        <p:sp>
          <p:nvSpPr>
            <p:cNvPr id="10" name="Freeform 10"/>
            <p:cNvSpPr/>
            <p:nvPr/>
          </p:nvSpPr>
          <p:spPr>
            <a:xfrm>
              <a:off x="9503" y="8684"/>
              <a:ext cx="9923152" cy="1094315"/>
            </a:xfrm>
            <a:custGeom>
              <a:avLst/>
              <a:gdLst/>
              <a:ahLst/>
              <a:cxnLst/>
              <a:rect l="l" t="t" r="r" b="b"/>
              <a:pathLst>
                <a:path w="9923152" h="1094315">
                  <a:moveTo>
                    <a:pt x="0" y="0"/>
                  </a:moveTo>
                  <a:lnTo>
                    <a:pt x="9923152" y="0"/>
                  </a:lnTo>
                  <a:lnTo>
                    <a:pt x="9923152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942144" cy="1111680"/>
            </a:xfrm>
            <a:custGeom>
              <a:avLst/>
              <a:gdLst/>
              <a:ahLst/>
              <a:cxnLst/>
              <a:rect l="l" t="t" r="r" b="b"/>
              <a:pathLst>
                <a:path w="9942144" h="1111680">
                  <a:moveTo>
                    <a:pt x="9503" y="0"/>
                  </a:moveTo>
                  <a:lnTo>
                    <a:pt x="9932655" y="0"/>
                  </a:lnTo>
                  <a:cubicBezTo>
                    <a:pt x="9937977" y="0"/>
                    <a:pt x="9942144" y="3821"/>
                    <a:pt x="9942144" y="8684"/>
                  </a:cubicBezTo>
                  <a:lnTo>
                    <a:pt x="9942144" y="1102999"/>
                  </a:lnTo>
                  <a:cubicBezTo>
                    <a:pt x="9942144" y="1107862"/>
                    <a:pt x="9937977" y="1111680"/>
                    <a:pt x="9932655" y="1111680"/>
                  </a:cubicBezTo>
                  <a:lnTo>
                    <a:pt x="9503" y="1111680"/>
                  </a:lnTo>
                  <a:cubicBezTo>
                    <a:pt x="4181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181" y="0"/>
                    <a:pt x="9503" y="0"/>
                  </a:cubicBezTo>
                  <a:moveTo>
                    <a:pt x="9503" y="17367"/>
                  </a:moveTo>
                  <a:lnTo>
                    <a:pt x="9503" y="8684"/>
                  </a:lnTo>
                  <a:lnTo>
                    <a:pt x="19006" y="8684"/>
                  </a:lnTo>
                  <a:lnTo>
                    <a:pt x="19006" y="1102999"/>
                  </a:lnTo>
                  <a:lnTo>
                    <a:pt x="9503" y="1102999"/>
                  </a:lnTo>
                  <a:lnTo>
                    <a:pt x="9503" y="1094315"/>
                  </a:lnTo>
                  <a:lnTo>
                    <a:pt x="9932655" y="1094315"/>
                  </a:lnTo>
                  <a:lnTo>
                    <a:pt x="9932655" y="1102999"/>
                  </a:lnTo>
                  <a:lnTo>
                    <a:pt x="9923152" y="1102999"/>
                  </a:lnTo>
                  <a:lnTo>
                    <a:pt x="9923152" y="8684"/>
                  </a:lnTo>
                  <a:lnTo>
                    <a:pt x="9932655" y="8684"/>
                  </a:lnTo>
                  <a:lnTo>
                    <a:pt x="9932655" y="17367"/>
                  </a:lnTo>
                  <a:lnTo>
                    <a:pt x="9503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94211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21 de Junho de 2026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-32521" y="3898580"/>
            <a:ext cx="7404262" cy="3483345"/>
          </a:xfrm>
          <a:custGeom>
            <a:avLst/>
            <a:gdLst/>
            <a:ahLst/>
            <a:cxnLst/>
            <a:rect l="l" t="t" r="r" b="b"/>
            <a:pathLst>
              <a:path w="7404262" h="3483345">
                <a:moveTo>
                  <a:pt x="0" y="0"/>
                </a:moveTo>
                <a:lnTo>
                  <a:pt x="7404262" y="0"/>
                </a:lnTo>
                <a:lnTo>
                  <a:pt x="7404262" y="3483345"/>
                </a:lnTo>
                <a:lnTo>
                  <a:pt x="0" y="34833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85" r="-19175" b="-3431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V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1917380"/>
            <a:ext cx="7243227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Revisão de Meridianos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18h: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Revisão de Pontos de acupuntura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217803" y="6598461"/>
            <a:ext cx="7243227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Discussão de Casos Clínicos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Professora: Med. Vet. Esp. Carolina Haddad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6126" y="-903076"/>
            <a:ext cx="2160903" cy="11921204"/>
            <a:chOff x="0" y="0"/>
            <a:chExt cx="483555" cy="2667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555" cy="2667660"/>
            </a:xfrm>
            <a:custGeom>
              <a:avLst/>
              <a:gdLst/>
              <a:ahLst/>
              <a:cxnLst/>
              <a:rect l="l" t="t" r="r" b="b"/>
              <a:pathLst>
                <a:path w="483555" h="2667660">
                  <a:moveTo>
                    <a:pt x="0" y="0"/>
                  </a:moveTo>
                  <a:lnTo>
                    <a:pt x="483555" y="0"/>
                  </a:lnTo>
                  <a:lnTo>
                    <a:pt x="483555" y="2667660"/>
                  </a:lnTo>
                  <a:lnTo>
                    <a:pt x="0" y="266766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3555" cy="2705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24580" y="3669387"/>
            <a:ext cx="228135" cy="22813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72123" y="4306830"/>
            <a:ext cx="4552105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Modelo híbrido</a:t>
            </a:r>
          </a:p>
        </p:txBody>
      </p:sp>
      <p:sp>
        <p:nvSpPr>
          <p:cNvPr id="8" name="AutoShape 8"/>
          <p:cNvSpPr/>
          <p:nvPr/>
        </p:nvSpPr>
        <p:spPr>
          <a:xfrm>
            <a:off x="2205990" y="5069018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7024580" y="4645539"/>
            <a:ext cx="239085" cy="228135"/>
            <a:chOff x="0" y="0"/>
            <a:chExt cx="6654792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54791" cy="6350000"/>
            </a:xfrm>
            <a:custGeom>
              <a:avLst/>
              <a:gdLst/>
              <a:ahLst/>
              <a:cxnLst/>
              <a:rect l="l" t="t" r="r" b="b"/>
              <a:pathLst>
                <a:path w="6654791" h="6350000">
                  <a:moveTo>
                    <a:pt x="3327396" y="0"/>
                  </a:moveTo>
                  <a:cubicBezTo>
                    <a:pt x="1489726" y="0"/>
                    <a:pt x="0" y="1421496"/>
                    <a:pt x="0" y="3175000"/>
                  </a:cubicBezTo>
                  <a:cubicBezTo>
                    <a:pt x="0" y="4928504"/>
                    <a:pt x="1489726" y="6350000"/>
                    <a:pt x="3327396" y="6350000"/>
                  </a:cubicBezTo>
                  <a:cubicBezTo>
                    <a:pt x="5165066" y="6350000"/>
                    <a:pt x="6654791" y="4928504"/>
                    <a:pt x="6654791" y="3175000"/>
                  </a:cubicBezTo>
                  <a:cubicBezTo>
                    <a:pt x="6654791" y="1421496"/>
                    <a:pt x="5165066" y="0"/>
                    <a:pt x="332739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2205990" y="6123305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024580" y="6119652"/>
            <a:ext cx="252512" cy="228135"/>
            <a:chOff x="0" y="0"/>
            <a:chExt cx="7028521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28521" cy="6350000"/>
            </a:xfrm>
            <a:custGeom>
              <a:avLst/>
              <a:gdLst/>
              <a:ahLst/>
              <a:cxnLst/>
              <a:rect l="l" t="t" r="r" b="b"/>
              <a:pathLst>
                <a:path w="7028521" h="6350000">
                  <a:moveTo>
                    <a:pt x="3514261" y="0"/>
                  </a:moveTo>
                  <a:cubicBezTo>
                    <a:pt x="1573388" y="0"/>
                    <a:pt x="0" y="1421496"/>
                    <a:pt x="0" y="3175000"/>
                  </a:cubicBezTo>
                  <a:cubicBezTo>
                    <a:pt x="0" y="4928504"/>
                    <a:pt x="1573388" y="6350000"/>
                    <a:pt x="3514261" y="6350000"/>
                  </a:cubicBezTo>
                  <a:cubicBezTo>
                    <a:pt x="5455134" y="6350000"/>
                    <a:pt x="7028521" y="4928504"/>
                    <a:pt x="7028521" y="3175000"/>
                  </a:cubicBezTo>
                  <a:cubicBezTo>
                    <a:pt x="7028521" y="1421496"/>
                    <a:pt x="5455134" y="0"/>
                    <a:pt x="351426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2205990" y="7270663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024580" y="7349570"/>
            <a:ext cx="228135" cy="22813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506200" y="1719014"/>
            <a:ext cx="5560050" cy="6677024"/>
          </a:xfrm>
          <a:custGeom>
            <a:avLst/>
            <a:gdLst/>
            <a:ahLst/>
            <a:cxnLst/>
            <a:rect l="l" t="t" r="r" b="b"/>
            <a:pathLst>
              <a:path w="5560050" h="6677024">
                <a:moveTo>
                  <a:pt x="0" y="0"/>
                </a:moveTo>
                <a:lnTo>
                  <a:pt x="5560050" y="0"/>
                </a:lnTo>
                <a:lnTo>
                  <a:pt x="5560050" y="6677024"/>
                </a:lnTo>
                <a:lnTo>
                  <a:pt x="0" y="667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2205990" y="1448157"/>
            <a:ext cx="8115300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INFORMAÇÕES GERAIS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66648" y="5304693"/>
            <a:ext cx="4770600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Aulas teóricas semanais on-line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66648" y="6399530"/>
            <a:ext cx="5038515" cy="447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5</a:t>
            </a:r>
            <a:r>
              <a:rPr lang="en-US" sz="2563" u="none" strike="noStrike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</a:t>
            </a:r>
            <a:r>
              <a:rPr lang="en-US" sz="2563" u="none" strike="noStrike" dirty="0" err="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módulos</a:t>
            </a:r>
            <a:r>
              <a:rPr lang="en-US" sz="2563" u="none" strike="noStrike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</a:t>
            </a:r>
            <a:r>
              <a:rPr lang="en-US" sz="2563" u="none" strike="noStrike" dirty="0" err="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práticos</a:t>
            </a:r>
            <a:r>
              <a:rPr lang="en-US" sz="2563" u="none" strike="noStrike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</a:t>
            </a:r>
            <a:r>
              <a:rPr lang="en-US" sz="2563" u="none" strike="noStrike" dirty="0" err="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em</a:t>
            </a:r>
            <a:r>
              <a:rPr lang="en-US" sz="2563" u="none" strike="noStrike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São Paulo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66648" y="7440734"/>
            <a:ext cx="5101060" cy="955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5"/>
              </a:lnSpc>
            </a:pPr>
            <a:r>
              <a:rPr lang="en-US" sz="2563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5  aulas </a:t>
            </a:r>
            <a:r>
              <a:rPr lang="en-US" sz="2563" dirty="0" err="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legendadas</a:t>
            </a:r>
            <a:r>
              <a:rPr lang="en-US" sz="2563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com </a:t>
            </a:r>
            <a:r>
              <a:rPr lang="en-US" sz="2563" dirty="0" err="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palestrantes</a:t>
            </a:r>
            <a:r>
              <a:rPr lang="en-US" sz="2563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</a:t>
            </a:r>
            <a:r>
              <a:rPr lang="en-US" sz="2563" dirty="0" err="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internacionais</a:t>
            </a:r>
            <a:endParaRPr lang="en-US" sz="2563" dirty="0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11">
            <a:off x="16091914" y="-204771"/>
            <a:ext cx="2904053" cy="2553039"/>
            <a:chOff x="0" y="0"/>
            <a:chExt cx="692895" cy="60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411">
            <a:off x="-76362" y="9010481"/>
            <a:ext cx="2904053" cy="2553039"/>
            <a:chOff x="0" y="0"/>
            <a:chExt cx="692895" cy="609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284954" y="3651163"/>
            <a:ext cx="10003046" cy="6635837"/>
          </a:xfrm>
          <a:custGeom>
            <a:avLst/>
            <a:gdLst/>
            <a:ahLst/>
            <a:cxnLst/>
            <a:rect l="l" t="t" r="r" b="b"/>
            <a:pathLst>
              <a:path w="10003046" h="6635837">
                <a:moveTo>
                  <a:pt x="0" y="0"/>
                </a:moveTo>
                <a:lnTo>
                  <a:pt x="10003046" y="0"/>
                </a:lnTo>
                <a:lnTo>
                  <a:pt x="10003046" y="6635837"/>
                </a:lnTo>
                <a:lnTo>
                  <a:pt x="0" y="6635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81" t="-6674" r="-3429" b="-22675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 rot="-8411">
            <a:off x="14962686" y="-1560847"/>
            <a:ext cx="3685850" cy="2710668"/>
            <a:chOff x="0" y="0"/>
            <a:chExt cx="879428" cy="6467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9428" cy="646754"/>
            </a:xfrm>
            <a:custGeom>
              <a:avLst/>
              <a:gdLst/>
              <a:ahLst/>
              <a:cxnLst/>
              <a:rect l="l" t="t" r="r" b="b"/>
              <a:pathLst>
                <a:path w="879428" h="646754">
                  <a:moveTo>
                    <a:pt x="0" y="0"/>
                  </a:moveTo>
                  <a:lnTo>
                    <a:pt x="879428" y="0"/>
                  </a:lnTo>
                  <a:lnTo>
                    <a:pt x="87942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7942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8411">
            <a:off x="-76177" y="8846179"/>
            <a:ext cx="8357827" cy="2710668"/>
            <a:chOff x="0" y="0"/>
            <a:chExt cx="1994142" cy="6467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4142" cy="646754"/>
            </a:xfrm>
            <a:custGeom>
              <a:avLst/>
              <a:gdLst/>
              <a:ahLst/>
              <a:cxnLst/>
              <a:rect l="l" t="t" r="r" b="b"/>
              <a:pathLst>
                <a:path w="1994142" h="646754">
                  <a:moveTo>
                    <a:pt x="0" y="0"/>
                  </a:moveTo>
                  <a:lnTo>
                    <a:pt x="1994142" y="0"/>
                  </a:lnTo>
                  <a:lnTo>
                    <a:pt x="1994142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994142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449506" y="5382076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4449506" y="3714595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28700" y="1610908"/>
            <a:ext cx="11985573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LOCAL - </a:t>
            </a:r>
            <a:r>
              <a:rPr lang="en-US" sz="6999">
                <a:solidFill>
                  <a:srgbClr val="F291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AULAS PRÁTICAS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3563702"/>
            <a:ext cx="6093803" cy="421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Fisio Care Pet - Unidade de Moema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Av. dos Bandeirantes, 4555 – ao lado do Aeroporto de Congonhas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967514" y="1456185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19"/>
                </a:lnTo>
                <a:lnTo>
                  <a:pt x="0" y="1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56" y="1515355"/>
            <a:ext cx="14570688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INSCREVA-SE 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agora mesmo e se torne um profssional renomado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17808" y="5057775"/>
            <a:ext cx="11252384" cy="28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u="sng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  <a:hlinkClick r:id="rId2" tooltip="https://fisiocarepet.com.br/cursos/"/>
              </a:rPr>
              <a:t>fisiocarepet.com.br/cursos/</a:t>
            </a:r>
            <a:r>
              <a:rPr lang="en-US" sz="4106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 </a:t>
            </a:r>
          </a:p>
          <a:p>
            <a:pPr algn="ctr">
              <a:lnSpc>
                <a:spcPts val="5748"/>
              </a:lnSpc>
            </a:pPr>
            <a:endParaRPr lang="en-US" sz="4106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ctr">
              <a:lnSpc>
                <a:spcPts val="5748"/>
              </a:lnSpc>
            </a:pPr>
            <a:r>
              <a:rPr lang="en-US" sz="4106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Garanta sua participação melhor curso de formação em fisioterapia veterinária do Brasil.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84397" y="0"/>
            <a:ext cx="1603603" cy="10287000"/>
            <a:chOff x="0" y="0"/>
            <a:chExt cx="358845" cy="2301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603603" cy="10287000"/>
            <a:chOff x="0" y="0"/>
            <a:chExt cx="358845" cy="23019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3603" y="9258300"/>
            <a:ext cx="15080794" cy="1028700"/>
            <a:chOff x="0" y="0"/>
            <a:chExt cx="3374696" cy="230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4696" cy="230197"/>
            </a:xfrm>
            <a:custGeom>
              <a:avLst/>
              <a:gdLst/>
              <a:ahLst/>
              <a:cxnLst/>
              <a:rect l="l" t="t" r="r" b="b"/>
              <a:pathLst>
                <a:path w="3374696" h="230197">
                  <a:moveTo>
                    <a:pt x="0" y="0"/>
                  </a:moveTo>
                  <a:lnTo>
                    <a:pt x="3374696" y="0"/>
                  </a:lnTo>
                  <a:lnTo>
                    <a:pt x="3374696" y="230197"/>
                  </a:lnTo>
                  <a:lnTo>
                    <a:pt x="0" y="230197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74696" cy="2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5991" y="8492119"/>
            <a:ext cx="1276018" cy="1532361"/>
          </a:xfrm>
          <a:custGeom>
            <a:avLst/>
            <a:gdLst/>
            <a:ahLst/>
            <a:cxnLst/>
            <a:rect l="l" t="t" r="r" b="b"/>
            <a:pathLst>
              <a:path w="1276018" h="1532361">
                <a:moveTo>
                  <a:pt x="0" y="0"/>
                </a:moveTo>
                <a:lnTo>
                  <a:pt x="1276018" y="0"/>
                </a:lnTo>
                <a:lnTo>
                  <a:pt x="1276018" y="1532362"/>
                </a:lnTo>
                <a:lnTo>
                  <a:pt x="0" y="153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1895" y="4491132"/>
            <a:ext cx="8574886" cy="6917786"/>
            <a:chOff x="0" y="0"/>
            <a:chExt cx="1918840" cy="1548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840" cy="1548024"/>
            </a:xfrm>
            <a:custGeom>
              <a:avLst/>
              <a:gdLst/>
              <a:ahLst/>
              <a:cxnLst/>
              <a:rect l="l" t="t" r="r" b="b"/>
              <a:pathLst>
                <a:path w="1918840" h="1548024">
                  <a:moveTo>
                    <a:pt x="0" y="0"/>
                  </a:moveTo>
                  <a:lnTo>
                    <a:pt x="1918840" y="0"/>
                  </a:lnTo>
                  <a:lnTo>
                    <a:pt x="1918840" y="1548024"/>
                  </a:lnTo>
                  <a:lnTo>
                    <a:pt x="0" y="154802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18840" cy="158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4451" y="-13368"/>
            <a:ext cx="2620743" cy="2405630"/>
            <a:chOff x="0" y="0"/>
            <a:chExt cx="586455" cy="538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6455" cy="538318"/>
            </a:xfrm>
            <a:custGeom>
              <a:avLst/>
              <a:gdLst/>
              <a:ahLst/>
              <a:cxnLst/>
              <a:rect l="l" t="t" r="r" b="b"/>
              <a:pathLst>
                <a:path w="586455" h="538318">
                  <a:moveTo>
                    <a:pt x="0" y="0"/>
                  </a:moveTo>
                  <a:lnTo>
                    <a:pt x="586455" y="0"/>
                  </a:lnTo>
                  <a:lnTo>
                    <a:pt x="586455" y="538318"/>
                  </a:lnTo>
                  <a:lnTo>
                    <a:pt x="0" y="53831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6455" cy="576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6062" y="1104900"/>
            <a:ext cx="1613193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DÚVIDAS?</a:t>
            </a:r>
          </a:p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Estamos aqui para te ajudar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3898" y="4985849"/>
            <a:ext cx="5541941" cy="404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Dados da Conta para Depósito: 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Banco Bradesco Ag 7748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C.C90926-2 Fisio Care Pet Cursos de Pós-graduação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Cnpj 50.621.509/0001-20 (pix)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6062" y="5140896"/>
            <a:ext cx="2005976" cy="108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9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Celular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11 97653-0774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56062" y="7156371"/>
            <a:ext cx="2303240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Whats App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11 97653-0774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7823" y="5067300"/>
            <a:ext cx="4925372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E-mail</a:t>
            </a: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fisiocarepetacademy@gmail.com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7823" y="7156371"/>
            <a:ext cx="3471693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Instagram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@fisiocarepet.academy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6062" y="3744647"/>
            <a:ext cx="6532949" cy="7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1"/>
              </a:lnSpc>
              <a:spcBef>
                <a:spcPct val="0"/>
              </a:spcBef>
            </a:pPr>
            <a:r>
              <a:rPr lang="en-US" sz="435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Entre em contato conosco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8664" y="4739387"/>
            <a:ext cx="4637723" cy="3914132"/>
            <a:chOff x="0" y="0"/>
            <a:chExt cx="1037804" cy="87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804" cy="875883"/>
            </a:xfrm>
            <a:custGeom>
              <a:avLst/>
              <a:gdLst/>
              <a:ahLst/>
              <a:cxnLst/>
              <a:rect l="l" t="t" r="r" b="b"/>
              <a:pathLst>
                <a:path w="1037804" h="875883">
                  <a:moveTo>
                    <a:pt x="0" y="0"/>
                  </a:moveTo>
                  <a:lnTo>
                    <a:pt x="1037804" y="0"/>
                  </a:lnTo>
                  <a:lnTo>
                    <a:pt x="1037804" y="875883"/>
                  </a:lnTo>
                  <a:lnTo>
                    <a:pt x="0" y="875883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7804" cy="91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10171" y="-318455"/>
            <a:ext cx="11538461" cy="11125422"/>
            <a:chOff x="0" y="0"/>
            <a:chExt cx="1055235" cy="1017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5235" cy="1017461"/>
            </a:xfrm>
            <a:custGeom>
              <a:avLst/>
              <a:gdLst/>
              <a:ahLst/>
              <a:cxnLst/>
              <a:rect l="l" t="t" r="r" b="b"/>
              <a:pathLst>
                <a:path w="1055235" h="1017461">
                  <a:moveTo>
                    <a:pt x="852035" y="0"/>
                  </a:moveTo>
                  <a:lnTo>
                    <a:pt x="0" y="0"/>
                  </a:lnTo>
                  <a:lnTo>
                    <a:pt x="203200" y="1017461"/>
                  </a:lnTo>
                  <a:lnTo>
                    <a:pt x="1055235" y="1017461"/>
                  </a:lnTo>
                  <a:lnTo>
                    <a:pt x="852035" y="0"/>
                  </a:lnTo>
                  <a:close/>
                </a:path>
              </a:pathLst>
            </a:custGeom>
            <a:blipFill>
              <a:blip r:embed="rId2"/>
              <a:stretch>
                <a:fillRect l="-121607" r="-28" b="-292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04154" y="1973265"/>
            <a:ext cx="8054413" cy="88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FFFFFF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Esp. Ricardo S. Lopes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4154" y="2988166"/>
            <a:ext cx="7820059" cy="4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CEO da Fisio Care Pet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Autor do livro Fisiatria em Pequenos animais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Pós-graduado em Ortopedia Veterinária pela USP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Presidente da ANFIVET (2019-22)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Diretor Científico da ANFIVET (2022-25)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Coordenador da pós-graduação em fisioterapia veterinária da FAMESP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Curso do CCRP – University of Tennessee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04154" y="1405474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COORDENADOR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49603" y="4806739"/>
            <a:ext cx="6355205" cy="5901022"/>
            <a:chOff x="0" y="0"/>
            <a:chExt cx="142213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2132" cy="1320498"/>
            </a:xfrm>
            <a:custGeom>
              <a:avLst/>
              <a:gdLst/>
              <a:ahLst/>
              <a:cxnLst/>
              <a:rect l="l" t="t" r="r" b="b"/>
              <a:pathLst>
                <a:path w="1422132" h="1320498">
                  <a:moveTo>
                    <a:pt x="0" y="0"/>
                  </a:moveTo>
                  <a:lnTo>
                    <a:pt x="1422132" y="0"/>
                  </a:lnTo>
                  <a:lnTo>
                    <a:pt x="142213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2213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07349" y="1028700"/>
            <a:ext cx="9311705" cy="11221021"/>
          </a:xfrm>
          <a:custGeom>
            <a:avLst/>
            <a:gdLst/>
            <a:ahLst/>
            <a:cxnLst/>
            <a:rect l="l" t="t" r="r" b="b"/>
            <a:pathLst>
              <a:path w="9311705" h="11221021">
                <a:moveTo>
                  <a:pt x="0" y="0"/>
                </a:moveTo>
                <a:lnTo>
                  <a:pt x="9311705" y="0"/>
                </a:lnTo>
                <a:lnTo>
                  <a:pt x="9311705" y="11221021"/>
                </a:lnTo>
                <a:lnTo>
                  <a:pt x="0" y="11221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1" b="-25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096756"/>
            <a:ext cx="8927482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Esp. Nívea Maria Veturiano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129783"/>
            <a:ext cx="9200779" cy="62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Pós-graduada em Acupuntura Veterinária pelo Instituto Bioethicus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Certificada Em Fisioterapia Veterinária pela Fisio Care Pet Academy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Pós-graduada em Fisioterapia Veterinária pela FAMESP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Pós-graduada em Neurologia e Neurocirurgia Veterinária - UFAPE Intercursos.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519461"/>
            <a:ext cx="4892294" cy="67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COORDENADORA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78664" y="4773063"/>
            <a:ext cx="3762144" cy="5901022"/>
            <a:chOff x="0" y="0"/>
            <a:chExt cx="84187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1872" cy="1320498"/>
            </a:xfrm>
            <a:custGeom>
              <a:avLst/>
              <a:gdLst/>
              <a:ahLst/>
              <a:cxnLst/>
              <a:rect l="l" t="t" r="r" b="b"/>
              <a:pathLst>
                <a:path w="841872" h="1320498">
                  <a:moveTo>
                    <a:pt x="0" y="0"/>
                  </a:moveTo>
                  <a:lnTo>
                    <a:pt x="841872" y="0"/>
                  </a:lnTo>
                  <a:lnTo>
                    <a:pt x="84187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187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98821" y="0"/>
            <a:ext cx="9322226" cy="12435740"/>
          </a:xfrm>
          <a:custGeom>
            <a:avLst/>
            <a:gdLst/>
            <a:ahLst/>
            <a:cxnLst/>
            <a:rect l="l" t="t" r="r" b="b"/>
            <a:pathLst>
              <a:path w="9322226" h="12435740">
                <a:moveTo>
                  <a:pt x="0" y="0"/>
                </a:moveTo>
                <a:lnTo>
                  <a:pt x="9322226" y="0"/>
                </a:lnTo>
                <a:lnTo>
                  <a:pt x="9322226" y="12435740"/>
                </a:lnTo>
                <a:lnTo>
                  <a:pt x="0" y="12435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317014"/>
            <a:ext cx="7180925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Dra. Thayná Cardoso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203633"/>
            <a:ext cx="9200779" cy="6056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Médica Veterinária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Doutora em Patologia Experimental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Docente na UMC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Certificada em Acupuntura Veterinária pelo Instituto Qualittas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Certificada em Fisiatria Veterinária pela Fisio Care Pet Academy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Veterinária proprietária da Fisio Care Pet - Mogi Das Cruzes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739719"/>
            <a:ext cx="4892294" cy="67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COORDENADORA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3323" y="1028700"/>
            <a:ext cx="6774993" cy="9315450"/>
            <a:chOff x="0" y="0"/>
            <a:chExt cx="4681859" cy="64374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81859" cy="6437441"/>
            </a:xfrm>
            <a:custGeom>
              <a:avLst/>
              <a:gdLst/>
              <a:ahLst/>
              <a:cxnLst/>
              <a:rect l="l" t="t" r="r" b="b"/>
              <a:pathLst>
                <a:path w="4681859" h="6437441">
                  <a:moveTo>
                    <a:pt x="0" y="0"/>
                  </a:moveTo>
                  <a:lnTo>
                    <a:pt x="4681859" y="0"/>
                  </a:lnTo>
                  <a:lnTo>
                    <a:pt x="4681859" y="6437441"/>
                  </a:lnTo>
                  <a:lnTo>
                    <a:pt x="0" y="6437441"/>
                  </a:lnTo>
                  <a:close/>
                </a:path>
              </a:pathLst>
            </a:custGeom>
            <a:blipFill>
              <a:blip r:embed="rId5"/>
              <a:stretch>
                <a:fillRect l="-15427" r="-53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798188" y="1519545"/>
            <a:ext cx="8512502" cy="426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98188" y="4015902"/>
            <a:ext cx="9122018" cy="550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Graduado em Medicina Veterinária pela Universidade de Zaragoza.</a:t>
            </a:r>
          </a:p>
          <a:p>
            <a:pPr algn="l">
              <a:lnSpc>
                <a:spcPts val="4423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Diplomado em Acupuntura pela Universidade de Barcelona.</a:t>
            </a:r>
          </a:p>
          <a:p>
            <a:pPr algn="l">
              <a:lnSpc>
                <a:spcPts val="4423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Atualmente combina sua atividade clínica na "Medicina Veterinária Natural" em Bogotá com o ensino.</a:t>
            </a:r>
          </a:p>
          <a:p>
            <a:pPr algn="l">
              <a:lnSpc>
                <a:spcPts val="4423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98188" y="2038689"/>
            <a:ext cx="9122018" cy="271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DVM. Francesc Minguell Martín</a:t>
            </a:r>
          </a:p>
          <a:p>
            <a:pPr algn="l">
              <a:lnSpc>
                <a:spcPts val="7273"/>
              </a:lnSpc>
              <a:spcBef>
                <a:spcPct val="0"/>
              </a:spcBef>
            </a:pPr>
            <a:endParaRPr lang="en-US" sz="5195">
              <a:solidFill>
                <a:srgbClr val="000000"/>
              </a:solidFill>
              <a:latin typeface="Urbanist 1 Heavy"/>
              <a:ea typeface="Urbanist 1 Heavy"/>
              <a:cs typeface="Urbanist 1 Heavy"/>
              <a:sym typeface="Urbanist 1 Heavy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0079" y="0"/>
            <a:ext cx="18227842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407548" y="1776458"/>
            <a:ext cx="8510542" cy="8510542"/>
          </a:xfrm>
          <a:custGeom>
            <a:avLst/>
            <a:gdLst/>
            <a:ahLst/>
            <a:cxnLst/>
            <a:rect l="l" t="t" r="r" b="b"/>
            <a:pathLst>
              <a:path w="8510542" h="8510542">
                <a:moveTo>
                  <a:pt x="0" y="0"/>
                </a:moveTo>
                <a:lnTo>
                  <a:pt x="8510543" y="0"/>
                </a:lnTo>
                <a:lnTo>
                  <a:pt x="8510543" y="8510542"/>
                </a:lnTo>
                <a:lnTo>
                  <a:pt x="0" y="85105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9994223" y="1057275"/>
            <a:ext cx="851250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50179" y="2202102"/>
            <a:ext cx="7718231" cy="6277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Graduada em Medicina Veterinária pela Universidade Federal de Goias (UFG)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Membro da OMV desde 2003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Mestre pelo ICBAS – Universidade do Porto 2012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Acupunturista certificada pelo ACSS – Ministério da Saude em 2017.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Acupunturista Veterinária certificada pelo IVAS (International Veterinary Acupunture Society) em 2020.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Atualmente presta serviçoes de regime ambulatorial de acupuntura veterinária e tratamento de dor e cuidados paliativos em clínicas e hospitais de Lisboa.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94223" y="1400644"/>
            <a:ext cx="9122018" cy="887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MSc. Karla Pinto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7295" y="1499862"/>
            <a:ext cx="6901531" cy="8942936"/>
            <a:chOff x="0" y="0"/>
            <a:chExt cx="4900485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0485" cy="6350000"/>
            </a:xfrm>
            <a:custGeom>
              <a:avLst/>
              <a:gdLst/>
              <a:ahLst/>
              <a:cxnLst/>
              <a:rect l="l" t="t" r="r" b="b"/>
              <a:pathLst>
                <a:path w="4900485" h="6350000">
                  <a:moveTo>
                    <a:pt x="0" y="0"/>
                  </a:moveTo>
                  <a:lnTo>
                    <a:pt x="4900485" y="0"/>
                  </a:lnTo>
                  <a:lnTo>
                    <a:pt x="4900485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1907" r="-190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446391" y="1528437"/>
            <a:ext cx="8512502" cy="42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37282" y="2641905"/>
            <a:ext cx="9122018" cy="518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9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DVM, CVA, AC. Reabilitação e Medicina Funcional. </a:t>
            </a:r>
          </a:p>
          <a:p>
            <a:pPr marL="604519" lvl="1" indent="-302260" algn="l">
              <a:lnSpc>
                <a:spcPts val="59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Quiropraxia (IAVC, IVCA) Osteopata e Acupunturista Veterinária. </a:t>
            </a:r>
          </a:p>
          <a:p>
            <a:pPr marL="604519" lvl="1" indent="-302260" algn="l">
              <a:lnSpc>
                <a:spcPts val="59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Professor Associado da UCM, Serviço de Reabilitação do HCVC, Faculdade de Medicina Veterinária de Madrid.</a:t>
            </a:r>
          </a:p>
          <a:p>
            <a:pPr algn="l">
              <a:lnSpc>
                <a:spcPts val="5991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46391" y="1931055"/>
            <a:ext cx="9122018" cy="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Profa. Dr. Sandra Casado</a:t>
            </a:r>
          </a:p>
        </p:txBody>
      </p:sp>
      <p:sp>
        <p:nvSpPr>
          <p:cNvPr id="8" name="Freeform 8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446391" y="7412714"/>
            <a:ext cx="4833899" cy="78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2"/>
              </a:lnSpc>
            </a:pPr>
            <a:r>
              <a:rPr lang="en-US" sz="228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DVM: Doctor of Veterinary Medicine</a:t>
            </a:r>
          </a:p>
          <a:p>
            <a:pPr algn="ctr">
              <a:lnSpc>
                <a:spcPts val="3192"/>
              </a:lnSpc>
            </a:pPr>
            <a:r>
              <a:rPr lang="en-US" sz="228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CVA: Certified Veterinary Assistant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1960</Words>
  <Application>Microsoft Office PowerPoint</Application>
  <PresentationFormat>Personalizar</PresentationFormat>
  <Paragraphs>348</Paragraphs>
  <Slides>32</Slides>
  <Notes>0</Notes>
  <HiddenSlides>0</HiddenSlides>
  <MMClips>4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3" baseType="lpstr">
      <vt:lpstr>Urbanist 2</vt:lpstr>
      <vt:lpstr>Urbanist 1 Ultra-Bold</vt:lpstr>
      <vt:lpstr>Urbanist 1</vt:lpstr>
      <vt:lpstr>Urbanist 1 Italics</vt:lpstr>
      <vt:lpstr>Urbanist 1 Semi-Bold</vt:lpstr>
      <vt:lpstr>Urbanist 1 Heavy</vt:lpstr>
      <vt:lpstr>Urbanist 1 Bold</vt:lpstr>
      <vt:lpstr>Arial</vt:lpstr>
      <vt:lpstr>Urbanist 1 Medium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Curso Pós-Graduação em Fisioterapia e Acupuntura Veterinária</dc:title>
  <dc:creator>Ricardo Stanichi Lopes</dc:creator>
  <cp:lastModifiedBy>ricardo lopes</cp:lastModifiedBy>
  <cp:revision>10</cp:revision>
  <dcterms:created xsi:type="dcterms:W3CDTF">2006-08-16T00:00:00Z</dcterms:created>
  <dcterms:modified xsi:type="dcterms:W3CDTF">2024-08-17T20:35:26Z</dcterms:modified>
  <dc:identifier>DAGJiS-Bd20</dc:identifier>
</cp:coreProperties>
</file>