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18288000" cy="10287000"/>
  <p:notesSz cx="6858000" cy="9144000"/>
  <p:embeddedFontLst>
    <p:embeddedFont>
      <p:font typeface="Now Bold" panose="020B0604020202020204" charset="0"/>
      <p:regular r:id="rId39"/>
    </p:embeddedFont>
    <p:embeddedFont>
      <p:font typeface="Urbanist 1" panose="020B0604020202020204" charset="0"/>
      <p:regular r:id="rId40"/>
    </p:embeddedFont>
    <p:embeddedFont>
      <p:font typeface="Urbanist 1 Bold" panose="020B0604020202020204" charset="0"/>
      <p:regular r:id="rId41"/>
    </p:embeddedFont>
    <p:embeddedFont>
      <p:font typeface="Urbanist 1 Heavy" panose="020B0604020202020204" charset="0"/>
      <p:regular r:id="rId42"/>
    </p:embeddedFont>
    <p:embeddedFont>
      <p:font typeface="Urbanist 1 Italics" panose="020B0604020202020204" charset="0"/>
      <p:regular r:id="rId43"/>
    </p:embeddedFont>
    <p:embeddedFont>
      <p:font typeface="Urbanist 1 Medium" panose="020B0604020202020204" charset="0"/>
      <p:regular r:id="rId44"/>
    </p:embeddedFont>
    <p:embeddedFont>
      <p:font typeface="Urbanist 1 Semi-Bold" panose="020B0604020202020204" charset="0"/>
      <p:regular r:id="rId45"/>
    </p:embeddedFont>
    <p:embeddedFont>
      <p:font typeface="Urbanist 1 Ultra-Bold" panose="020B0604020202020204" charset="0"/>
      <p:regular r:id="rId46"/>
    </p:embeddedFont>
    <p:embeddedFont>
      <p:font typeface="Urbanist 2" panose="020B0604020202020204" charset="0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111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://www.fisiocarepet.com.br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fisiocarepet.com.br/cursos/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863080" cy="10288743"/>
            <a:chOff x="0" y="0"/>
            <a:chExt cx="15972092" cy="208992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72028" cy="20899247"/>
            </a:xfrm>
            <a:custGeom>
              <a:avLst/>
              <a:gdLst/>
              <a:ahLst/>
              <a:cxnLst/>
              <a:rect l="l" t="t" r="r" b="b"/>
              <a:pathLst>
                <a:path w="15972028" h="20899247">
                  <a:moveTo>
                    <a:pt x="0" y="0"/>
                  </a:moveTo>
                  <a:lnTo>
                    <a:pt x="0" y="20899247"/>
                  </a:lnTo>
                  <a:lnTo>
                    <a:pt x="8776462" y="20899247"/>
                  </a:lnTo>
                  <a:lnTo>
                    <a:pt x="15972028" y="8573262"/>
                  </a:lnTo>
                  <a:lnTo>
                    <a:pt x="11004550" y="0"/>
                  </a:lnTo>
                  <a:close/>
                </a:path>
              </a:pathLst>
            </a:custGeom>
            <a:blipFill>
              <a:blip r:embed="rId2"/>
              <a:stretch>
                <a:fillRect t="-949" b="-94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 rot="-10800000">
            <a:off x="5941836" y="8111610"/>
            <a:ext cx="2451270" cy="2177133"/>
            <a:chOff x="0" y="0"/>
            <a:chExt cx="772341" cy="6859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72341" cy="685967"/>
            </a:xfrm>
            <a:custGeom>
              <a:avLst/>
              <a:gdLst/>
              <a:ahLst/>
              <a:cxnLst/>
              <a:rect l="l" t="t" r="r" b="b"/>
              <a:pathLst>
                <a:path w="772341" h="685967">
                  <a:moveTo>
                    <a:pt x="386171" y="685967"/>
                  </a:moveTo>
                  <a:lnTo>
                    <a:pt x="772341" y="0"/>
                  </a:lnTo>
                  <a:lnTo>
                    <a:pt x="0" y="0"/>
                  </a:lnTo>
                  <a:lnTo>
                    <a:pt x="386171" y="685967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20678" y="10898"/>
              <a:ext cx="530985" cy="3565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3567425">
            <a:off x="3042624" y="-385219"/>
            <a:ext cx="7690820" cy="2023107"/>
            <a:chOff x="0" y="0"/>
            <a:chExt cx="1346908" cy="35431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46908" cy="354311"/>
            </a:xfrm>
            <a:custGeom>
              <a:avLst/>
              <a:gdLst/>
              <a:ahLst/>
              <a:cxnLst/>
              <a:rect l="l" t="t" r="r" b="b"/>
              <a:pathLst>
                <a:path w="1346908" h="354311">
                  <a:moveTo>
                    <a:pt x="1143708" y="0"/>
                  </a:moveTo>
                  <a:lnTo>
                    <a:pt x="0" y="0"/>
                  </a:lnTo>
                  <a:lnTo>
                    <a:pt x="203200" y="354311"/>
                  </a:lnTo>
                  <a:lnTo>
                    <a:pt x="1346908" y="354311"/>
                  </a:lnTo>
                  <a:lnTo>
                    <a:pt x="1143708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01600" y="-38100"/>
              <a:ext cx="1143708" cy="392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3567425">
            <a:off x="5521455" y="545174"/>
            <a:ext cx="4522503" cy="830410"/>
            <a:chOff x="0" y="0"/>
            <a:chExt cx="1929615" cy="35431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29615" cy="354311"/>
            </a:xfrm>
            <a:custGeom>
              <a:avLst/>
              <a:gdLst/>
              <a:ahLst/>
              <a:cxnLst/>
              <a:rect l="l" t="t" r="r" b="b"/>
              <a:pathLst>
                <a:path w="1929615" h="354311">
                  <a:moveTo>
                    <a:pt x="1726415" y="0"/>
                  </a:moveTo>
                  <a:lnTo>
                    <a:pt x="0" y="0"/>
                  </a:lnTo>
                  <a:lnTo>
                    <a:pt x="203200" y="354311"/>
                  </a:lnTo>
                  <a:lnTo>
                    <a:pt x="1929615" y="354311"/>
                  </a:lnTo>
                  <a:lnTo>
                    <a:pt x="1726415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1600" y="-38100"/>
              <a:ext cx="1726415" cy="392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3567425">
            <a:off x="5906595" y="9092134"/>
            <a:ext cx="4708710" cy="727767"/>
            <a:chOff x="0" y="0"/>
            <a:chExt cx="2292417" cy="35431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292417" cy="354311"/>
            </a:xfrm>
            <a:custGeom>
              <a:avLst/>
              <a:gdLst/>
              <a:ahLst/>
              <a:cxnLst/>
              <a:rect l="l" t="t" r="r" b="b"/>
              <a:pathLst>
                <a:path w="2292417" h="354311">
                  <a:moveTo>
                    <a:pt x="2089217" y="0"/>
                  </a:moveTo>
                  <a:lnTo>
                    <a:pt x="0" y="0"/>
                  </a:lnTo>
                  <a:lnTo>
                    <a:pt x="203200" y="354311"/>
                  </a:lnTo>
                  <a:lnTo>
                    <a:pt x="2292417" y="354311"/>
                  </a:lnTo>
                  <a:lnTo>
                    <a:pt x="2089217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01600" y="-38100"/>
              <a:ext cx="2089217" cy="392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-3587692">
            <a:off x="3703794" y="8540371"/>
            <a:ext cx="6506445" cy="309056"/>
          </a:xfrm>
          <a:custGeom>
            <a:avLst/>
            <a:gdLst/>
            <a:ahLst/>
            <a:cxnLst/>
            <a:rect l="l" t="t" r="r" b="b"/>
            <a:pathLst>
              <a:path w="6506445" h="309056">
                <a:moveTo>
                  <a:pt x="0" y="0"/>
                </a:moveTo>
                <a:lnTo>
                  <a:pt x="6506445" y="0"/>
                </a:lnTo>
                <a:lnTo>
                  <a:pt x="6506445" y="309056"/>
                </a:lnTo>
                <a:lnTo>
                  <a:pt x="0" y="309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7" name="Group 17"/>
          <p:cNvGrpSpPr/>
          <p:nvPr/>
        </p:nvGrpSpPr>
        <p:grpSpPr>
          <a:xfrm rot="7212503">
            <a:off x="1042007" y="8192320"/>
            <a:ext cx="10866833" cy="796584"/>
            <a:chOff x="0" y="0"/>
            <a:chExt cx="4892571" cy="35864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892571" cy="358646"/>
            </a:xfrm>
            <a:custGeom>
              <a:avLst/>
              <a:gdLst/>
              <a:ahLst/>
              <a:cxnLst/>
              <a:rect l="l" t="t" r="r" b="b"/>
              <a:pathLst>
                <a:path w="4892571" h="358646">
                  <a:moveTo>
                    <a:pt x="203200" y="0"/>
                  </a:moveTo>
                  <a:lnTo>
                    <a:pt x="4892571" y="0"/>
                  </a:lnTo>
                  <a:lnTo>
                    <a:pt x="4689371" y="358646"/>
                  </a:lnTo>
                  <a:lnTo>
                    <a:pt x="0" y="3586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01600" y="-38100"/>
              <a:ext cx="4689371" cy="3967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 rot="-3587692">
            <a:off x="2418273" y="6901758"/>
            <a:ext cx="9498397" cy="451174"/>
          </a:xfrm>
          <a:custGeom>
            <a:avLst/>
            <a:gdLst/>
            <a:ahLst/>
            <a:cxnLst/>
            <a:rect l="l" t="t" r="r" b="b"/>
            <a:pathLst>
              <a:path w="9498397" h="451174">
                <a:moveTo>
                  <a:pt x="0" y="0"/>
                </a:moveTo>
                <a:lnTo>
                  <a:pt x="9498397" y="0"/>
                </a:lnTo>
                <a:lnTo>
                  <a:pt x="9498397" y="451174"/>
                </a:lnTo>
                <a:lnTo>
                  <a:pt x="0" y="4511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1" name="Group 21"/>
          <p:cNvGrpSpPr/>
          <p:nvPr/>
        </p:nvGrpSpPr>
        <p:grpSpPr>
          <a:xfrm rot="7212503">
            <a:off x="433558" y="7141880"/>
            <a:ext cx="11863906" cy="796584"/>
            <a:chOff x="0" y="0"/>
            <a:chExt cx="5341483" cy="35864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341484" cy="358646"/>
            </a:xfrm>
            <a:custGeom>
              <a:avLst/>
              <a:gdLst/>
              <a:ahLst/>
              <a:cxnLst/>
              <a:rect l="l" t="t" r="r" b="b"/>
              <a:pathLst>
                <a:path w="5341484" h="358646">
                  <a:moveTo>
                    <a:pt x="203200" y="0"/>
                  </a:moveTo>
                  <a:lnTo>
                    <a:pt x="5341484" y="0"/>
                  </a:lnTo>
                  <a:lnTo>
                    <a:pt x="5138284" y="358646"/>
                  </a:lnTo>
                  <a:lnTo>
                    <a:pt x="0" y="3586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01600" y="-38100"/>
              <a:ext cx="5138283" cy="3967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6509723" y="8508723"/>
            <a:ext cx="749577" cy="749577"/>
          </a:xfrm>
          <a:custGeom>
            <a:avLst/>
            <a:gdLst/>
            <a:ahLst/>
            <a:cxnLst/>
            <a:rect l="l" t="t" r="r" b="b"/>
            <a:pathLst>
              <a:path w="749577" h="749577">
                <a:moveTo>
                  <a:pt x="0" y="0"/>
                </a:moveTo>
                <a:lnTo>
                  <a:pt x="749577" y="0"/>
                </a:lnTo>
                <a:lnTo>
                  <a:pt x="749577" y="749577"/>
                </a:lnTo>
                <a:lnTo>
                  <a:pt x="0" y="7495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5" name="Group 25"/>
          <p:cNvGrpSpPr/>
          <p:nvPr/>
        </p:nvGrpSpPr>
        <p:grpSpPr>
          <a:xfrm>
            <a:off x="7989462" y="6908879"/>
            <a:ext cx="849956" cy="535116"/>
            <a:chOff x="0" y="0"/>
            <a:chExt cx="575059" cy="36204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575059" cy="362046"/>
            </a:xfrm>
            <a:custGeom>
              <a:avLst/>
              <a:gdLst/>
              <a:ahLst/>
              <a:cxnLst/>
              <a:rect l="l" t="t" r="r" b="b"/>
              <a:pathLst>
                <a:path w="575059" h="362046">
                  <a:moveTo>
                    <a:pt x="203200" y="0"/>
                  </a:moveTo>
                  <a:lnTo>
                    <a:pt x="575059" y="0"/>
                  </a:lnTo>
                  <a:lnTo>
                    <a:pt x="371859" y="362046"/>
                  </a:lnTo>
                  <a:lnTo>
                    <a:pt x="0" y="3620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01600" y="-38100"/>
              <a:ext cx="371859" cy="400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8434493" y="6076169"/>
            <a:ext cx="854939" cy="570103"/>
            <a:chOff x="0" y="0"/>
            <a:chExt cx="542932" cy="362046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542932" cy="362046"/>
            </a:xfrm>
            <a:custGeom>
              <a:avLst/>
              <a:gdLst/>
              <a:ahLst/>
              <a:cxnLst/>
              <a:rect l="l" t="t" r="r" b="b"/>
              <a:pathLst>
                <a:path w="542932" h="362046">
                  <a:moveTo>
                    <a:pt x="203200" y="0"/>
                  </a:moveTo>
                  <a:lnTo>
                    <a:pt x="542932" y="0"/>
                  </a:lnTo>
                  <a:lnTo>
                    <a:pt x="339732" y="362046"/>
                  </a:lnTo>
                  <a:lnTo>
                    <a:pt x="0" y="3620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01600" y="-38100"/>
              <a:ext cx="339732" cy="400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16276986" y="626334"/>
            <a:ext cx="1215052" cy="1459148"/>
          </a:xfrm>
          <a:custGeom>
            <a:avLst/>
            <a:gdLst/>
            <a:ahLst/>
            <a:cxnLst/>
            <a:rect l="l" t="t" r="r" b="b"/>
            <a:pathLst>
              <a:path w="1215052" h="1459148">
                <a:moveTo>
                  <a:pt x="0" y="0"/>
                </a:moveTo>
                <a:lnTo>
                  <a:pt x="1215052" y="0"/>
                </a:lnTo>
                <a:lnTo>
                  <a:pt x="1215052" y="1459148"/>
                </a:lnTo>
                <a:lnTo>
                  <a:pt x="0" y="14591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2" name="TextBox 32"/>
          <p:cNvSpPr txBox="1"/>
          <p:nvPr/>
        </p:nvSpPr>
        <p:spPr>
          <a:xfrm>
            <a:off x="12206104" y="8782864"/>
            <a:ext cx="4096308" cy="382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199" u="sng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  <a:hlinkClick r:id="rId7" tooltip="http://www.fisiocarepet.com.br"/>
              </a:rPr>
              <a:t>www.fisiocarepet.com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4081777" y="8563789"/>
            <a:ext cx="2220635" cy="266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Visite o nosso site: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323238" y="5904913"/>
            <a:ext cx="5019501" cy="456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15"/>
              </a:lnSpc>
            </a:pPr>
            <a:r>
              <a:rPr lang="en-US" sz="2654" spc="53">
                <a:solidFill>
                  <a:srgbClr val="333333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Fisio Care Pet Academy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323238" y="2509572"/>
            <a:ext cx="6662564" cy="3322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CURSO EXTENSIVO DE ACUPUNTURA VETERINÁRIA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C3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446536" y="-290425"/>
            <a:ext cx="19181073" cy="1082496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278490" y="1371589"/>
            <a:ext cx="8974926" cy="9062058"/>
            <a:chOff x="0" y="0"/>
            <a:chExt cx="5146794" cy="519676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46794" cy="5196761"/>
            </a:xfrm>
            <a:custGeom>
              <a:avLst/>
              <a:gdLst/>
              <a:ahLst/>
              <a:cxnLst/>
              <a:rect l="l" t="t" r="r" b="b"/>
              <a:pathLst>
                <a:path w="5146794" h="5196761">
                  <a:moveTo>
                    <a:pt x="0" y="0"/>
                  </a:moveTo>
                  <a:lnTo>
                    <a:pt x="5146794" y="0"/>
                  </a:lnTo>
                  <a:lnTo>
                    <a:pt x="5146794" y="5196761"/>
                  </a:lnTo>
                  <a:lnTo>
                    <a:pt x="0" y="5196761"/>
                  </a:lnTo>
                  <a:close/>
                </a:path>
              </a:pathLst>
            </a:custGeom>
            <a:blipFill>
              <a:blip r:embed="rId5"/>
              <a:stretch>
                <a:fillRect l="-18607" t="-673" b="-673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166940" y="829683"/>
            <a:ext cx="8512502" cy="426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3000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PALESTRANTE INTERNACIONAL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166940" y="2174580"/>
            <a:ext cx="9663591" cy="7083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6090" lvl="1" indent="-278045" algn="l">
              <a:lnSpc>
                <a:spcPts val="4069"/>
              </a:lnSpc>
              <a:buFont typeface="Arial"/>
              <a:buChar char="•"/>
            </a:pPr>
            <a:r>
              <a:rPr lang="en-US" sz="2575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Licenciada em veterinária em 2007 em Murcia, Espanha</a:t>
            </a:r>
          </a:p>
          <a:p>
            <a:pPr marL="556090" lvl="1" indent="-278045" algn="l">
              <a:lnSpc>
                <a:spcPts val="4069"/>
              </a:lnSpc>
              <a:buFont typeface="Arial"/>
              <a:buChar char="•"/>
            </a:pPr>
            <a:r>
              <a:rPr lang="en-US" sz="2575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Certificada em Reabilitação Veterinária pela Universidade de Tennessee, em 2008</a:t>
            </a:r>
          </a:p>
          <a:p>
            <a:pPr marL="556090" lvl="1" indent="-278045" algn="l">
              <a:lnSpc>
                <a:spcPts val="4069"/>
              </a:lnSpc>
              <a:buFont typeface="Arial"/>
              <a:buChar char="•"/>
            </a:pPr>
            <a:r>
              <a:rPr lang="en-US" sz="2575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Diplomada em quiropraxia animal pela AIQA, em 2010 e Internato de especialização em neurologia/neurocirurgia na Mississippi State, EUA em 2012-2013</a:t>
            </a:r>
          </a:p>
          <a:p>
            <a:pPr marL="556090" lvl="1" indent="-278045" algn="l">
              <a:lnSpc>
                <a:spcPts val="4069"/>
              </a:lnSpc>
              <a:buFont typeface="Arial"/>
              <a:buChar char="•"/>
            </a:pPr>
            <a:r>
              <a:rPr lang="en-US" sz="2575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Residência e credenciamento pela ACVIM em neurologia/neurocirurgia na Mississippi State, EUA de 2013-2017</a:t>
            </a:r>
          </a:p>
          <a:p>
            <a:pPr marL="556090" lvl="1" indent="-278045" algn="l">
              <a:lnSpc>
                <a:spcPts val="4069"/>
              </a:lnSpc>
              <a:buFont typeface="Arial"/>
              <a:buChar char="•"/>
            </a:pPr>
            <a:r>
              <a:rPr lang="en-US" sz="2575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Credenciada em Reabilitação veterinária e medicina do esporte pela AVEPA, em 2019. Atualmente dirige os serviços de neurologia/neurocirurgia e fisioterapia do Fénix Hospital Veterinário e do Animalicos Hospital de dia, na Espanha.</a:t>
            </a:r>
          </a:p>
          <a:p>
            <a:pPr algn="l">
              <a:lnSpc>
                <a:spcPts val="4069"/>
              </a:lnSpc>
            </a:pPr>
            <a:endParaRPr lang="en-US" sz="2575">
              <a:solidFill>
                <a:srgbClr val="000000"/>
              </a:solidFill>
              <a:latin typeface="Urbanist 1 Semi-Bold"/>
              <a:ea typeface="Urbanist 1 Semi-Bold"/>
              <a:cs typeface="Urbanist 1 Semi-Bold"/>
              <a:sym typeface="Urbanist 1 Semi-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166940" y="1266814"/>
            <a:ext cx="9122018" cy="887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3"/>
              </a:lnSpc>
              <a:spcBef>
                <a:spcPct val="0"/>
              </a:spcBef>
            </a:pPr>
            <a:r>
              <a:rPr lang="en-US" sz="5195">
                <a:solidFill>
                  <a:srgbClr val="000000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Profa. Dr. María Pérez</a:t>
            </a:r>
          </a:p>
        </p:txBody>
      </p:sp>
      <p:sp>
        <p:nvSpPr>
          <p:cNvPr id="8" name="Freeform 8"/>
          <p:cNvSpPr/>
          <p:nvPr/>
        </p:nvSpPr>
        <p:spPr>
          <a:xfrm>
            <a:off x="16272004" y="8479878"/>
            <a:ext cx="1296405" cy="1556844"/>
          </a:xfrm>
          <a:custGeom>
            <a:avLst/>
            <a:gdLst/>
            <a:ahLst/>
            <a:cxnLst/>
            <a:rect l="l" t="t" r="r" b="b"/>
            <a:pathLst>
              <a:path w="1296405" h="1556844">
                <a:moveTo>
                  <a:pt x="0" y="0"/>
                </a:moveTo>
                <a:lnTo>
                  <a:pt x="1296405" y="0"/>
                </a:lnTo>
                <a:lnTo>
                  <a:pt x="1296405" y="1556844"/>
                </a:lnTo>
                <a:lnTo>
                  <a:pt x="0" y="15568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029552" y="567002"/>
            <a:ext cx="14228897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5000">
                <a:solidFill>
                  <a:srgbClr val="000000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PALESTRANTES CONVIDADOS 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2811172" y="-968135"/>
            <a:ext cx="3639847" cy="11903384"/>
            <a:chOff x="0" y="0"/>
            <a:chExt cx="814505" cy="26636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4505" cy="2663673"/>
            </a:xfrm>
            <a:custGeom>
              <a:avLst/>
              <a:gdLst/>
              <a:ahLst/>
              <a:cxnLst/>
              <a:rect l="l" t="t" r="r" b="b"/>
              <a:pathLst>
                <a:path w="814505" h="2663673">
                  <a:moveTo>
                    <a:pt x="0" y="0"/>
                  </a:moveTo>
                  <a:lnTo>
                    <a:pt x="814505" y="0"/>
                  </a:lnTo>
                  <a:lnTo>
                    <a:pt x="814505" y="2663673"/>
                  </a:lnTo>
                  <a:lnTo>
                    <a:pt x="0" y="2663673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4505" cy="2701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495269" y="3278877"/>
            <a:ext cx="6029801" cy="3980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21" lvl="1" indent="-410210" algn="l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Guilherme Santos</a:t>
            </a:r>
          </a:p>
          <a:p>
            <a:pPr marL="820421" lvl="1" indent="-410210" algn="l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Adriano Caquetti</a:t>
            </a:r>
          </a:p>
          <a:p>
            <a:pPr marL="820421" lvl="1" indent="-410210" algn="l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Flávia Vassalo</a:t>
            </a:r>
          </a:p>
          <a:p>
            <a:pPr marL="820421" lvl="1" indent="-410210" algn="l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Larissa Brandão</a:t>
            </a:r>
          </a:p>
          <a:p>
            <a:pPr marL="820421" lvl="1" indent="-410210" algn="l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Carolina Giabordo</a:t>
            </a:r>
          </a:p>
          <a:p>
            <a:pPr marL="820421" lvl="1" indent="-410210" algn="l">
              <a:lnSpc>
                <a:spcPts val="5320"/>
              </a:lnSpc>
              <a:spcBef>
                <a:spcPct val="0"/>
              </a:spcBef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Marco Aurélio A. Pereira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525440" y="3278877"/>
            <a:ext cx="4498538" cy="3980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21" lvl="1" indent="-410210" algn="l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Carol Spera</a:t>
            </a:r>
          </a:p>
          <a:p>
            <a:pPr marL="820421" lvl="1" indent="-410210" algn="l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Cecília Tavares</a:t>
            </a:r>
          </a:p>
          <a:p>
            <a:pPr marL="820421" lvl="1" indent="-410210" algn="l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Carolina Haddad</a:t>
            </a:r>
          </a:p>
          <a:p>
            <a:pPr marL="820421" lvl="1" indent="-410210" algn="l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Viviane Pinto</a:t>
            </a:r>
          </a:p>
          <a:p>
            <a:pPr marL="820421" lvl="1" indent="-410210" algn="l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Jean Joaquim</a:t>
            </a:r>
          </a:p>
          <a:p>
            <a:pPr marL="820421" lvl="1" indent="-410210" algn="l">
              <a:lnSpc>
                <a:spcPts val="5320"/>
              </a:lnSpc>
              <a:spcBef>
                <a:spcPct val="0"/>
              </a:spcBef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Romulo Micoli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7459325" y="-648249"/>
            <a:ext cx="3639847" cy="11353576"/>
            <a:chOff x="0" y="0"/>
            <a:chExt cx="814505" cy="254064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4505" cy="2540640"/>
            </a:xfrm>
            <a:custGeom>
              <a:avLst/>
              <a:gdLst/>
              <a:ahLst/>
              <a:cxnLst/>
              <a:rect l="l" t="t" r="r" b="b"/>
              <a:pathLst>
                <a:path w="814505" h="2540640">
                  <a:moveTo>
                    <a:pt x="0" y="0"/>
                  </a:moveTo>
                  <a:lnTo>
                    <a:pt x="814505" y="0"/>
                  </a:lnTo>
                  <a:lnTo>
                    <a:pt x="814505" y="2540640"/>
                  </a:lnTo>
                  <a:lnTo>
                    <a:pt x="0" y="2540640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4505" cy="25787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6552987" y="8128044"/>
            <a:ext cx="1412626" cy="1696412"/>
          </a:xfrm>
          <a:custGeom>
            <a:avLst/>
            <a:gdLst/>
            <a:ahLst/>
            <a:cxnLst/>
            <a:rect l="l" t="t" r="r" b="b"/>
            <a:pathLst>
              <a:path w="1412626" h="1696412">
                <a:moveTo>
                  <a:pt x="0" y="0"/>
                </a:moveTo>
                <a:lnTo>
                  <a:pt x="1412626" y="0"/>
                </a:lnTo>
                <a:lnTo>
                  <a:pt x="1412626" y="1696412"/>
                </a:lnTo>
                <a:lnTo>
                  <a:pt x="0" y="16964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AutoShape 12"/>
          <p:cNvSpPr/>
          <p:nvPr/>
        </p:nvSpPr>
        <p:spPr>
          <a:xfrm>
            <a:off x="3949792" y="1324240"/>
            <a:ext cx="9830204" cy="0"/>
          </a:xfrm>
          <a:prstGeom prst="line">
            <a:avLst/>
          </a:prstGeom>
          <a:ln w="85725" cap="flat">
            <a:solidFill>
              <a:srgbClr val="95C31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5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0791588">
            <a:off x="-760092" y="8966024"/>
            <a:ext cx="19775430" cy="2710668"/>
            <a:chOff x="0" y="0"/>
            <a:chExt cx="4718334" cy="646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18334" cy="646754"/>
            </a:xfrm>
            <a:custGeom>
              <a:avLst/>
              <a:gdLst/>
              <a:ahLst/>
              <a:cxnLst/>
              <a:rect l="l" t="t" r="r" b="b"/>
              <a:pathLst>
                <a:path w="4718334" h="646754">
                  <a:moveTo>
                    <a:pt x="0" y="0"/>
                  </a:moveTo>
                  <a:lnTo>
                    <a:pt x="4718334" y="0"/>
                  </a:lnTo>
                  <a:lnTo>
                    <a:pt x="4718334" y="646754"/>
                  </a:lnTo>
                  <a:lnTo>
                    <a:pt x="0" y="646754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18334" cy="684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10791588">
            <a:off x="3286" y="-1215362"/>
            <a:ext cx="20301025" cy="2710668"/>
            <a:chOff x="0" y="0"/>
            <a:chExt cx="4843739" cy="64675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43739" cy="646754"/>
            </a:xfrm>
            <a:custGeom>
              <a:avLst/>
              <a:gdLst/>
              <a:ahLst/>
              <a:cxnLst/>
              <a:rect l="l" t="t" r="r" b="b"/>
              <a:pathLst>
                <a:path w="4843739" h="646754">
                  <a:moveTo>
                    <a:pt x="0" y="0"/>
                  </a:moveTo>
                  <a:lnTo>
                    <a:pt x="4843739" y="0"/>
                  </a:lnTo>
                  <a:lnTo>
                    <a:pt x="4843739" y="646754"/>
                  </a:lnTo>
                  <a:lnTo>
                    <a:pt x="0" y="646754"/>
                  </a:lnTo>
                  <a:close/>
                </a:path>
              </a:pathLst>
            </a:custGeom>
            <a:solidFill>
              <a:srgbClr val="C0CF3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43739" cy="684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263925" y="2835877"/>
            <a:ext cx="9760150" cy="2605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45"/>
              </a:lnSpc>
              <a:spcBef>
                <a:spcPct val="0"/>
              </a:spcBef>
            </a:pPr>
            <a:r>
              <a:rPr lang="en-US" sz="15318">
                <a:solidFill>
                  <a:srgbClr val="FFFFFF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MÓDULOS </a:t>
            </a:r>
          </a:p>
        </p:txBody>
      </p:sp>
      <p:sp>
        <p:nvSpPr>
          <p:cNvPr id="9" name="Freeform 9"/>
          <p:cNvSpPr/>
          <p:nvPr/>
        </p:nvSpPr>
        <p:spPr>
          <a:xfrm rot="-5400000">
            <a:off x="-513517" y="2033655"/>
            <a:ext cx="2268549" cy="1241515"/>
          </a:xfrm>
          <a:custGeom>
            <a:avLst/>
            <a:gdLst/>
            <a:ahLst/>
            <a:cxnLst/>
            <a:rect l="l" t="t" r="r" b="b"/>
            <a:pathLst>
              <a:path w="2268549" h="1241515">
                <a:moveTo>
                  <a:pt x="0" y="0"/>
                </a:moveTo>
                <a:lnTo>
                  <a:pt x="2268549" y="0"/>
                </a:lnTo>
                <a:lnTo>
                  <a:pt x="2268549" y="1241515"/>
                </a:lnTo>
                <a:lnTo>
                  <a:pt x="0" y="12415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 rot="-5400000">
            <a:off x="16532968" y="7186804"/>
            <a:ext cx="2268549" cy="1241515"/>
          </a:xfrm>
          <a:custGeom>
            <a:avLst/>
            <a:gdLst/>
            <a:ahLst/>
            <a:cxnLst/>
            <a:rect l="l" t="t" r="r" b="b"/>
            <a:pathLst>
              <a:path w="2268549" h="1241515">
                <a:moveTo>
                  <a:pt x="0" y="0"/>
                </a:moveTo>
                <a:lnTo>
                  <a:pt x="2268549" y="0"/>
                </a:lnTo>
                <a:lnTo>
                  <a:pt x="2268549" y="1241514"/>
                </a:lnTo>
                <a:lnTo>
                  <a:pt x="0" y="12415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1" name="Group 11"/>
          <p:cNvGrpSpPr/>
          <p:nvPr/>
        </p:nvGrpSpPr>
        <p:grpSpPr>
          <a:xfrm>
            <a:off x="3613184" y="4549386"/>
            <a:ext cx="11061633" cy="3247645"/>
            <a:chOff x="0" y="0"/>
            <a:chExt cx="14748844" cy="4330193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342900"/>
              <a:ext cx="14748844" cy="13546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550"/>
                </a:lnSpc>
              </a:pPr>
              <a:endParaRPr/>
            </a:p>
          </p:txBody>
        </p:sp>
        <p:sp>
          <p:nvSpPr>
            <p:cNvPr id="13" name="Freeform 13"/>
            <p:cNvSpPr/>
            <p:nvPr/>
          </p:nvSpPr>
          <p:spPr>
            <a:xfrm>
              <a:off x="6136890" y="1305461"/>
              <a:ext cx="2518736" cy="3024732"/>
            </a:xfrm>
            <a:custGeom>
              <a:avLst/>
              <a:gdLst/>
              <a:ahLst/>
              <a:cxnLst/>
              <a:rect l="l" t="t" r="r" b="b"/>
              <a:pathLst>
                <a:path w="2518736" h="3024732">
                  <a:moveTo>
                    <a:pt x="0" y="0"/>
                  </a:moveTo>
                  <a:lnTo>
                    <a:pt x="2518735" y="0"/>
                  </a:lnTo>
                  <a:lnTo>
                    <a:pt x="2518735" y="3024732"/>
                  </a:lnTo>
                  <a:lnTo>
                    <a:pt x="0" y="30247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732596" y="5186288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6856421" y="1277510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5" name="AutoShape 5"/>
          <p:cNvSpPr/>
          <p:nvPr/>
        </p:nvSpPr>
        <p:spPr>
          <a:xfrm>
            <a:off x="6732596" y="9429182"/>
            <a:ext cx="11730151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6985448" y="6146"/>
            <a:ext cx="1302552" cy="1442813"/>
            <a:chOff x="0" y="0"/>
            <a:chExt cx="343059" cy="38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8881306" y="7105191"/>
            <a:ext cx="525388" cy="525388"/>
          </a:xfrm>
          <a:custGeom>
            <a:avLst/>
            <a:gdLst/>
            <a:ahLst/>
            <a:cxnLst/>
            <a:rect l="l" t="t" r="r" b="b"/>
            <a:pathLst>
              <a:path w="525388" h="525388">
                <a:moveTo>
                  <a:pt x="0" y="0"/>
                </a:moveTo>
                <a:lnTo>
                  <a:pt x="525388" y="0"/>
                </a:lnTo>
                <a:lnTo>
                  <a:pt x="525388" y="525388"/>
                </a:lnTo>
                <a:lnTo>
                  <a:pt x="0" y="5253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2" name="Group 12"/>
          <p:cNvGrpSpPr/>
          <p:nvPr/>
        </p:nvGrpSpPr>
        <p:grpSpPr>
          <a:xfrm>
            <a:off x="7268423" y="3530320"/>
            <a:ext cx="9990877" cy="1528718"/>
            <a:chOff x="0" y="0"/>
            <a:chExt cx="13321169" cy="2038291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190500"/>
              <a:ext cx="13321169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13/08/24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619678"/>
              <a:ext cx="13321169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História da Acupuntura no Brasil e no Mundo. - Teoria de Yin e Yang 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Esp. Nivea Maria Veturiano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587755"/>
              <a:ext cx="13321169" cy="4505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268423" y="5136312"/>
            <a:ext cx="9471983" cy="2528792"/>
            <a:chOff x="0" y="0"/>
            <a:chExt cx="12629310" cy="3371722"/>
          </a:xfrm>
        </p:grpSpPr>
        <p:sp>
          <p:nvSpPr>
            <p:cNvPr id="17" name="TextBox 17"/>
            <p:cNvSpPr txBox="1"/>
            <p:nvPr/>
          </p:nvSpPr>
          <p:spPr>
            <a:xfrm>
              <a:off x="0" y="-190500"/>
              <a:ext cx="12629310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20/08/24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619678"/>
              <a:ext cx="12629310" cy="2253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Teoria dos Cinco Elementos 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O que são ciclos fisiológicos e ciclos patológicos? 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Os cinco tipos constitucionais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M.e. Cesar Prado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2921255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268423" y="7205450"/>
            <a:ext cx="9471983" cy="2528792"/>
            <a:chOff x="0" y="0"/>
            <a:chExt cx="12629310" cy="3371722"/>
          </a:xfrm>
        </p:grpSpPr>
        <p:sp>
          <p:nvSpPr>
            <p:cNvPr id="21" name="TextBox 21"/>
            <p:cNvSpPr txBox="1"/>
            <p:nvPr/>
          </p:nvSpPr>
          <p:spPr>
            <a:xfrm>
              <a:off x="0" y="-190500"/>
              <a:ext cx="12629310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27/08/24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619678"/>
              <a:ext cx="12629310" cy="2253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Bases Científicas e Neurofisiológicas da Acupuntura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Anatomia dos Pontos de Acupuntura 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O que é um ponto de acupuntura? (ponto de vista científico)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O que é um meridiano? (ponto de vista científico)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DVM. Sandra Casado (Palestrante Internacional - Espanha)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2921255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268423" y="1249285"/>
            <a:ext cx="9471983" cy="2004917"/>
            <a:chOff x="0" y="-190500"/>
            <a:chExt cx="12629310" cy="2673222"/>
          </a:xfrm>
        </p:grpSpPr>
        <p:sp>
          <p:nvSpPr>
            <p:cNvPr id="25" name="TextBox 25"/>
            <p:cNvSpPr txBox="1"/>
            <p:nvPr/>
          </p:nvSpPr>
          <p:spPr>
            <a:xfrm>
              <a:off x="0" y="-190500"/>
              <a:ext cx="12629310" cy="747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 dirty="0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06/08/24 – </a:t>
              </a:r>
              <a:r>
                <a:rPr lang="en-US" sz="2478" spc="123" dirty="0" err="1">
                  <a:solidFill>
                    <a:srgbClr val="FF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Abertura</a:t>
              </a:r>
              <a:r>
                <a:rPr lang="en-US" sz="2478" spc="123" dirty="0">
                  <a:solidFill>
                    <a:srgbClr val="FF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 do </a:t>
              </a:r>
              <a:r>
                <a:rPr lang="en-US" sz="2478" spc="123" dirty="0" err="1">
                  <a:solidFill>
                    <a:srgbClr val="FF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curso</a:t>
              </a:r>
              <a:r>
                <a:rPr lang="en-US" sz="2478" spc="123" dirty="0">
                  <a:solidFill>
                    <a:srgbClr val="FF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 20h – aula </a:t>
              </a:r>
              <a:r>
                <a:rPr lang="en-US" sz="2478" spc="123" dirty="0" err="1">
                  <a:solidFill>
                    <a:srgbClr val="FF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ao</a:t>
              </a:r>
              <a:r>
                <a:rPr lang="en-US" sz="2478" spc="123" dirty="0">
                  <a:solidFill>
                    <a:srgbClr val="FF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 vivo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619678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Introdução a Medicina Tradicional Chinesa, Aplicação Geral e Principais Usos e Técnicas Gerais da Acupuntura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Prof. Dr.a Thayná Cardoso 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2032255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646818" y="1277510"/>
            <a:ext cx="6621605" cy="4954714"/>
            <a:chOff x="0" y="0"/>
            <a:chExt cx="8828806" cy="6606285"/>
          </a:xfrm>
        </p:grpSpPr>
        <p:sp>
          <p:nvSpPr>
            <p:cNvPr id="29" name="TextBox 29"/>
            <p:cNvSpPr txBox="1"/>
            <p:nvPr/>
          </p:nvSpPr>
          <p:spPr>
            <a:xfrm>
              <a:off x="0" y="0"/>
              <a:ext cx="8828806" cy="1380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Módulo 1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2135953"/>
              <a:ext cx="8828806" cy="4072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268"/>
                </a:lnSpc>
                <a:spcBef>
                  <a:spcPct val="0"/>
                </a:spcBef>
              </a:pPr>
              <a:r>
                <a:rPr lang="en-US" sz="55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Introdução a Acupuntura Veterinária 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732596" y="4777934"/>
            <a:ext cx="12647365" cy="2203432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6856421" y="1277510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5" name="AutoShape 5"/>
          <p:cNvSpPr/>
          <p:nvPr/>
        </p:nvSpPr>
        <p:spPr>
          <a:xfrm>
            <a:off x="6856421" y="9722504"/>
            <a:ext cx="11730151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6985448" y="-165304"/>
            <a:ext cx="1302552" cy="1442813"/>
            <a:chOff x="0" y="0"/>
            <a:chExt cx="343059" cy="38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268423" y="3337490"/>
            <a:ext cx="9471983" cy="1154693"/>
            <a:chOff x="0" y="0"/>
            <a:chExt cx="12629310" cy="1539591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90500"/>
              <a:ext cx="12629310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10/09/24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619678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Fisiologia Zang Fu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Esp. Romulo Micoli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9032309" y="7193646"/>
            <a:ext cx="525388" cy="525388"/>
          </a:xfrm>
          <a:custGeom>
            <a:avLst/>
            <a:gdLst/>
            <a:ahLst/>
            <a:cxnLst/>
            <a:rect l="l" t="t" r="r" b="b"/>
            <a:pathLst>
              <a:path w="525388" h="525388">
                <a:moveTo>
                  <a:pt x="0" y="0"/>
                </a:moveTo>
                <a:lnTo>
                  <a:pt x="525388" y="0"/>
                </a:lnTo>
                <a:lnTo>
                  <a:pt x="525388" y="525388"/>
                </a:lnTo>
                <a:lnTo>
                  <a:pt x="0" y="5253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5" name="Group 15"/>
          <p:cNvGrpSpPr/>
          <p:nvPr/>
        </p:nvGrpSpPr>
        <p:grpSpPr>
          <a:xfrm>
            <a:off x="7268423" y="4968928"/>
            <a:ext cx="9471983" cy="1821443"/>
            <a:chOff x="0" y="0"/>
            <a:chExt cx="12629310" cy="2428591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190500"/>
              <a:ext cx="12629310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17/09/24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619678"/>
              <a:ext cx="12629310" cy="1808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Estágios de Tratamento – Tonificar, Sedar e Fortalecer - Fatores Etiológicos: Exógenos/Internos/Secundários - Outros fatores etiológicos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Prof. Dr.a Márcia Valéria Rizzo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268423" y="7274526"/>
            <a:ext cx="9471983" cy="2154818"/>
            <a:chOff x="0" y="0"/>
            <a:chExt cx="12629310" cy="2873091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190500"/>
              <a:ext cx="12629310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24/09/24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619678"/>
              <a:ext cx="12629310" cy="2253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Bases Científicas e Neurofisiológicas da Acupuntura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Anatomia dos Pontos de Acupuntura 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O que é um ponto de acupuntura? (ponto de vista científico)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O que é um meridiano? (ponto de vista científico)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DVM. Sandra Casado (Palestrante Internacional - Espanha)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268423" y="1558847"/>
            <a:ext cx="9471983" cy="1528667"/>
            <a:chOff x="0" y="0"/>
            <a:chExt cx="12629310" cy="2038222"/>
          </a:xfrm>
        </p:grpSpPr>
        <p:sp>
          <p:nvSpPr>
            <p:cNvPr id="22" name="TextBox 22"/>
            <p:cNvSpPr txBox="1"/>
            <p:nvPr/>
          </p:nvSpPr>
          <p:spPr>
            <a:xfrm>
              <a:off x="0" y="-190500"/>
              <a:ext cx="12629310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03/09/24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619678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QI, shen, jing, sangue e fluído orgânico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Esp. Romulo Micoli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1587755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46818" y="1277510"/>
            <a:ext cx="6621605" cy="5274655"/>
            <a:chOff x="0" y="0"/>
            <a:chExt cx="8828806" cy="7032873"/>
          </a:xfrm>
        </p:grpSpPr>
        <p:sp>
          <p:nvSpPr>
            <p:cNvPr id="26" name="TextBox 26"/>
            <p:cNvSpPr txBox="1"/>
            <p:nvPr/>
          </p:nvSpPr>
          <p:spPr>
            <a:xfrm>
              <a:off x="0" y="0"/>
              <a:ext cx="8828806" cy="1380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Módulo 2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2126428"/>
              <a:ext cx="8828806" cy="4508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168"/>
                </a:lnSpc>
              </a:pPr>
              <a:r>
                <a:rPr lang="en-US" sz="61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Base da </a:t>
              </a:r>
            </a:p>
            <a:p>
              <a:pPr algn="l">
                <a:lnSpc>
                  <a:spcPts val="9168"/>
                </a:lnSpc>
              </a:pPr>
              <a:r>
                <a:rPr lang="en-US" sz="61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Acupuntura </a:t>
              </a:r>
            </a:p>
            <a:p>
              <a:pPr marL="0" lvl="0" indent="0" algn="l">
                <a:lnSpc>
                  <a:spcPts val="9168"/>
                </a:lnSpc>
                <a:spcBef>
                  <a:spcPct val="0"/>
                </a:spcBef>
              </a:pPr>
              <a:endParaRPr lang="en-US" sz="6112">
                <a:solidFill>
                  <a:srgbClr val="FFFFFF"/>
                </a:solidFill>
                <a:latin typeface="Urbanist 1"/>
                <a:ea typeface="Urbanist 1"/>
                <a:cs typeface="Urbanist 1"/>
                <a:sym typeface="Urbanist 1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732596" y="5186288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6856421" y="1277510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5" name="AutoShape 5"/>
          <p:cNvSpPr/>
          <p:nvPr/>
        </p:nvSpPr>
        <p:spPr>
          <a:xfrm>
            <a:off x="6732596" y="9026792"/>
            <a:ext cx="11730151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6985448" y="-165304"/>
            <a:ext cx="1302552" cy="1442813"/>
            <a:chOff x="0" y="0"/>
            <a:chExt cx="343059" cy="38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268423" y="3552091"/>
            <a:ext cx="9471983" cy="1154693"/>
            <a:chOff x="0" y="0"/>
            <a:chExt cx="12629310" cy="1539591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90500"/>
              <a:ext cx="12629310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08/10/24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619678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Nomenclatura dos 12 Canais Regulares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Viviane Pinto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268423" y="5506480"/>
            <a:ext cx="9471983" cy="1154693"/>
            <a:chOff x="0" y="0"/>
            <a:chExt cx="12629310" cy="1539591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190500"/>
              <a:ext cx="12629310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15/10/24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619678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Meridiano do Pulmão e Intestino Grosso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Guilherme Santos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268423" y="7457616"/>
            <a:ext cx="9471983" cy="1154693"/>
            <a:chOff x="0" y="0"/>
            <a:chExt cx="12629310" cy="1539591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190500"/>
              <a:ext cx="12629310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22/10/24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619678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Meridiano Estômago, Baço e Pâncreas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Márcia Valéria Rizzo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268423" y="1597702"/>
            <a:ext cx="9471983" cy="1154693"/>
            <a:chOff x="0" y="0"/>
            <a:chExt cx="12629310" cy="1539591"/>
          </a:xfrm>
        </p:grpSpPr>
        <p:sp>
          <p:nvSpPr>
            <p:cNvPr id="21" name="TextBox 21"/>
            <p:cNvSpPr txBox="1"/>
            <p:nvPr/>
          </p:nvSpPr>
          <p:spPr>
            <a:xfrm>
              <a:off x="0" y="-190500"/>
              <a:ext cx="12629310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01/10/24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619678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O que são os Meridianos - Ciclo Circadiano 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Prof. M.ª.Viviane Pinto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46818" y="1277510"/>
            <a:ext cx="6621605" cy="6146979"/>
            <a:chOff x="0" y="0"/>
            <a:chExt cx="8828806" cy="8195972"/>
          </a:xfrm>
        </p:grpSpPr>
        <p:sp>
          <p:nvSpPr>
            <p:cNvPr id="24" name="TextBox 24"/>
            <p:cNvSpPr txBox="1"/>
            <p:nvPr/>
          </p:nvSpPr>
          <p:spPr>
            <a:xfrm>
              <a:off x="0" y="0"/>
              <a:ext cx="8828806" cy="1380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Módulo 3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2135953"/>
              <a:ext cx="8828806" cy="56625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568"/>
                </a:lnSpc>
              </a:pPr>
              <a:r>
                <a:rPr lang="en-US" sz="57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Os Meridianos</a:t>
              </a:r>
            </a:p>
            <a:p>
              <a:pPr marL="0" lvl="0" indent="0" algn="l">
                <a:lnSpc>
                  <a:spcPts val="8568"/>
                </a:lnSpc>
                <a:spcBef>
                  <a:spcPct val="0"/>
                </a:spcBef>
              </a:pPr>
              <a:r>
                <a:rPr lang="en-US" sz="57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e Suas Particularidades Parte I 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732596" y="5186288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6856421" y="1277510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5" name="AutoShape 5"/>
          <p:cNvSpPr/>
          <p:nvPr/>
        </p:nvSpPr>
        <p:spPr>
          <a:xfrm>
            <a:off x="6732596" y="9026792"/>
            <a:ext cx="11730151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6985448" y="-165304"/>
            <a:ext cx="1302552" cy="1442813"/>
            <a:chOff x="0" y="0"/>
            <a:chExt cx="343059" cy="38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268423" y="3552091"/>
            <a:ext cx="9471983" cy="1154693"/>
            <a:chOff x="0" y="0"/>
            <a:chExt cx="12629310" cy="1539591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90500"/>
              <a:ext cx="12629310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05/11/24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619678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Meridiano da Bexiga e Rim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Prof. Dr.a Márcia Valéria Rizzo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268423" y="5506885"/>
            <a:ext cx="9471983" cy="1154693"/>
            <a:chOff x="0" y="0"/>
            <a:chExt cx="12629310" cy="1539591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190500"/>
              <a:ext cx="12629310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12/11/24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619678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Meridiano do Pericárdio e Triplo Aquecedor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Prof. Esp. . Guilherme Santos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268423" y="7457616"/>
            <a:ext cx="9471983" cy="1154693"/>
            <a:chOff x="0" y="0"/>
            <a:chExt cx="12629310" cy="1539591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190500"/>
              <a:ext cx="12629310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19/11/24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619678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Meridiano do Fígado e Vesícula Biliar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Prof. Esp. Guilherme Santos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268423" y="1597702"/>
            <a:ext cx="9471983" cy="1154693"/>
            <a:chOff x="0" y="0"/>
            <a:chExt cx="12629310" cy="1539591"/>
          </a:xfrm>
        </p:grpSpPr>
        <p:sp>
          <p:nvSpPr>
            <p:cNvPr id="21" name="TextBox 21"/>
            <p:cNvSpPr txBox="1"/>
            <p:nvPr/>
          </p:nvSpPr>
          <p:spPr>
            <a:xfrm>
              <a:off x="0" y="-190500"/>
              <a:ext cx="12629310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29/10/24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619678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Meridiano do Coração e Intestino Delgado.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Prof. Dr.a Márcia Valéria Rizzo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46818" y="1251990"/>
            <a:ext cx="6621605" cy="6146979"/>
            <a:chOff x="0" y="0"/>
            <a:chExt cx="8828806" cy="8195972"/>
          </a:xfrm>
        </p:grpSpPr>
        <p:sp>
          <p:nvSpPr>
            <p:cNvPr id="24" name="TextBox 24"/>
            <p:cNvSpPr txBox="1"/>
            <p:nvPr/>
          </p:nvSpPr>
          <p:spPr>
            <a:xfrm>
              <a:off x="0" y="0"/>
              <a:ext cx="8828806" cy="1380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Módulo 4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2135953"/>
              <a:ext cx="8828806" cy="56625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568"/>
                </a:lnSpc>
              </a:pPr>
              <a:r>
                <a:rPr lang="en-US" sz="57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Os Meridianos</a:t>
              </a:r>
            </a:p>
            <a:p>
              <a:pPr marL="0" lvl="0" indent="0" algn="l">
                <a:lnSpc>
                  <a:spcPts val="8568"/>
                </a:lnSpc>
                <a:spcBef>
                  <a:spcPct val="0"/>
                </a:spcBef>
              </a:pPr>
              <a:r>
                <a:rPr lang="en-US" sz="57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e Suas Particularidades Parte I I 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732596" y="5186288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6856421" y="1277510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5" name="AutoShape 5"/>
          <p:cNvSpPr/>
          <p:nvPr/>
        </p:nvSpPr>
        <p:spPr>
          <a:xfrm>
            <a:off x="6732596" y="9221094"/>
            <a:ext cx="11730151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6985448" y="-165304"/>
            <a:ext cx="1302552" cy="1442813"/>
            <a:chOff x="0" y="0"/>
            <a:chExt cx="343059" cy="38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268423" y="3552091"/>
            <a:ext cx="9471983" cy="1154693"/>
            <a:chOff x="0" y="0"/>
            <a:chExt cx="12629310" cy="1539591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90500"/>
              <a:ext cx="12629310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03/12/24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619678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Os 8 Canais Extraordinários ou Vasos Maravilhosos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M.e César Prado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268423" y="5506835"/>
            <a:ext cx="9471983" cy="1154693"/>
            <a:chOff x="0" y="0"/>
            <a:chExt cx="12629310" cy="1539591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190500"/>
              <a:ext cx="12629310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10/12/24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619678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Os Quatro Passos Para Realizar um Diagnóstico Med Vet Esp Larissa Brandão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268423" y="7357196"/>
            <a:ext cx="9471983" cy="1488068"/>
            <a:chOff x="0" y="0"/>
            <a:chExt cx="12629310" cy="1984091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190500"/>
              <a:ext cx="12629310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17/12/24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619678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Elaborando uma Ficha de Anamnese e Correlacionando os Resultados 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Esp. Larissa Brandão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268423" y="1597702"/>
            <a:ext cx="9471983" cy="1154693"/>
            <a:chOff x="0" y="0"/>
            <a:chExt cx="12629310" cy="1539591"/>
          </a:xfrm>
        </p:grpSpPr>
        <p:sp>
          <p:nvSpPr>
            <p:cNvPr id="21" name="TextBox 21"/>
            <p:cNvSpPr txBox="1"/>
            <p:nvPr/>
          </p:nvSpPr>
          <p:spPr>
            <a:xfrm>
              <a:off x="0" y="-190500"/>
              <a:ext cx="12629310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26/11/24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619678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Meridiano do Vaso Governador e Vaso Conceptor 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Esp. Romulo Micoli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46818" y="1251990"/>
            <a:ext cx="6621605" cy="6146979"/>
            <a:chOff x="0" y="0"/>
            <a:chExt cx="8828806" cy="8195972"/>
          </a:xfrm>
        </p:grpSpPr>
        <p:sp>
          <p:nvSpPr>
            <p:cNvPr id="24" name="TextBox 24"/>
            <p:cNvSpPr txBox="1"/>
            <p:nvPr/>
          </p:nvSpPr>
          <p:spPr>
            <a:xfrm>
              <a:off x="0" y="0"/>
              <a:ext cx="8828806" cy="1380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Módulo 5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2135953"/>
              <a:ext cx="8828806" cy="56625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568"/>
                </a:lnSpc>
              </a:pPr>
              <a:r>
                <a:rPr lang="en-US" sz="57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Os Meridianos</a:t>
              </a:r>
            </a:p>
            <a:p>
              <a:pPr marL="0" lvl="0" indent="0" algn="l">
                <a:lnSpc>
                  <a:spcPts val="8568"/>
                </a:lnSpc>
                <a:spcBef>
                  <a:spcPct val="0"/>
                </a:spcBef>
              </a:pPr>
              <a:r>
                <a:rPr lang="en-US" sz="57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e Suas Particularidades Parte I I I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732596" y="5186288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6856421" y="1277510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5" name="AutoShape 5"/>
          <p:cNvSpPr/>
          <p:nvPr/>
        </p:nvSpPr>
        <p:spPr>
          <a:xfrm>
            <a:off x="6732596" y="9026792"/>
            <a:ext cx="11730151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6985448" y="-165304"/>
            <a:ext cx="1302552" cy="1442813"/>
            <a:chOff x="0" y="0"/>
            <a:chExt cx="343059" cy="38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268423" y="3385404"/>
            <a:ext cx="9471983" cy="1488068"/>
            <a:chOff x="0" y="0"/>
            <a:chExt cx="12629310" cy="1984091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90500"/>
              <a:ext cx="12629310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14/01/25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619678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Métodos de Diagnósticos Através dos Oito Princípios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DVM. Francesc Minguell Martín (Palestrante Internacional - Espanha)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268423" y="5472343"/>
            <a:ext cx="9471983" cy="1154693"/>
            <a:chOff x="0" y="0"/>
            <a:chExt cx="12629310" cy="1539591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190500"/>
              <a:ext cx="12629310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21/01/25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619678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Padrões de Excesso e Tratamentos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M.ª Carolina Spera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268423" y="7448091"/>
            <a:ext cx="9471983" cy="1154693"/>
            <a:chOff x="0" y="0"/>
            <a:chExt cx="12629310" cy="1539591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190500"/>
              <a:ext cx="12629310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28/01/25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619678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Padrões de Deficiência e Tratamentos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M.ª Carolina Spera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268423" y="1431015"/>
            <a:ext cx="9471983" cy="1488068"/>
            <a:chOff x="0" y="0"/>
            <a:chExt cx="12629310" cy="1984091"/>
          </a:xfrm>
        </p:grpSpPr>
        <p:sp>
          <p:nvSpPr>
            <p:cNvPr id="21" name="TextBox 21"/>
            <p:cNvSpPr txBox="1"/>
            <p:nvPr/>
          </p:nvSpPr>
          <p:spPr>
            <a:xfrm>
              <a:off x="0" y="-190500"/>
              <a:ext cx="12629310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07/01/25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619678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Padrões de Pulso e Pontos de Diagnóstico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DVM. Francesc Minguell Martín (Palestrante Internacional - Espanha)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46818" y="1277510"/>
            <a:ext cx="6621605" cy="6318362"/>
            <a:chOff x="0" y="0"/>
            <a:chExt cx="8828806" cy="8424483"/>
          </a:xfrm>
        </p:grpSpPr>
        <p:sp>
          <p:nvSpPr>
            <p:cNvPr id="24" name="TextBox 24"/>
            <p:cNvSpPr txBox="1"/>
            <p:nvPr/>
          </p:nvSpPr>
          <p:spPr>
            <a:xfrm>
              <a:off x="0" y="0"/>
              <a:ext cx="8828806" cy="1380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Módulo 6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2155003"/>
              <a:ext cx="8828806" cy="58720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068"/>
                </a:lnSpc>
              </a:pPr>
              <a:r>
                <a:rPr lang="en-US" sz="47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Técnicas de Diagnósticos e</a:t>
              </a:r>
            </a:p>
            <a:p>
              <a:pPr algn="l">
                <a:lnSpc>
                  <a:spcPts val="7068"/>
                </a:lnSpc>
              </a:pPr>
              <a:r>
                <a:rPr lang="en-US" sz="47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Padrões de </a:t>
              </a:r>
            </a:p>
            <a:p>
              <a:pPr algn="l">
                <a:lnSpc>
                  <a:spcPts val="7068"/>
                </a:lnSpc>
              </a:pPr>
              <a:r>
                <a:rPr lang="en-US" sz="47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Excesso e Deficiência </a:t>
              </a:r>
            </a:p>
            <a:p>
              <a:pPr marL="0" lvl="0" indent="0" algn="l">
                <a:lnSpc>
                  <a:spcPts val="7068"/>
                </a:lnSpc>
                <a:spcBef>
                  <a:spcPct val="0"/>
                </a:spcBef>
              </a:pPr>
              <a:endParaRPr lang="en-US" sz="4712">
                <a:solidFill>
                  <a:srgbClr val="FFFFFF"/>
                </a:solidFill>
                <a:latin typeface="Urbanist 1"/>
                <a:ea typeface="Urbanist 1"/>
                <a:cs typeface="Urbanist 1"/>
                <a:sym typeface="Urbanist 1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8881306" y="1322859"/>
            <a:ext cx="525388" cy="525388"/>
          </a:xfrm>
          <a:custGeom>
            <a:avLst/>
            <a:gdLst/>
            <a:ahLst/>
            <a:cxnLst/>
            <a:rect l="l" t="t" r="r" b="b"/>
            <a:pathLst>
              <a:path w="525388" h="525388">
                <a:moveTo>
                  <a:pt x="0" y="0"/>
                </a:moveTo>
                <a:lnTo>
                  <a:pt x="525388" y="0"/>
                </a:lnTo>
                <a:lnTo>
                  <a:pt x="525388" y="525388"/>
                </a:lnTo>
                <a:lnTo>
                  <a:pt x="0" y="5253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7" name="Freeform 27"/>
          <p:cNvSpPr/>
          <p:nvPr/>
        </p:nvSpPr>
        <p:spPr>
          <a:xfrm>
            <a:off x="8881306" y="3254573"/>
            <a:ext cx="525388" cy="525388"/>
          </a:xfrm>
          <a:custGeom>
            <a:avLst/>
            <a:gdLst/>
            <a:ahLst/>
            <a:cxnLst/>
            <a:rect l="l" t="t" r="r" b="b"/>
            <a:pathLst>
              <a:path w="525388" h="525388">
                <a:moveTo>
                  <a:pt x="0" y="0"/>
                </a:moveTo>
                <a:lnTo>
                  <a:pt x="525388" y="0"/>
                </a:lnTo>
                <a:lnTo>
                  <a:pt x="525388" y="525388"/>
                </a:lnTo>
                <a:lnTo>
                  <a:pt x="0" y="5253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732596" y="5186288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6856421" y="1277510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5" name="AutoShape 5"/>
          <p:cNvSpPr/>
          <p:nvPr/>
        </p:nvSpPr>
        <p:spPr>
          <a:xfrm>
            <a:off x="6732596" y="9026792"/>
            <a:ext cx="11730151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6985448" y="-165304"/>
            <a:ext cx="1302552" cy="1442813"/>
            <a:chOff x="0" y="0"/>
            <a:chExt cx="343059" cy="38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268423" y="3796451"/>
            <a:ext cx="9471983" cy="1528667"/>
            <a:chOff x="0" y="0"/>
            <a:chExt cx="12629310" cy="2038222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90500"/>
              <a:ext cx="12629310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11/02/25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619678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Alterações de Sangue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587755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268423" y="5636969"/>
            <a:ext cx="9471983" cy="1528667"/>
            <a:chOff x="0" y="0"/>
            <a:chExt cx="12629310" cy="2038222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190500"/>
              <a:ext cx="12629310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18/02/25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619678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Associações de Alteração entre Qi e Sangue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1587755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268423" y="7532457"/>
            <a:ext cx="9471983" cy="1528667"/>
            <a:chOff x="0" y="0"/>
            <a:chExt cx="12629310" cy="2038222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190500"/>
              <a:ext cx="12629310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25/02/25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619678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Alterações de Fluidos Orgânicos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"/>
                  <a:ea typeface="Urbanist 1"/>
                  <a:cs typeface="Urbanist 1"/>
                  <a:sym typeface="Urbanist 1"/>
                </a:rPr>
                <a:t>Med. Vet. Esp. Cecília M. Rodrigues Tavares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1587755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268423" y="1790434"/>
            <a:ext cx="9471983" cy="1528667"/>
            <a:chOff x="0" y="0"/>
            <a:chExt cx="12629310" cy="2038222"/>
          </a:xfrm>
        </p:grpSpPr>
        <p:sp>
          <p:nvSpPr>
            <p:cNvPr id="24" name="TextBox 24"/>
            <p:cNvSpPr txBox="1"/>
            <p:nvPr/>
          </p:nvSpPr>
          <p:spPr>
            <a:xfrm>
              <a:off x="0" y="-190500"/>
              <a:ext cx="12629310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04/02/25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619678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Alterações de Qi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1587755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646818" y="1277510"/>
            <a:ext cx="6621605" cy="5423078"/>
            <a:chOff x="0" y="0"/>
            <a:chExt cx="8828806" cy="7230771"/>
          </a:xfrm>
        </p:grpSpPr>
        <p:sp>
          <p:nvSpPr>
            <p:cNvPr id="28" name="TextBox 28"/>
            <p:cNvSpPr txBox="1"/>
            <p:nvPr/>
          </p:nvSpPr>
          <p:spPr>
            <a:xfrm>
              <a:off x="0" y="0"/>
              <a:ext cx="8828806" cy="1380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Módulo 7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2155003"/>
              <a:ext cx="8828806" cy="46783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068"/>
                </a:lnSpc>
              </a:pPr>
              <a:r>
                <a:rPr lang="en-US" sz="47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Padrões de Alterações de Fluídos Orgânicos,</a:t>
              </a:r>
            </a:p>
            <a:p>
              <a:pPr marL="0" lvl="0" indent="0" algn="l">
                <a:lnSpc>
                  <a:spcPts val="7068"/>
                </a:lnSpc>
                <a:spcBef>
                  <a:spcPct val="0"/>
                </a:spcBef>
              </a:pPr>
              <a:r>
                <a:rPr lang="en-US" sz="47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Qi e Sangue e Suas Associações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43050" y="-631074"/>
            <a:ext cx="5899557" cy="11628162"/>
            <a:chOff x="0" y="0"/>
            <a:chExt cx="1553793" cy="30625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53793" cy="3062561"/>
            </a:xfrm>
            <a:custGeom>
              <a:avLst/>
              <a:gdLst/>
              <a:ahLst/>
              <a:cxnLst/>
              <a:rect l="l" t="t" r="r" b="b"/>
              <a:pathLst>
                <a:path w="1553793" h="3062561">
                  <a:moveTo>
                    <a:pt x="0" y="0"/>
                  </a:moveTo>
                  <a:lnTo>
                    <a:pt x="1553793" y="0"/>
                  </a:lnTo>
                  <a:lnTo>
                    <a:pt x="1553793" y="3062561"/>
                  </a:lnTo>
                  <a:lnTo>
                    <a:pt x="0" y="30625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553793" cy="31197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1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10791588">
            <a:off x="15860522" y="-617290"/>
            <a:ext cx="3601342" cy="3291979"/>
            <a:chOff x="0" y="0"/>
            <a:chExt cx="859265" cy="78545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59265" cy="785452"/>
            </a:xfrm>
            <a:custGeom>
              <a:avLst/>
              <a:gdLst/>
              <a:ahLst/>
              <a:cxnLst/>
              <a:rect l="l" t="t" r="r" b="b"/>
              <a:pathLst>
                <a:path w="859265" h="785452">
                  <a:moveTo>
                    <a:pt x="0" y="0"/>
                  </a:moveTo>
                  <a:lnTo>
                    <a:pt x="859265" y="0"/>
                  </a:lnTo>
                  <a:lnTo>
                    <a:pt x="859265" y="785452"/>
                  </a:lnTo>
                  <a:lnTo>
                    <a:pt x="0" y="785452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59265" cy="8235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10791588">
            <a:off x="16883410" y="-899643"/>
            <a:ext cx="2809180" cy="2710668"/>
            <a:chOff x="0" y="0"/>
            <a:chExt cx="670258" cy="64675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0258" cy="646754"/>
            </a:xfrm>
            <a:custGeom>
              <a:avLst/>
              <a:gdLst/>
              <a:ahLst/>
              <a:cxnLst/>
              <a:rect l="l" t="t" r="r" b="b"/>
              <a:pathLst>
                <a:path w="670258" h="646754">
                  <a:moveTo>
                    <a:pt x="0" y="0"/>
                  </a:moveTo>
                  <a:lnTo>
                    <a:pt x="670258" y="0"/>
                  </a:lnTo>
                  <a:lnTo>
                    <a:pt x="670258" y="646754"/>
                  </a:lnTo>
                  <a:lnTo>
                    <a:pt x="0" y="646754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70258" cy="684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753187" y="-248775"/>
            <a:ext cx="10507759" cy="10566065"/>
            <a:chOff x="0" y="0"/>
            <a:chExt cx="2092778" cy="2104390"/>
          </a:xfrm>
        </p:grpSpPr>
        <p:sp>
          <p:nvSpPr>
            <p:cNvPr id="12" name="Freeform 12"/>
            <p:cNvSpPr/>
            <p:nvPr/>
          </p:nvSpPr>
          <p:spPr>
            <a:xfrm>
              <a:off x="10083" y="-1270"/>
              <a:ext cx="2100474" cy="2115820"/>
            </a:xfrm>
            <a:custGeom>
              <a:avLst/>
              <a:gdLst/>
              <a:ahLst/>
              <a:cxnLst/>
              <a:rect l="l" t="t" r="r" b="b"/>
              <a:pathLst>
                <a:path w="2100474" h="2115820">
                  <a:moveTo>
                    <a:pt x="2079945" y="800100"/>
                  </a:moveTo>
                  <a:cubicBezTo>
                    <a:pt x="2079028" y="624840"/>
                    <a:pt x="2071695" y="412750"/>
                    <a:pt x="2071695" y="222250"/>
                  </a:cubicBezTo>
                  <a:cubicBezTo>
                    <a:pt x="2071695" y="170180"/>
                    <a:pt x="2070778" y="66040"/>
                    <a:pt x="2066194" y="13970"/>
                  </a:cubicBezTo>
                  <a:cubicBezTo>
                    <a:pt x="1956193" y="13970"/>
                    <a:pt x="1837941" y="1270"/>
                    <a:pt x="1727023" y="1270"/>
                  </a:cubicBezTo>
                  <a:cubicBezTo>
                    <a:pt x="1150432" y="3810"/>
                    <a:pt x="579341" y="0"/>
                    <a:pt x="3667" y="1270"/>
                  </a:cubicBezTo>
                  <a:cubicBezTo>
                    <a:pt x="3667" y="171450"/>
                    <a:pt x="0" y="360680"/>
                    <a:pt x="917" y="530860"/>
                  </a:cubicBezTo>
                  <a:cubicBezTo>
                    <a:pt x="2751" y="848360"/>
                    <a:pt x="5501" y="1167130"/>
                    <a:pt x="5501" y="1484630"/>
                  </a:cubicBezTo>
                  <a:cubicBezTo>
                    <a:pt x="5501" y="1638300"/>
                    <a:pt x="4584" y="1790700"/>
                    <a:pt x="10084" y="1944370"/>
                  </a:cubicBezTo>
                  <a:cubicBezTo>
                    <a:pt x="11917" y="1993900"/>
                    <a:pt x="13751" y="2042160"/>
                    <a:pt x="17417" y="2091690"/>
                  </a:cubicBezTo>
                  <a:cubicBezTo>
                    <a:pt x="138419" y="2094230"/>
                    <a:pt x="258504" y="2098040"/>
                    <a:pt x="379505" y="2103120"/>
                  </a:cubicBezTo>
                  <a:cubicBezTo>
                    <a:pt x="701260" y="2115820"/>
                    <a:pt x="1013847" y="2095500"/>
                    <a:pt x="1345685" y="2104390"/>
                  </a:cubicBezTo>
                  <a:cubicBezTo>
                    <a:pt x="1595938" y="2110740"/>
                    <a:pt x="1841608" y="2091690"/>
                    <a:pt x="2095395" y="2091690"/>
                  </a:cubicBezTo>
                  <a:cubicBezTo>
                    <a:pt x="2095395" y="2075180"/>
                    <a:pt x="2096665" y="1978660"/>
                    <a:pt x="2097935" y="1962150"/>
                  </a:cubicBezTo>
                  <a:cubicBezTo>
                    <a:pt x="2100475" y="1863090"/>
                    <a:pt x="2086505" y="1677670"/>
                    <a:pt x="2087775" y="1578610"/>
                  </a:cubicBezTo>
                  <a:cubicBezTo>
                    <a:pt x="2094125" y="1170940"/>
                    <a:pt x="2081778" y="1151890"/>
                    <a:pt x="2079945" y="800100"/>
                  </a:cubicBezTo>
                  <a:close/>
                </a:path>
              </a:pathLst>
            </a:custGeom>
            <a:blipFill>
              <a:blip r:embed="rId2"/>
              <a:stretch>
                <a:fillRect l="-16790" t="-12" r="-17144" b="-12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752504" y="9530406"/>
            <a:ext cx="2716132" cy="3427602"/>
            <a:chOff x="0" y="0"/>
            <a:chExt cx="607801" cy="76701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07801" cy="767010"/>
            </a:xfrm>
            <a:custGeom>
              <a:avLst/>
              <a:gdLst/>
              <a:ahLst/>
              <a:cxnLst/>
              <a:rect l="l" t="t" r="r" b="b"/>
              <a:pathLst>
                <a:path w="607801" h="767010">
                  <a:moveTo>
                    <a:pt x="0" y="0"/>
                  </a:moveTo>
                  <a:lnTo>
                    <a:pt x="607801" y="0"/>
                  </a:lnTo>
                  <a:lnTo>
                    <a:pt x="607801" y="767010"/>
                  </a:lnTo>
                  <a:lnTo>
                    <a:pt x="0" y="767010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607801" cy="805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5662488" y="784401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TextBox 17"/>
          <p:cNvSpPr txBox="1"/>
          <p:nvPr/>
        </p:nvSpPr>
        <p:spPr>
          <a:xfrm>
            <a:off x="10173672" y="1852558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173672" y="2817134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173672" y="3781710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07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173672" y="4746286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12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173672" y="5710862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25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173672" y="6675439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32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173672" y="7640015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35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375844" y="1942933"/>
            <a:ext cx="2185585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spc="175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INFORMAÇÕES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375844" y="2905703"/>
            <a:ext cx="2682697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spc="175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COORDENADORES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375844" y="3868473"/>
            <a:ext cx="2682697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spc="175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PALESTRANTES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375844" y="4831243"/>
            <a:ext cx="3024560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spc="175" dirty="0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MÓDULO 1 AO 12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375844" y="5794013"/>
            <a:ext cx="4754976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spc="175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AULAS PRÁTICAS PRESENCIAIS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375844" y="6756783"/>
            <a:ext cx="2185585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spc="175" dirty="0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LOCALIZAÇÃO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375844" y="7719553"/>
            <a:ext cx="3024559" cy="3686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spc="175" dirty="0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PATROCINADORES</a:t>
            </a:r>
          </a:p>
        </p:txBody>
      </p:sp>
      <p:sp>
        <p:nvSpPr>
          <p:cNvPr id="31" name="AutoShape 31"/>
          <p:cNvSpPr/>
          <p:nvPr/>
        </p:nvSpPr>
        <p:spPr>
          <a:xfrm flipV="1">
            <a:off x="10183197" y="1775724"/>
            <a:ext cx="0" cy="649224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732596" y="5186288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6856421" y="1277510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5" name="AutoShape 5"/>
          <p:cNvSpPr/>
          <p:nvPr/>
        </p:nvSpPr>
        <p:spPr>
          <a:xfrm>
            <a:off x="6732596" y="9026792"/>
            <a:ext cx="11730151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6985448" y="-165304"/>
            <a:ext cx="1302552" cy="1442813"/>
            <a:chOff x="0" y="0"/>
            <a:chExt cx="343059" cy="38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268423" y="3570789"/>
            <a:ext cx="9471983" cy="1154693"/>
            <a:chOff x="0" y="0"/>
            <a:chExt cx="12629310" cy="1539591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90500"/>
              <a:ext cx="12629310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11/03/25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619678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Eletroacupuntura e Implante de Ouro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Prof. Dr. Jean G. Fernandes Joaquim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268423" y="5544633"/>
            <a:ext cx="9471983" cy="1154693"/>
            <a:chOff x="0" y="0"/>
            <a:chExt cx="12629310" cy="1539591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190500"/>
              <a:ext cx="12629310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18/03/25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619678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Farmacopuntura, Hemopuntura e Ozoniopuntura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M.eCesar Prado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268423" y="7426732"/>
            <a:ext cx="9471983" cy="1154693"/>
            <a:chOff x="0" y="0"/>
            <a:chExt cx="12629310" cy="1539591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190500"/>
              <a:ext cx="12629310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25/03/25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619678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Dietoterapia/Fitoterapia/Massagens/Tui-na/Gua-sha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M.ª Caroline Spera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268423" y="1597702"/>
            <a:ext cx="9471983" cy="1154693"/>
            <a:chOff x="0" y="0"/>
            <a:chExt cx="12629310" cy="1539591"/>
          </a:xfrm>
        </p:grpSpPr>
        <p:sp>
          <p:nvSpPr>
            <p:cNvPr id="21" name="TextBox 21"/>
            <p:cNvSpPr txBox="1"/>
            <p:nvPr/>
          </p:nvSpPr>
          <p:spPr>
            <a:xfrm>
              <a:off x="0" y="-190500"/>
              <a:ext cx="12629310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04/03/25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619678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Agulha Seca, Moxabustão, Laserpuntura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Esp. Nivea Veturiano</a:t>
              </a: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646818" y="1134678"/>
            <a:ext cx="6621605" cy="1035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171"/>
              </a:lnSpc>
              <a:spcBef>
                <a:spcPct val="0"/>
              </a:spcBef>
            </a:pPr>
            <a:r>
              <a:rPr lang="en-US" sz="6809">
                <a:solidFill>
                  <a:srgbClr val="FFFFFF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Módulo 8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46818" y="4195116"/>
            <a:ext cx="6621605" cy="1753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68"/>
              </a:lnSpc>
              <a:spcBef>
                <a:spcPct val="0"/>
              </a:spcBef>
            </a:pPr>
            <a:r>
              <a:rPr lang="en-US" sz="4712">
                <a:solidFill>
                  <a:srgbClr val="FFFFFF"/>
                </a:solidFill>
                <a:latin typeface="Urbanist 1"/>
                <a:ea typeface="Urbanist 1"/>
                <a:cs typeface="Urbanist 1"/>
                <a:sym typeface="Urbanist 1"/>
              </a:rPr>
              <a:t>Acupuntura e Suas Terapias Associadas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732596" y="5421806"/>
            <a:ext cx="12647365" cy="1977163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6856421" y="1277510"/>
            <a:ext cx="12647365" cy="1976475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5" name="AutoShape 5"/>
          <p:cNvSpPr/>
          <p:nvPr/>
        </p:nvSpPr>
        <p:spPr>
          <a:xfrm>
            <a:off x="6732596" y="9171678"/>
            <a:ext cx="11730151" cy="1477632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6985448" y="-165304"/>
            <a:ext cx="1302552" cy="1442813"/>
            <a:chOff x="0" y="0"/>
            <a:chExt cx="343059" cy="38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268423" y="3590838"/>
            <a:ext cx="10368301" cy="1488068"/>
            <a:chOff x="0" y="0"/>
            <a:chExt cx="13824401" cy="1984091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90500"/>
              <a:ext cx="13824401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08/04/25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619678"/>
              <a:ext cx="13824401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Padrões de Desarmonia do Meridiano do Coração e Intestino Delgado, Padrões de Desarmonia do Meridiano do Pericárdio e Triplo Aquecedor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Prof. Esp. Guilherme Santos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268423" y="5649407"/>
            <a:ext cx="9471983" cy="1488068"/>
            <a:chOff x="0" y="0"/>
            <a:chExt cx="12629310" cy="1984091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190500"/>
              <a:ext cx="12629310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15/04/25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619678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Padrões de Desarmonia do Meridiano da Bexiga e Rim, Padrões de Desarmonia do Meridiano do Fígado e Vesícula Biliar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M.ª Flávia Vassalo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268423" y="7707977"/>
            <a:ext cx="9471983" cy="1154693"/>
            <a:chOff x="0" y="0"/>
            <a:chExt cx="12629310" cy="1539591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190500"/>
              <a:ext cx="12629310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22/04/25 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619678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Padrões de Desarmonia dos 8 Canais Extraordinários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M.e Cesar Prado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268423" y="1521713"/>
            <a:ext cx="10194731" cy="1488068"/>
            <a:chOff x="0" y="0"/>
            <a:chExt cx="13592974" cy="1984091"/>
          </a:xfrm>
        </p:grpSpPr>
        <p:sp>
          <p:nvSpPr>
            <p:cNvPr id="21" name="TextBox 21"/>
            <p:cNvSpPr txBox="1"/>
            <p:nvPr/>
          </p:nvSpPr>
          <p:spPr>
            <a:xfrm>
              <a:off x="0" y="-190500"/>
              <a:ext cx="13592974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01/04/25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619678"/>
              <a:ext cx="13592974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Padrões de Desarmonia do Meridiano do Pulmão e Intestino Grosso, Padrões de Desarmonia do Meridiano do Estomago, Baço e Pâncreas</a:t>
              </a: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 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Prof. Dr.a Márcia Valéria Rizzo</a:t>
              </a: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646818" y="1256333"/>
            <a:ext cx="6621605" cy="1035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171"/>
              </a:lnSpc>
              <a:spcBef>
                <a:spcPct val="0"/>
              </a:spcBef>
            </a:pPr>
            <a:r>
              <a:rPr lang="en-US" sz="6809">
                <a:solidFill>
                  <a:srgbClr val="FFFFFF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Módulo 9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46818" y="3667914"/>
            <a:ext cx="6621605" cy="1753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68"/>
              </a:lnSpc>
              <a:spcBef>
                <a:spcPct val="0"/>
              </a:spcBef>
            </a:pPr>
            <a:r>
              <a:rPr lang="en-US" sz="4712">
                <a:solidFill>
                  <a:srgbClr val="FFFFFF"/>
                </a:solidFill>
                <a:latin typeface="Urbanist 1"/>
                <a:ea typeface="Urbanist 1"/>
                <a:cs typeface="Urbanist 1"/>
                <a:sym typeface="Urbanist 1"/>
              </a:rPr>
              <a:t>Desarmonia do Meridiano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732596" y="5186288"/>
            <a:ext cx="12647365" cy="1941817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6856421" y="1277510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5" name="AutoShape 5"/>
          <p:cNvSpPr/>
          <p:nvPr/>
        </p:nvSpPr>
        <p:spPr>
          <a:xfrm>
            <a:off x="6732596" y="9253888"/>
            <a:ext cx="11730151" cy="1395422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6985448" y="-165304"/>
            <a:ext cx="1302552" cy="1442813"/>
            <a:chOff x="0" y="0"/>
            <a:chExt cx="343059" cy="38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8916712" y="5325785"/>
            <a:ext cx="454576" cy="454576"/>
          </a:xfrm>
          <a:custGeom>
            <a:avLst/>
            <a:gdLst/>
            <a:ahLst/>
            <a:cxnLst/>
            <a:rect l="l" t="t" r="r" b="b"/>
            <a:pathLst>
              <a:path w="454576" h="454576">
                <a:moveTo>
                  <a:pt x="0" y="0"/>
                </a:moveTo>
                <a:lnTo>
                  <a:pt x="454576" y="0"/>
                </a:lnTo>
                <a:lnTo>
                  <a:pt x="454576" y="454576"/>
                </a:lnTo>
                <a:lnTo>
                  <a:pt x="0" y="4545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2" name="Group 12"/>
          <p:cNvGrpSpPr/>
          <p:nvPr/>
        </p:nvGrpSpPr>
        <p:grpSpPr>
          <a:xfrm>
            <a:off x="7268423" y="3552091"/>
            <a:ext cx="9471983" cy="1154693"/>
            <a:chOff x="0" y="0"/>
            <a:chExt cx="12629310" cy="1539591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190500"/>
              <a:ext cx="12629310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06/05/25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619678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Sistema Gastrointestinal, Dermatológico e Endócrino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 Esp. Carolina Giabardo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268423" y="5413162"/>
            <a:ext cx="9471983" cy="1488068"/>
            <a:chOff x="0" y="0"/>
            <a:chExt cx="12629310" cy="1984091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190500"/>
              <a:ext cx="12629310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13/05/25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619678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Controle de Dor na Acupuntura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DVM, MSc, IVAS cert Karla Pinto (Palestrante Internacional - Portugal)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268423" y="7446962"/>
            <a:ext cx="9471983" cy="1488068"/>
            <a:chOff x="0" y="0"/>
            <a:chExt cx="12629310" cy="1984091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190500"/>
              <a:ext cx="12629310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20/05/25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619678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Como Desenvolver um Protocolo de Tratamento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DVM, MSc, IVAS cert Karla Pinto (Palestrante Internacional - Portugal)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268423" y="1597702"/>
            <a:ext cx="9471983" cy="1154693"/>
            <a:chOff x="0" y="0"/>
            <a:chExt cx="12629310" cy="1539591"/>
          </a:xfrm>
        </p:grpSpPr>
        <p:sp>
          <p:nvSpPr>
            <p:cNvPr id="22" name="TextBox 22"/>
            <p:cNvSpPr txBox="1"/>
            <p:nvPr/>
          </p:nvSpPr>
          <p:spPr>
            <a:xfrm>
              <a:off x="0" y="-190500"/>
              <a:ext cx="12629310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29/04/25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619678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Sistema Cardiorrespiratório e Renal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M.eCesar Prado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646818" y="1277510"/>
            <a:ext cx="5518508" cy="5423343"/>
            <a:chOff x="0" y="0"/>
            <a:chExt cx="7358010" cy="7231123"/>
          </a:xfrm>
        </p:grpSpPr>
        <p:sp>
          <p:nvSpPr>
            <p:cNvPr id="25" name="TextBox 25"/>
            <p:cNvSpPr txBox="1"/>
            <p:nvPr/>
          </p:nvSpPr>
          <p:spPr>
            <a:xfrm>
              <a:off x="0" y="0"/>
              <a:ext cx="7358010" cy="1380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Módulo 10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2155003"/>
              <a:ext cx="7358010" cy="4678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068"/>
                </a:lnSpc>
                <a:spcBef>
                  <a:spcPct val="0"/>
                </a:spcBef>
              </a:pPr>
              <a:r>
                <a:rPr lang="en-US" sz="47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Acupuntura nos Sistemas, Controle de Dor e Como Criar um Protocolo</a:t>
              </a:r>
            </a:p>
          </p:txBody>
        </p:sp>
      </p:grpSp>
      <p:sp>
        <p:nvSpPr>
          <p:cNvPr id="27" name="Freeform 27"/>
          <p:cNvSpPr/>
          <p:nvPr/>
        </p:nvSpPr>
        <p:spPr>
          <a:xfrm>
            <a:off x="8916712" y="7398969"/>
            <a:ext cx="454576" cy="454576"/>
          </a:xfrm>
          <a:custGeom>
            <a:avLst/>
            <a:gdLst/>
            <a:ahLst/>
            <a:cxnLst/>
            <a:rect l="l" t="t" r="r" b="b"/>
            <a:pathLst>
              <a:path w="454576" h="454576">
                <a:moveTo>
                  <a:pt x="0" y="0"/>
                </a:moveTo>
                <a:lnTo>
                  <a:pt x="454576" y="0"/>
                </a:lnTo>
                <a:lnTo>
                  <a:pt x="454576" y="454576"/>
                </a:lnTo>
                <a:lnTo>
                  <a:pt x="0" y="4545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732596" y="5186288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6856421" y="1277510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5" name="AutoShape 5"/>
          <p:cNvSpPr/>
          <p:nvPr/>
        </p:nvSpPr>
        <p:spPr>
          <a:xfrm>
            <a:off x="6732596" y="9026792"/>
            <a:ext cx="11730151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6985448" y="-165304"/>
            <a:ext cx="1302552" cy="1442813"/>
            <a:chOff x="0" y="0"/>
            <a:chExt cx="343059" cy="38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268423" y="3552091"/>
            <a:ext cx="9471983" cy="1154693"/>
            <a:chOff x="0" y="0"/>
            <a:chExt cx="12629310" cy="1539591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90500"/>
              <a:ext cx="12629310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03/06/25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619678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Neurologia na Acupuntura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Esp. Rafael Traldi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268423" y="5465002"/>
            <a:ext cx="9471983" cy="1154693"/>
            <a:chOff x="0" y="0"/>
            <a:chExt cx="12629310" cy="1539591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190500"/>
              <a:ext cx="12629310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11/06/25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619678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Acupuntura na Associação de Pacientes Ortopédicos 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M.ª Flávia Vassalo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268423" y="7398969"/>
            <a:ext cx="9471983" cy="1154693"/>
            <a:chOff x="0" y="0"/>
            <a:chExt cx="12629310" cy="1539591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190500"/>
              <a:ext cx="12629310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18/06/25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619678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Síndrome Bi e Síndrome Wei 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Casos Clínicos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268423" y="1597702"/>
            <a:ext cx="9471983" cy="1154693"/>
            <a:chOff x="0" y="0"/>
            <a:chExt cx="12629310" cy="1539591"/>
          </a:xfrm>
        </p:grpSpPr>
        <p:sp>
          <p:nvSpPr>
            <p:cNvPr id="21" name="TextBox 21"/>
            <p:cNvSpPr txBox="1"/>
            <p:nvPr/>
          </p:nvSpPr>
          <p:spPr>
            <a:xfrm>
              <a:off x="0" y="-190500"/>
              <a:ext cx="12629310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27/05/25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619678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Alterações Oncológicas na Acupuntura 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 Esp. Carolina Giabardo</a:t>
              </a: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483961" y="1193888"/>
            <a:ext cx="6621605" cy="1035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171"/>
              </a:lnSpc>
              <a:spcBef>
                <a:spcPct val="0"/>
              </a:spcBef>
            </a:pPr>
            <a:r>
              <a:rPr lang="en-US" sz="6809">
                <a:solidFill>
                  <a:srgbClr val="FFFFFF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Módulo 11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83961" y="3299832"/>
            <a:ext cx="6621605" cy="2649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68"/>
              </a:lnSpc>
            </a:pPr>
            <a:r>
              <a:rPr lang="en-US" sz="4712">
                <a:solidFill>
                  <a:srgbClr val="FFFFFF"/>
                </a:solidFill>
                <a:latin typeface="Urbanist 1"/>
                <a:ea typeface="Urbanist 1"/>
                <a:cs typeface="Urbanist 1"/>
                <a:sym typeface="Urbanist 1"/>
              </a:rPr>
              <a:t>Acupuntura na Oncologia, Neurologia</a:t>
            </a:r>
          </a:p>
          <a:p>
            <a:pPr marL="0" lvl="0" indent="0" algn="l">
              <a:lnSpc>
                <a:spcPts val="7068"/>
              </a:lnSpc>
              <a:spcBef>
                <a:spcPct val="0"/>
              </a:spcBef>
            </a:pPr>
            <a:r>
              <a:rPr lang="en-US" sz="4712">
                <a:solidFill>
                  <a:srgbClr val="FFFFFF"/>
                </a:solidFill>
                <a:latin typeface="Urbanist 1"/>
                <a:ea typeface="Urbanist 1"/>
                <a:cs typeface="Urbanist 1"/>
                <a:sym typeface="Urbanist 1"/>
              </a:rPr>
              <a:t>e Ortopedia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732596" y="5186288"/>
            <a:ext cx="12647365" cy="2003269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6856421" y="1277510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5" name="AutoShape 5"/>
          <p:cNvSpPr/>
          <p:nvPr/>
        </p:nvSpPr>
        <p:spPr>
          <a:xfrm>
            <a:off x="6732596" y="9026792"/>
            <a:ext cx="11730151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6985448" y="-165304"/>
            <a:ext cx="1302552" cy="1442813"/>
            <a:chOff x="0" y="0"/>
            <a:chExt cx="343059" cy="38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268423" y="3570789"/>
            <a:ext cx="9471983" cy="1154693"/>
            <a:chOff x="0" y="0"/>
            <a:chExt cx="12629310" cy="1539591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90500"/>
              <a:ext cx="12629310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01/07/25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619678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Utilização da Acupuntura na Cinomose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Esp. Rafael Traldi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268423" y="5443888"/>
            <a:ext cx="9471983" cy="1488068"/>
            <a:chOff x="0" y="0"/>
            <a:chExt cx="12629310" cy="1984091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190500"/>
              <a:ext cx="12629310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08/07/25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619678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Displasia Coxofemoral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M.ª Flávia Vassalo - Quais protocolos posso utilizar pela MTC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268423" y="7530828"/>
            <a:ext cx="9471983" cy="1154693"/>
            <a:chOff x="0" y="0"/>
            <a:chExt cx="12629310" cy="1539591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190500"/>
              <a:ext cx="12629310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15/07/25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619678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Apresentação de Casos Complexos Associados a Fisioterapia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 Prof. Dra. Thayna Cardoso e Med. Vet. Esp. Nivea Veturiano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268423" y="1764390"/>
            <a:ext cx="9471983" cy="821318"/>
            <a:chOff x="0" y="0"/>
            <a:chExt cx="12629310" cy="1095091"/>
          </a:xfrm>
        </p:grpSpPr>
        <p:sp>
          <p:nvSpPr>
            <p:cNvPr id="21" name="TextBox 21"/>
            <p:cNvSpPr txBox="1"/>
            <p:nvPr/>
          </p:nvSpPr>
          <p:spPr>
            <a:xfrm>
              <a:off x="0" y="-190500"/>
              <a:ext cx="12629310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25/06/25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619678"/>
              <a:ext cx="12629310" cy="475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Tipos de Protocolos Utilizados na DDIV</a:t>
              </a: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483961" y="1193888"/>
            <a:ext cx="6000985" cy="1035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171"/>
              </a:lnSpc>
              <a:spcBef>
                <a:spcPct val="0"/>
              </a:spcBef>
            </a:pPr>
            <a:r>
              <a:rPr lang="en-US" sz="6809">
                <a:solidFill>
                  <a:srgbClr val="FFFFFF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Módulo 12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83961" y="3261276"/>
            <a:ext cx="6000985" cy="2649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68"/>
              </a:lnSpc>
              <a:spcBef>
                <a:spcPct val="0"/>
              </a:spcBef>
            </a:pPr>
            <a:r>
              <a:rPr lang="en-US" sz="4712">
                <a:solidFill>
                  <a:srgbClr val="FFFFFF"/>
                </a:solidFill>
                <a:latin typeface="Urbanist 1"/>
                <a:ea typeface="Urbanist 1"/>
                <a:cs typeface="Urbanist 1"/>
                <a:sym typeface="Urbanist 1"/>
              </a:rPr>
              <a:t>Protocolos Avançados na Medicina Tradicional Chinesa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520139"/>
            <a:chOff x="0" y="0"/>
            <a:chExt cx="4816593" cy="4003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400366"/>
            </a:xfrm>
            <a:custGeom>
              <a:avLst/>
              <a:gdLst/>
              <a:ahLst/>
              <a:cxnLst/>
              <a:rect l="l" t="t" r="r" b="b"/>
              <a:pathLst>
                <a:path w="4816592" h="400366">
                  <a:moveTo>
                    <a:pt x="0" y="0"/>
                  </a:moveTo>
                  <a:lnTo>
                    <a:pt x="4816592" y="0"/>
                  </a:lnTo>
                  <a:lnTo>
                    <a:pt x="4816592" y="400366"/>
                  </a:lnTo>
                  <a:lnTo>
                    <a:pt x="0" y="400366"/>
                  </a:lnTo>
                  <a:close/>
                </a:path>
              </a:pathLst>
            </a:custGeom>
            <a:solidFill>
              <a:srgbClr val="F291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4384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8766861"/>
            <a:ext cx="18288000" cy="1520139"/>
            <a:chOff x="0" y="0"/>
            <a:chExt cx="4816593" cy="4003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400366"/>
            </a:xfrm>
            <a:custGeom>
              <a:avLst/>
              <a:gdLst/>
              <a:ahLst/>
              <a:cxnLst/>
              <a:rect l="l" t="t" r="r" b="b"/>
              <a:pathLst>
                <a:path w="4816592" h="400366">
                  <a:moveTo>
                    <a:pt x="0" y="0"/>
                  </a:moveTo>
                  <a:lnTo>
                    <a:pt x="4816592" y="0"/>
                  </a:lnTo>
                  <a:lnTo>
                    <a:pt x="4816592" y="400366"/>
                  </a:lnTo>
                  <a:lnTo>
                    <a:pt x="0" y="400366"/>
                  </a:lnTo>
                  <a:close/>
                </a:path>
              </a:pathLst>
            </a:custGeom>
            <a:solidFill>
              <a:srgbClr val="F291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4384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613184" y="5952691"/>
            <a:ext cx="11061633" cy="1325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59"/>
              </a:lnSpc>
            </a:pPr>
            <a:r>
              <a:rPr lang="en-US" sz="5999">
                <a:solidFill>
                  <a:srgbClr val="FFFFFF"/>
                </a:solidFill>
                <a:latin typeface="Urbanist 1 Italics"/>
                <a:ea typeface="Urbanist 1 Italics"/>
                <a:cs typeface="Urbanist 1 Italics"/>
                <a:sym typeface="Urbanist 1 Italics"/>
              </a:rPr>
              <a:t>Aula prática presencial I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309645" y="2815159"/>
            <a:ext cx="9668710" cy="3556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19"/>
              </a:lnSpc>
            </a:pPr>
            <a:r>
              <a:rPr lang="en-US" sz="11999">
                <a:solidFill>
                  <a:srgbClr val="FFFFFF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AULAS</a:t>
            </a:r>
          </a:p>
          <a:p>
            <a:pPr algn="ctr">
              <a:lnSpc>
                <a:spcPts val="13919"/>
              </a:lnSpc>
            </a:pPr>
            <a:r>
              <a:rPr lang="en-US" sz="11999">
                <a:solidFill>
                  <a:srgbClr val="FFFFFF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PRÁTICAS</a:t>
            </a:r>
          </a:p>
        </p:txBody>
      </p:sp>
      <p:sp>
        <p:nvSpPr>
          <p:cNvPr id="10" name="Freeform 10"/>
          <p:cNvSpPr/>
          <p:nvPr/>
        </p:nvSpPr>
        <p:spPr>
          <a:xfrm rot="-5400000">
            <a:off x="-513517" y="1862155"/>
            <a:ext cx="2268549" cy="1241515"/>
          </a:xfrm>
          <a:custGeom>
            <a:avLst/>
            <a:gdLst/>
            <a:ahLst/>
            <a:cxnLst/>
            <a:rect l="l" t="t" r="r" b="b"/>
            <a:pathLst>
              <a:path w="2268549" h="1241515">
                <a:moveTo>
                  <a:pt x="0" y="0"/>
                </a:moveTo>
                <a:lnTo>
                  <a:pt x="2268549" y="0"/>
                </a:lnTo>
                <a:lnTo>
                  <a:pt x="2268549" y="1241515"/>
                </a:lnTo>
                <a:lnTo>
                  <a:pt x="0" y="12415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 rot="-5400000">
            <a:off x="16532968" y="7186804"/>
            <a:ext cx="2268549" cy="1241515"/>
          </a:xfrm>
          <a:custGeom>
            <a:avLst/>
            <a:gdLst/>
            <a:ahLst/>
            <a:cxnLst/>
            <a:rect l="l" t="t" r="r" b="b"/>
            <a:pathLst>
              <a:path w="2268549" h="1241515">
                <a:moveTo>
                  <a:pt x="0" y="0"/>
                </a:moveTo>
                <a:lnTo>
                  <a:pt x="2268549" y="0"/>
                </a:lnTo>
                <a:lnTo>
                  <a:pt x="2268549" y="1241514"/>
                </a:lnTo>
                <a:lnTo>
                  <a:pt x="0" y="12415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6002" y="0"/>
            <a:ext cx="7497744" cy="10843612"/>
          </a:xfrm>
          <a:prstGeom prst="rect">
            <a:avLst/>
          </a:prstGeom>
          <a:solidFill>
            <a:srgbClr val="95C31F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2834656" y="7944396"/>
            <a:ext cx="1576427" cy="1893120"/>
          </a:xfrm>
          <a:custGeom>
            <a:avLst/>
            <a:gdLst/>
            <a:ahLst/>
            <a:cxnLst/>
            <a:rect l="l" t="t" r="r" b="b"/>
            <a:pathLst>
              <a:path w="1576427" h="1893120">
                <a:moveTo>
                  <a:pt x="0" y="0"/>
                </a:moveTo>
                <a:lnTo>
                  <a:pt x="1576427" y="0"/>
                </a:lnTo>
                <a:lnTo>
                  <a:pt x="1576427" y="1893120"/>
                </a:lnTo>
                <a:lnTo>
                  <a:pt x="0" y="18931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4" name="Group 4"/>
          <p:cNvGrpSpPr/>
          <p:nvPr/>
        </p:nvGrpSpPr>
        <p:grpSpPr>
          <a:xfrm>
            <a:off x="8111123" y="690848"/>
            <a:ext cx="7517793" cy="833754"/>
            <a:chOff x="0" y="0"/>
            <a:chExt cx="10023724" cy="111167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023752" cy="1111679"/>
            </a:xfrm>
            <a:custGeom>
              <a:avLst/>
              <a:gdLst/>
              <a:ahLst/>
              <a:cxnLst/>
              <a:rect l="l" t="t" r="r" b="b"/>
              <a:pathLst>
                <a:path w="10023752" h="1111679">
                  <a:moveTo>
                    <a:pt x="0" y="0"/>
                  </a:moveTo>
                  <a:lnTo>
                    <a:pt x="10023752" y="0"/>
                  </a:lnTo>
                  <a:lnTo>
                    <a:pt x="10023752" y="1111679"/>
                  </a:lnTo>
                  <a:lnTo>
                    <a:pt x="0" y="1111679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Freeform 6"/>
            <p:cNvSpPr/>
            <p:nvPr/>
          </p:nvSpPr>
          <p:spPr>
            <a:xfrm>
              <a:off x="-1524" y="-1524"/>
              <a:ext cx="10026800" cy="1114727"/>
            </a:xfrm>
            <a:custGeom>
              <a:avLst/>
              <a:gdLst/>
              <a:ahLst/>
              <a:cxnLst/>
              <a:rect l="l" t="t" r="r" b="b"/>
              <a:pathLst>
                <a:path w="10026800" h="1114727">
                  <a:moveTo>
                    <a:pt x="1524" y="0"/>
                  </a:moveTo>
                  <a:lnTo>
                    <a:pt x="10025276" y="0"/>
                  </a:lnTo>
                  <a:cubicBezTo>
                    <a:pt x="10026165" y="0"/>
                    <a:pt x="10026800" y="762"/>
                    <a:pt x="10026800" y="1524"/>
                  </a:cubicBezTo>
                  <a:lnTo>
                    <a:pt x="10026800" y="1113203"/>
                  </a:lnTo>
                  <a:cubicBezTo>
                    <a:pt x="10026800" y="1114092"/>
                    <a:pt x="10026038" y="1114727"/>
                    <a:pt x="10025276" y="1114727"/>
                  </a:cubicBezTo>
                  <a:lnTo>
                    <a:pt x="1524" y="1114727"/>
                  </a:lnTo>
                  <a:cubicBezTo>
                    <a:pt x="635" y="1114727"/>
                    <a:pt x="0" y="1113965"/>
                    <a:pt x="0" y="1113203"/>
                  </a:cubicBezTo>
                  <a:lnTo>
                    <a:pt x="0" y="1524"/>
                  </a:lnTo>
                  <a:cubicBezTo>
                    <a:pt x="0" y="635"/>
                    <a:pt x="762" y="0"/>
                    <a:pt x="1524" y="0"/>
                  </a:cubicBezTo>
                  <a:moveTo>
                    <a:pt x="1524" y="3641"/>
                  </a:moveTo>
                  <a:lnTo>
                    <a:pt x="1524" y="1524"/>
                  </a:lnTo>
                  <a:lnTo>
                    <a:pt x="3828" y="1524"/>
                  </a:lnTo>
                  <a:lnTo>
                    <a:pt x="3828" y="1113203"/>
                  </a:lnTo>
                  <a:lnTo>
                    <a:pt x="1524" y="1113203"/>
                  </a:lnTo>
                  <a:lnTo>
                    <a:pt x="1524" y="1111089"/>
                  </a:lnTo>
                  <a:lnTo>
                    <a:pt x="10025276" y="1111089"/>
                  </a:lnTo>
                  <a:lnTo>
                    <a:pt x="10025276" y="1113203"/>
                  </a:lnTo>
                  <a:lnTo>
                    <a:pt x="10022987" y="1113203"/>
                  </a:lnTo>
                  <a:lnTo>
                    <a:pt x="10022987" y="1524"/>
                  </a:lnTo>
                  <a:lnTo>
                    <a:pt x="10025276" y="1524"/>
                  </a:lnTo>
                  <a:lnTo>
                    <a:pt x="10025276" y="3641"/>
                  </a:lnTo>
                  <a:lnTo>
                    <a:pt x="1524" y="3641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10023724" cy="1121197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799"/>
                </a:lnSpc>
              </a:pPr>
              <a:r>
                <a:rPr lang="en-US" sz="3999" u="sng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23 de Novembro de 2024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111123" y="4941066"/>
            <a:ext cx="7517793" cy="833755"/>
            <a:chOff x="0" y="0"/>
            <a:chExt cx="10023724" cy="1111673"/>
          </a:xfrm>
        </p:grpSpPr>
        <p:sp>
          <p:nvSpPr>
            <p:cNvPr id="9" name="Freeform 9"/>
            <p:cNvSpPr/>
            <p:nvPr/>
          </p:nvSpPr>
          <p:spPr>
            <a:xfrm>
              <a:off x="9581" y="8684"/>
              <a:ext cx="10004604" cy="1094315"/>
            </a:xfrm>
            <a:custGeom>
              <a:avLst/>
              <a:gdLst/>
              <a:ahLst/>
              <a:cxnLst/>
              <a:rect l="l" t="t" r="r" b="b"/>
              <a:pathLst>
                <a:path w="10004604" h="1094315">
                  <a:moveTo>
                    <a:pt x="0" y="0"/>
                  </a:moveTo>
                  <a:lnTo>
                    <a:pt x="10004604" y="0"/>
                  </a:lnTo>
                  <a:lnTo>
                    <a:pt x="10004604" y="1094315"/>
                  </a:lnTo>
                  <a:lnTo>
                    <a:pt x="0" y="1094315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10023752" cy="1111680"/>
            </a:xfrm>
            <a:custGeom>
              <a:avLst/>
              <a:gdLst/>
              <a:ahLst/>
              <a:cxnLst/>
              <a:rect l="l" t="t" r="r" b="b"/>
              <a:pathLst>
                <a:path w="10023752" h="1111680">
                  <a:moveTo>
                    <a:pt x="9581" y="0"/>
                  </a:moveTo>
                  <a:lnTo>
                    <a:pt x="10014185" y="0"/>
                  </a:lnTo>
                  <a:cubicBezTo>
                    <a:pt x="10019551" y="0"/>
                    <a:pt x="10023752" y="3821"/>
                    <a:pt x="10023752" y="8684"/>
                  </a:cubicBezTo>
                  <a:lnTo>
                    <a:pt x="10023752" y="1102999"/>
                  </a:lnTo>
                  <a:cubicBezTo>
                    <a:pt x="10023752" y="1107862"/>
                    <a:pt x="10019551" y="1111680"/>
                    <a:pt x="10014185" y="1111680"/>
                  </a:cubicBezTo>
                  <a:lnTo>
                    <a:pt x="9581" y="1111680"/>
                  </a:lnTo>
                  <a:cubicBezTo>
                    <a:pt x="4216" y="1111680"/>
                    <a:pt x="0" y="1107862"/>
                    <a:pt x="0" y="1102999"/>
                  </a:cubicBezTo>
                  <a:lnTo>
                    <a:pt x="0" y="8684"/>
                  </a:lnTo>
                  <a:cubicBezTo>
                    <a:pt x="0" y="3821"/>
                    <a:pt x="4216" y="0"/>
                    <a:pt x="9581" y="0"/>
                  </a:cubicBezTo>
                  <a:moveTo>
                    <a:pt x="9581" y="17367"/>
                  </a:moveTo>
                  <a:lnTo>
                    <a:pt x="9581" y="8684"/>
                  </a:lnTo>
                  <a:lnTo>
                    <a:pt x="19162" y="8684"/>
                  </a:lnTo>
                  <a:lnTo>
                    <a:pt x="19162" y="1102999"/>
                  </a:lnTo>
                  <a:lnTo>
                    <a:pt x="9581" y="1102999"/>
                  </a:lnTo>
                  <a:lnTo>
                    <a:pt x="9581" y="1094315"/>
                  </a:lnTo>
                  <a:lnTo>
                    <a:pt x="10014185" y="1094315"/>
                  </a:lnTo>
                  <a:lnTo>
                    <a:pt x="10014185" y="1102999"/>
                  </a:lnTo>
                  <a:lnTo>
                    <a:pt x="10004604" y="1102999"/>
                  </a:lnTo>
                  <a:lnTo>
                    <a:pt x="10004604" y="8684"/>
                  </a:lnTo>
                  <a:lnTo>
                    <a:pt x="10014185" y="8684"/>
                  </a:lnTo>
                  <a:lnTo>
                    <a:pt x="10014185" y="17367"/>
                  </a:lnTo>
                  <a:lnTo>
                    <a:pt x="9581" y="17367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9525"/>
              <a:ext cx="10023724" cy="1121198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799"/>
                </a:lnSpc>
              </a:pPr>
              <a:r>
                <a:rPr lang="en-US" sz="3999" u="sng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24 de Novembro de 2024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891956" y="8890956"/>
            <a:ext cx="2503468" cy="1396044"/>
            <a:chOff x="0" y="0"/>
            <a:chExt cx="659350" cy="36768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59350" cy="367682"/>
            </a:xfrm>
            <a:custGeom>
              <a:avLst/>
              <a:gdLst/>
              <a:ahLst/>
              <a:cxnLst/>
              <a:rect l="l" t="t" r="r" b="b"/>
              <a:pathLst>
                <a:path w="659350" h="367682">
                  <a:moveTo>
                    <a:pt x="0" y="0"/>
                  </a:moveTo>
                  <a:lnTo>
                    <a:pt x="659350" y="0"/>
                  </a:lnTo>
                  <a:lnTo>
                    <a:pt x="659350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659350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6891956" y="6146"/>
            <a:ext cx="2503468" cy="1396044"/>
            <a:chOff x="0" y="0"/>
            <a:chExt cx="659350" cy="36768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59350" cy="367682"/>
            </a:xfrm>
            <a:custGeom>
              <a:avLst/>
              <a:gdLst/>
              <a:ahLst/>
              <a:cxnLst/>
              <a:rect l="l" t="t" r="r" b="b"/>
              <a:pathLst>
                <a:path w="659350" h="367682">
                  <a:moveTo>
                    <a:pt x="0" y="0"/>
                  </a:moveTo>
                  <a:lnTo>
                    <a:pt x="659350" y="0"/>
                  </a:lnTo>
                  <a:lnTo>
                    <a:pt x="659350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659350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0" y="2969939"/>
            <a:ext cx="7371741" cy="4762958"/>
          </a:xfrm>
          <a:custGeom>
            <a:avLst/>
            <a:gdLst/>
            <a:ahLst/>
            <a:cxnLst/>
            <a:rect l="l" t="t" r="r" b="b"/>
            <a:pathLst>
              <a:path w="7371741" h="4762958">
                <a:moveTo>
                  <a:pt x="0" y="0"/>
                </a:moveTo>
                <a:lnTo>
                  <a:pt x="7371741" y="0"/>
                </a:lnTo>
                <a:lnTo>
                  <a:pt x="7371741" y="4762958"/>
                </a:lnTo>
                <a:lnTo>
                  <a:pt x="0" y="4762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703" b="-8644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TextBox 19"/>
          <p:cNvSpPr txBox="1"/>
          <p:nvPr/>
        </p:nvSpPr>
        <p:spPr>
          <a:xfrm>
            <a:off x="558366" y="1085850"/>
            <a:ext cx="6129008" cy="1672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>
                <a:solidFill>
                  <a:srgbClr val="000000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AULA PRÁTICA PRESENCIAL I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111123" y="1876831"/>
            <a:ext cx="7150942" cy="247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09h às 12h: </a:t>
            </a:r>
          </a:p>
          <a:p>
            <a:pPr algn="l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Meridianos</a:t>
            </a:r>
          </a:p>
          <a:p>
            <a:pPr algn="l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 </a:t>
            </a:r>
          </a:p>
          <a:p>
            <a:pPr algn="l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14h às 18h: </a:t>
            </a:r>
          </a:p>
          <a:p>
            <a:pPr algn="l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Pontos de Acupuntura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111123" y="6093303"/>
            <a:ext cx="8064137" cy="198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09h às 13h: </a:t>
            </a:r>
          </a:p>
          <a:p>
            <a:pPr algn="l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Técnica de Agulhamento </a:t>
            </a:r>
          </a:p>
          <a:p>
            <a:pPr algn="l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Professoras: Med. Vet. Esp. Nívea Veturiano e Prof. Dr.a Thayná Cardoso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111123" y="8426928"/>
            <a:ext cx="8064137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14h às 18h: </a:t>
            </a:r>
          </a:p>
          <a:p>
            <a:pPr algn="l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Prova teórica de fisioterapia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6002" y="0"/>
            <a:ext cx="7497744" cy="10843612"/>
          </a:xfrm>
          <a:prstGeom prst="rect">
            <a:avLst/>
          </a:prstGeom>
          <a:solidFill>
            <a:srgbClr val="95C31F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0" y="6383798"/>
            <a:ext cx="7353292" cy="7353292"/>
          </a:xfrm>
          <a:custGeom>
            <a:avLst/>
            <a:gdLst/>
            <a:ahLst/>
            <a:cxnLst/>
            <a:rect l="l" t="t" r="r" b="b"/>
            <a:pathLst>
              <a:path w="7353292" h="7353292">
                <a:moveTo>
                  <a:pt x="0" y="0"/>
                </a:moveTo>
                <a:lnTo>
                  <a:pt x="7353292" y="0"/>
                </a:lnTo>
                <a:lnTo>
                  <a:pt x="7353292" y="7353291"/>
                </a:lnTo>
                <a:lnTo>
                  <a:pt x="0" y="73532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834656" y="7944396"/>
            <a:ext cx="1576427" cy="1893120"/>
          </a:xfrm>
          <a:custGeom>
            <a:avLst/>
            <a:gdLst/>
            <a:ahLst/>
            <a:cxnLst/>
            <a:rect l="l" t="t" r="r" b="b"/>
            <a:pathLst>
              <a:path w="1576427" h="1893120">
                <a:moveTo>
                  <a:pt x="0" y="0"/>
                </a:moveTo>
                <a:lnTo>
                  <a:pt x="1576427" y="0"/>
                </a:lnTo>
                <a:lnTo>
                  <a:pt x="1576427" y="1893120"/>
                </a:lnTo>
                <a:lnTo>
                  <a:pt x="0" y="18931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8111123" y="742268"/>
            <a:ext cx="7243227" cy="833754"/>
            <a:chOff x="0" y="0"/>
            <a:chExt cx="9657636" cy="11116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657664" cy="1111679"/>
            </a:xfrm>
            <a:custGeom>
              <a:avLst/>
              <a:gdLst/>
              <a:ahLst/>
              <a:cxnLst/>
              <a:rect l="l" t="t" r="r" b="b"/>
              <a:pathLst>
                <a:path w="9657664" h="1111679">
                  <a:moveTo>
                    <a:pt x="0" y="0"/>
                  </a:moveTo>
                  <a:lnTo>
                    <a:pt x="9657664" y="0"/>
                  </a:lnTo>
                  <a:lnTo>
                    <a:pt x="9657664" y="1111679"/>
                  </a:lnTo>
                  <a:lnTo>
                    <a:pt x="0" y="1111679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7"/>
            <p:cNvSpPr/>
            <p:nvPr/>
          </p:nvSpPr>
          <p:spPr>
            <a:xfrm>
              <a:off x="-1524" y="-1524"/>
              <a:ext cx="9660712" cy="1114727"/>
            </a:xfrm>
            <a:custGeom>
              <a:avLst/>
              <a:gdLst/>
              <a:ahLst/>
              <a:cxnLst/>
              <a:rect l="l" t="t" r="r" b="b"/>
              <a:pathLst>
                <a:path w="9660712" h="1114727">
                  <a:moveTo>
                    <a:pt x="1524" y="0"/>
                  </a:moveTo>
                  <a:lnTo>
                    <a:pt x="9659188" y="0"/>
                  </a:lnTo>
                  <a:cubicBezTo>
                    <a:pt x="9660077" y="0"/>
                    <a:pt x="9660712" y="762"/>
                    <a:pt x="9660712" y="1524"/>
                  </a:cubicBezTo>
                  <a:lnTo>
                    <a:pt x="9660712" y="1113203"/>
                  </a:lnTo>
                  <a:cubicBezTo>
                    <a:pt x="9660712" y="1114092"/>
                    <a:pt x="9659950" y="1114727"/>
                    <a:pt x="9659188" y="1114727"/>
                  </a:cubicBezTo>
                  <a:lnTo>
                    <a:pt x="1524" y="1114727"/>
                  </a:lnTo>
                  <a:cubicBezTo>
                    <a:pt x="635" y="1114727"/>
                    <a:pt x="0" y="1113965"/>
                    <a:pt x="0" y="1113203"/>
                  </a:cubicBezTo>
                  <a:lnTo>
                    <a:pt x="0" y="1524"/>
                  </a:lnTo>
                  <a:cubicBezTo>
                    <a:pt x="0" y="635"/>
                    <a:pt x="762" y="0"/>
                    <a:pt x="1524" y="0"/>
                  </a:cubicBezTo>
                  <a:moveTo>
                    <a:pt x="1524" y="3641"/>
                  </a:moveTo>
                  <a:lnTo>
                    <a:pt x="1524" y="1524"/>
                  </a:lnTo>
                  <a:lnTo>
                    <a:pt x="3744" y="1524"/>
                  </a:lnTo>
                  <a:lnTo>
                    <a:pt x="3744" y="1113203"/>
                  </a:lnTo>
                  <a:lnTo>
                    <a:pt x="1524" y="1113203"/>
                  </a:lnTo>
                  <a:lnTo>
                    <a:pt x="1524" y="1111089"/>
                  </a:lnTo>
                  <a:lnTo>
                    <a:pt x="9659188" y="1111089"/>
                  </a:lnTo>
                  <a:lnTo>
                    <a:pt x="9659188" y="1113203"/>
                  </a:lnTo>
                  <a:lnTo>
                    <a:pt x="9656981" y="1113203"/>
                  </a:lnTo>
                  <a:lnTo>
                    <a:pt x="9656981" y="1524"/>
                  </a:lnTo>
                  <a:lnTo>
                    <a:pt x="9659188" y="1524"/>
                  </a:lnTo>
                  <a:lnTo>
                    <a:pt x="9659188" y="3641"/>
                  </a:lnTo>
                  <a:lnTo>
                    <a:pt x="1524" y="3641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9657636" cy="1121197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799"/>
                </a:lnSpc>
              </a:pPr>
              <a:r>
                <a:rPr lang="en-US" sz="3999" u="sng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11 de Janeiro de 2025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111123" y="5103661"/>
            <a:ext cx="7243227" cy="833755"/>
            <a:chOff x="0" y="0"/>
            <a:chExt cx="9657636" cy="1111673"/>
          </a:xfrm>
        </p:grpSpPr>
        <p:sp>
          <p:nvSpPr>
            <p:cNvPr id="10" name="Freeform 10"/>
            <p:cNvSpPr/>
            <p:nvPr/>
          </p:nvSpPr>
          <p:spPr>
            <a:xfrm>
              <a:off x="9231" y="8684"/>
              <a:ext cx="9639214" cy="1094315"/>
            </a:xfrm>
            <a:custGeom>
              <a:avLst/>
              <a:gdLst/>
              <a:ahLst/>
              <a:cxnLst/>
              <a:rect l="l" t="t" r="r" b="b"/>
              <a:pathLst>
                <a:path w="9639214" h="1094315">
                  <a:moveTo>
                    <a:pt x="0" y="0"/>
                  </a:moveTo>
                  <a:lnTo>
                    <a:pt x="9639214" y="0"/>
                  </a:lnTo>
                  <a:lnTo>
                    <a:pt x="9639214" y="1094315"/>
                  </a:lnTo>
                  <a:lnTo>
                    <a:pt x="0" y="1094315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9657664" cy="1111680"/>
            </a:xfrm>
            <a:custGeom>
              <a:avLst/>
              <a:gdLst/>
              <a:ahLst/>
              <a:cxnLst/>
              <a:rect l="l" t="t" r="r" b="b"/>
              <a:pathLst>
                <a:path w="9657664" h="1111680">
                  <a:moveTo>
                    <a:pt x="9231" y="0"/>
                  </a:moveTo>
                  <a:lnTo>
                    <a:pt x="9648445" y="0"/>
                  </a:lnTo>
                  <a:cubicBezTo>
                    <a:pt x="9653615" y="0"/>
                    <a:pt x="9657664" y="3821"/>
                    <a:pt x="9657664" y="8684"/>
                  </a:cubicBezTo>
                  <a:lnTo>
                    <a:pt x="9657664" y="1102999"/>
                  </a:lnTo>
                  <a:cubicBezTo>
                    <a:pt x="9657664" y="1107862"/>
                    <a:pt x="9653615" y="1111680"/>
                    <a:pt x="9648445" y="1111680"/>
                  </a:cubicBezTo>
                  <a:lnTo>
                    <a:pt x="9231" y="1111680"/>
                  </a:lnTo>
                  <a:cubicBezTo>
                    <a:pt x="4062" y="1111680"/>
                    <a:pt x="0" y="1107862"/>
                    <a:pt x="0" y="1102999"/>
                  </a:cubicBezTo>
                  <a:lnTo>
                    <a:pt x="0" y="8684"/>
                  </a:lnTo>
                  <a:cubicBezTo>
                    <a:pt x="0" y="3821"/>
                    <a:pt x="4062" y="0"/>
                    <a:pt x="9231" y="0"/>
                  </a:cubicBezTo>
                  <a:moveTo>
                    <a:pt x="9231" y="17367"/>
                  </a:moveTo>
                  <a:lnTo>
                    <a:pt x="9231" y="8684"/>
                  </a:lnTo>
                  <a:lnTo>
                    <a:pt x="18462" y="8684"/>
                  </a:lnTo>
                  <a:lnTo>
                    <a:pt x="18462" y="1102999"/>
                  </a:lnTo>
                  <a:lnTo>
                    <a:pt x="9231" y="1102999"/>
                  </a:lnTo>
                  <a:lnTo>
                    <a:pt x="9231" y="1094315"/>
                  </a:lnTo>
                  <a:lnTo>
                    <a:pt x="9648445" y="1094315"/>
                  </a:lnTo>
                  <a:lnTo>
                    <a:pt x="9648445" y="1102999"/>
                  </a:lnTo>
                  <a:lnTo>
                    <a:pt x="9639214" y="1102999"/>
                  </a:lnTo>
                  <a:lnTo>
                    <a:pt x="9639214" y="8684"/>
                  </a:lnTo>
                  <a:lnTo>
                    <a:pt x="9648445" y="8684"/>
                  </a:lnTo>
                  <a:lnTo>
                    <a:pt x="9648445" y="17367"/>
                  </a:lnTo>
                  <a:lnTo>
                    <a:pt x="9231" y="17367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9657636" cy="1121198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799"/>
                </a:lnSpc>
              </a:pPr>
              <a:r>
                <a:rPr lang="en-US" sz="3999" u="sng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12 de Janeiro de 2025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891956" y="8890956"/>
            <a:ext cx="2503468" cy="1396044"/>
            <a:chOff x="0" y="0"/>
            <a:chExt cx="659350" cy="36768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59350" cy="367682"/>
            </a:xfrm>
            <a:custGeom>
              <a:avLst/>
              <a:gdLst/>
              <a:ahLst/>
              <a:cxnLst/>
              <a:rect l="l" t="t" r="r" b="b"/>
              <a:pathLst>
                <a:path w="659350" h="367682">
                  <a:moveTo>
                    <a:pt x="0" y="0"/>
                  </a:moveTo>
                  <a:lnTo>
                    <a:pt x="659350" y="0"/>
                  </a:lnTo>
                  <a:lnTo>
                    <a:pt x="659350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659350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6891956" y="6146"/>
            <a:ext cx="2503468" cy="1396044"/>
            <a:chOff x="0" y="0"/>
            <a:chExt cx="659350" cy="36768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59350" cy="367682"/>
            </a:xfrm>
            <a:custGeom>
              <a:avLst/>
              <a:gdLst/>
              <a:ahLst/>
              <a:cxnLst/>
              <a:rect l="l" t="t" r="r" b="b"/>
              <a:pathLst>
                <a:path w="659350" h="367682">
                  <a:moveTo>
                    <a:pt x="0" y="0"/>
                  </a:moveTo>
                  <a:lnTo>
                    <a:pt x="659350" y="0"/>
                  </a:lnTo>
                  <a:lnTo>
                    <a:pt x="659350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659350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0" y="3786571"/>
            <a:ext cx="7371741" cy="3426601"/>
          </a:xfrm>
          <a:custGeom>
            <a:avLst/>
            <a:gdLst/>
            <a:ahLst/>
            <a:cxnLst/>
            <a:rect l="l" t="t" r="r" b="b"/>
            <a:pathLst>
              <a:path w="7371741" h="3426601">
                <a:moveTo>
                  <a:pt x="0" y="0"/>
                </a:moveTo>
                <a:lnTo>
                  <a:pt x="7371741" y="0"/>
                </a:lnTo>
                <a:lnTo>
                  <a:pt x="7371741" y="3426601"/>
                </a:lnTo>
                <a:lnTo>
                  <a:pt x="0" y="34266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2099" b="-4925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TextBox 20"/>
          <p:cNvSpPr txBox="1"/>
          <p:nvPr/>
        </p:nvSpPr>
        <p:spPr>
          <a:xfrm>
            <a:off x="558366" y="1242878"/>
            <a:ext cx="6129008" cy="1672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>
                <a:solidFill>
                  <a:srgbClr val="000000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AULA PRÁTICA PRESENCIAL II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111123" y="2050598"/>
            <a:ext cx="7628029" cy="247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09h às 12h: </a:t>
            </a:r>
          </a:p>
          <a:p>
            <a:pPr algn="l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Visão Geral dos Meridianos</a:t>
            </a:r>
          </a:p>
          <a:p>
            <a:pPr algn="l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 </a:t>
            </a:r>
          </a:p>
          <a:p>
            <a:pPr algn="l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14h às 18h: </a:t>
            </a:r>
          </a:p>
          <a:p>
            <a:pPr algn="l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Visão Geral dos Pontos de Acupuntura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111123" y="6414456"/>
            <a:ext cx="7987176" cy="247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09h às 13h:</a:t>
            </a:r>
          </a:p>
          <a:p>
            <a:pPr algn="l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Prática Meridianos e Pontos de Acupuntura</a:t>
            </a:r>
          </a:p>
          <a:p>
            <a:pPr algn="l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Professoras: Med. Vet. Esp. Nívea Veturiano e Prof. Dr.a Thayná Cardoso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6002" y="0"/>
            <a:ext cx="7497744" cy="10843612"/>
          </a:xfrm>
          <a:prstGeom prst="rect">
            <a:avLst/>
          </a:prstGeom>
          <a:solidFill>
            <a:srgbClr val="95C31F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0" y="6383798"/>
            <a:ext cx="7353292" cy="7353292"/>
          </a:xfrm>
          <a:custGeom>
            <a:avLst/>
            <a:gdLst/>
            <a:ahLst/>
            <a:cxnLst/>
            <a:rect l="l" t="t" r="r" b="b"/>
            <a:pathLst>
              <a:path w="7353292" h="7353292">
                <a:moveTo>
                  <a:pt x="0" y="0"/>
                </a:moveTo>
                <a:lnTo>
                  <a:pt x="7353292" y="0"/>
                </a:lnTo>
                <a:lnTo>
                  <a:pt x="7353292" y="7353291"/>
                </a:lnTo>
                <a:lnTo>
                  <a:pt x="0" y="73532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834656" y="7944396"/>
            <a:ext cx="1576427" cy="1893120"/>
          </a:xfrm>
          <a:custGeom>
            <a:avLst/>
            <a:gdLst/>
            <a:ahLst/>
            <a:cxnLst/>
            <a:rect l="l" t="t" r="r" b="b"/>
            <a:pathLst>
              <a:path w="1576427" h="1893120">
                <a:moveTo>
                  <a:pt x="0" y="0"/>
                </a:moveTo>
                <a:lnTo>
                  <a:pt x="1576427" y="0"/>
                </a:lnTo>
                <a:lnTo>
                  <a:pt x="1576427" y="1893120"/>
                </a:lnTo>
                <a:lnTo>
                  <a:pt x="0" y="18931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8111123" y="742268"/>
            <a:ext cx="7243227" cy="833754"/>
            <a:chOff x="0" y="0"/>
            <a:chExt cx="9657636" cy="11116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657664" cy="1111679"/>
            </a:xfrm>
            <a:custGeom>
              <a:avLst/>
              <a:gdLst/>
              <a:ahLst/>
              <a:cxnLst/>
              <a:rect l="l" t="t" r="r" b="b"/>
              <a:pathLst>
                <a:path w="9657664" h="1111679">
                  <a:moveTo>
                    <a:pt x="0" y="0"/>
                  </a:moveTo>
                  <a:lnTo>
                    <a:pt x="9657664" y="0"/>
                  </a:lnTo>
                  <a:lnTo>
                    <a:pt x="9657664" y="1111679"/>
                  </a:lnTo>
                  <a:lnTo>
                    <a:pt x="0" y="1111679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7"/>
            <p:cNvSpPr/>
            <p:nvPr/>
          </p:nvSpPr>
          <p:spPr>
            <a:xfrm>
              <a:off x="-1524" y="-1524"/>
              <a:ext cx="9660712" cy="1114727"/>
            </a:xfrm>
            <a:custGeom>
              <a:avLst/>
              <a:gdLst/>
              <a:ahLst/>
              <a:cxnLst/>
              <a:rect l="l" t="t" r="r" b="b"/>
              <a:pathLst>
                <a:path w="9660712" h="1114727">
                  <a:moveTo>
                    <a:pt x="1524" y="0"/>
                  </a:moveTo>
                  <a:lnTo>
                    <a:pt x="9659188" y="0"/>
                  </a:lnTo>
                  <a:cubicBezTo>
                    <a:pt x="9660077" y="0"/>
                    <a:pt x="9660712" y="762"/>
                    <a:pt x="9660712" y="1524"/>
                  </a:cubicBezTo>
                  <a:lnTo>
                    <a:pt x="9660712" y="1113203"/>
                  </a:lnTo>
                  <a:cubicBezTo>
                    <a:pt x="9660712" y="1114092"/>
                    <a:pt x="9659950" y="1114727"/>
                    <a:pt x="9659188" y="1114727"/>
                  </a:cubicBezTo>
                  <a:lnTo>
                    <a:pt x="1524" y="1114727"/>
                  </a:lnTo>
                  <a:cubicBezTo>
                    <a:pt x="635" y="1114727"/>
                    <a:pt x="0" y="1113965"/>
                    <a:pt x="0" y="1113203"/>
                  </a:cubicBezTo>
                  <a:lnTo>
                    <a:pt x="0" y="1524"/>
                  </a:lnTo>
                  <a:cubicBezTo>
                    <a:pt x="0" y="635"/>
                    <a:pt x="762" y="0"/>
                    <a:pt x="1524" y="0"/>
                  </a:cubicBezTo>
                  <a:moveTo>
                    <a:pt x="1524" y="3641"/>
                  </a:moveTo>
                  <a:lnTo>
                    <a:pt x="1524" y="1524"/>
                  </a:lnTo>
                  <a:lnTo>
                    <a:pt x="3744" y="1524"/>
                  </a:lnTo>
                  <a:lnTo>
                    <a:pt x="3744" y="1113203"/>
                  </a:lnTo>
                  <a:lnTo>
                    <a:pt x="1524" y="1113203"/>
                  </a:lnTo>
                  <a:lnTo>
                    <a:pt x="1524" y="1111089"/>
                  </a:lnTo>
                  <a:lnTo>
                    <a:pt x="9659188" y="1111089"/>
                  </a:lnTo>
                  <a:lnTo>
                    <a:pt x="9659188" y="1113203"/>
                  </a:lnTo>
                  <a:lnTo>
                    <a:pt x="9656981" y="1113203"/>
                  </a:lnTo>
                  <a:lnTo>
                    <a:pt x="9656981" y="1524"/>
                  </a:lnTo>
                  <a:lnTo>
                    <a:pt x="9659188" y="1524"/>
                  </a:lnTo>
                  <a:lnTo>
                    <a:pt x="9659188" y="3641"/>
                  </a:lnTo>
                  <a:lnTo>
                    <a:pt x="1524" y="3641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9657636" cy="1121197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799"/>
                </a:lnSpc>
              </a:pPr>
              <a:r>
                <a:rPr lang="en-US" sz="3999" u="sng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15 de Fevereiro de 2025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111123" y="5421806"/>
            <a:ext cx="7243227" cy="833755"/>
            <a:chOff x="0" y="0"/>
            <a:chExt cx="9657636" cy="1111673"/>
          </a:xfrm>
        </p:grpSpPr>
        <p:sp>
          <p:nvSpPr>
            <p:cNvPr id="10" name="Freeform 10"/>
            <p:cNvSpPr/>
            <p:nvPr/>
          </p:nvSpPr>
          <p:spPr>
            <a:xfrm>
              <a:off x="9231" y="8684"/>
              <a:ext cx="9639214" cy="1094315"/>
            </a:xfrm>
            <a:custGeom>
              <a:avLst/>
              <a:gdLst/>
              <a:ahLst/>
              <a:cxnLst/>
              <a:rect l="l" t="t" r="r" b="b"/>
              <a:pathLst>
                <a:path w="9639214" h="1094315">
                  <a:moveTo>
                    <a:pt x="0" y="0"/>
                  </a:moveTo>
                  <a:lnTo>
                    <a:pt x="9639214" y="0"/>
                  </a:lnTo>
                  <a:lnTo>
                    <a:pt x="9639214" y="1094315"/>
                  </a:lnTo>
                  <a:lnTo>
                    <a:pt x="0" y="1094315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9657664" cy="1111680"/>
            </a:xfrm>
            <a:custGeom>
              <a:avLst/>
              <a:gdLst/>
              <a:ahLst/>
              <a:cxnLst/>
              <a:rect l="l" t="t" r="r" b="b"/>
              <a:pathLst>
                <a:path w="9657664" h="1111680">
                  <a:moveTo>
                    <a:pt x="9231" y="0"/>
                  </a:moveTo>
                  <a:lnTo>
                    <a:pt x="9648445" y="0"/>
                  </a:lnTo>
                  <a:cubicBezTo>
                    <a:pt x="9653615" y="0"/>
                    <a:pt x="9657664" y="3821"/>
                    <a:pt x="9657664" y="8684"/>
                  </a:cubicBezTo>
                  <a:lnTo>
                    <a:pt x="9657664" y="1102999"/>
                  </a:lnTo>
                  <a:cubicBezTo>
                    <a:pt x="9657664" y="1107862"/>
                    <a:pt x="9653615" y="1111680"/>
                    <a:pt x="9648445" y="1111680"/>
                  </a:cubicBezTo>
                  <a:lnTo>
                    <a:pt x="9231" y="1111680"/>
                  </a:lnTo>
                  <a:cubicBezTo>
                    <a:pt x="4062" y="1111680"/>
                    <a:pt x="0" y="1107862"/>
                    <a:pt x="0" y="1102999"/>
                  </a:cubicBezTo>
                  <a:lnTo>
                    <a:pt x="0" y="8684"/>
                  </a:lnTo>
                  <a:cubicBezTo>
                    <a:pt x="0" y="3821"/>
                    <a:pt x="4062" y="0"/>
                    <a:pt x="9231" y="0"/>
                  </a:cubicBezTo>
                  <a:moveTo>
                    <a:pt x="9231" y="17367"/>
                  </a:moveTo>
                  <a:lnTo>
                    <a:pt x="9231" y="8684"/>
                  </a:lnTo>
                  <a:lnTo>
                    <a:pt x="18462" y="8684"/>
                  </a:lnTo>
                  <a:lnTo>
                    <a:pt x="18462" y="1102999"/>
                  </a:lnTo>
                  <a:lnTo>
                    <a:pt x="9231" y="1102999"/>
                  </a:lnTo>
                  <a:lnTo>
                    <a:pt x="9231" y="1094315"/>
                  </a:lnTo>
                  <a:lnTo>
                    <a:pt x="9648445" y="1094315"/>
                  </a:lnTo>
                  <a:lnTo>
                    <a:pt x="9648445" y="1102999"/>
                  </a:lnTo>
                  <a:lnTo>
                    <a:pt x="9639214" y="1102999"/>
                  </a:lnTo>
                  <a:lnTo>
                    <a:pt x="9639214" y="8684"/>
                  </a:lnTo>
                  <a:lnTo>
                    <a:pt x="9648445" y="8684"/>
                  </a:lnTo>
                  <a:lnTo>
                    <a:pt x="9648445" y="17367"/>
                  </a:lnTo>
                  <a:lnTo>
                    <a:pt x="9231" y="17367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9657636" cy="1121198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799"/>
                </a:lnSpc>
              </a:pPr>
              <a:r>
                <a:rPr lang="en-US" sz="3999" u="sng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16 de Fevereiro de 2025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891956" y="8890956"/>
            <a:ext cx="2503468" cy="1396044"/>
            <a:chOff x="0" y="0"/>
            <a:chExt cx="659350" cy="36768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59350" cy="367682"/>
            </a:xfrm>
            <a:custGeom>
              <a:avLst/>
              <a:gdLst/>
              <a:ahLst/>
              <a:cxnLst/>
              <a:rect l="l" t="t" r="r" b="b"/>
              <a:pathLst>
                <a:path w="659350" h="367682">
                  <a:moveTo>
                    <a:pt x="0" y="0"/>
                  </a:moveTo>
                  <a:lnTo>
                    <a:pt x="659350" y="0"/>
                  </a:lnTo>
                  <a:lnTo>
                    <a:pt x="659350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659350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6891956" y="6146"/>
            <a:ext cx="2503468" cy="1396044"/>
            <a:chOff x="0" y="0"/>
            <a:chExt cx="659350" cy="36768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59350" cy="367682"/>
            </a:xfrm>
            <a:custGeom>
              <a:avLst/>
              <a:gdLst/>
              <a:ahLst/>
              <a:cxnLst/>
              <a:rect l="l" t="t" r="r" b="b"/>
              <a:pathLst>
                <a:path w="659350" h="367682">
                  <a:moveTo>
                    <a:pt x="0" y="0"/>
                  </a:moveTo>
                  <a:lnTo>
                    <a:pt x="659350" y="0"/>
                  </a:lnTo>
                  <a:lnTo>
                    <a:pt x="659350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659350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558366" y="1242878"/>
            <a:ext cx="6129008" cy="1672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>
                <a:solidFill>
                  <a:srgbClr val="000000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AULA PRÁTICA PRESENCIAL III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111123" y="1801490"/>
            <a:ext cx="7243227" cy="297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09h às 12h: </a:t>
            </a:r>
          </a:p>
          <a:p>
            <a:pPr algn="l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Como elaborar uma Ficha de Anamnese.</a:t>
            </a:r>
          </a:p>
          <a:p>
            <a:pPr algn="l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 </a:t>
            </a:r>
          </a:p>
          <a:p>
            <a:pPr algn="l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14h às 18h: </a:t>
            </a:r>
          </a:p>
          <a:p>
            <a:pPr algn="l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Técnicas de Diagnóstico.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111123" y="6715042"/>
            <a:ext cx="8218057" cy="198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09h às 13h: </a:t>
            </a:r>
          </a:p>
          <a:p>
            <a:pPr algn="l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Simulação de Consultas e Casos Clínicos</a:t>
            </a:r>
          </a:p>
          <a:p>
            <a:pPr marL="0" lvl="0" indent="0" algn="l">
              <a:lnSpc>
                <a:spcPts val="3960"/>
              </a:lnSpc>
              <a:spcBef>
                <a:spcPct val="0"/>
              </a:spcBef>
            </a:pPr>
            <a:r>
              <a:rPr lang="en-US" sz="3300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Professoras: Med. Vet. Esp. Nívea Veturiano e Prof. Dr.a Thayná Cardoso</a:t>
            </a:r>
          </a:p>
        </p:txBody>
      </p:sp>
      <p:sp>
        <p:nvSpPr>
          <p:cNvPr id="22" name="Freeform 22"/>
          <p:cNvSpPr/>
          <p:nvPr/>
        </p:nvSpPr>
        <p:spPr>
          <a:xfrm>
            <a:off x="0" y="3721519"/>
            <a:ext cx="7371741" cy="3682418"/>
          </a:xfrm>
          <a:custGeom>
            <a:avLst/>
            <a:gdLst/>
            <a:ahLst/>
            <a:cxnLst/>
            <a:rect l="l" t="t" r="r" b="b"/>
            <a:pathLst>
              <a:path w="7371741" h="3682418">
                <a:moveTo>
                  <a:pt x="0" y="0"/>
                </a:moveTo>
                <a:lnTo>
                  <a:pt x="7371741" y="0"/>
                </a:lnTo>
                <a:lnTo>
                  <a:pt x="7371741" y="3682418"/>
                </a:lnTo>
                <a:lnTo>
                  <a:pt x="0" y="36824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0137" b="-87103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6002" y="0"/>
            <a:ext cx="7497744" cy="10843612"/>
          </a:xfrm>
          <a:prstGeom prst="rect">
            <a:avLst/>
          </a:prstGeom>
          <a:solidFill>
            <a:srgbClr val="95C31F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0" y="6383798"/>
            <a:ext cx="7353292" cy="7353292"/>
          </a:xfrm>
          <a:custGeom>
            <a:avLst/>
            <a:gdLst/>
            <a:ahLst/>
            <a:cxnLst/>
            <a:rect l="l" t="t" r="r" b="b"/>
            <a:pathLst>
              <a:path w="7353292" h="7353292">
                <a:moveTo>
                  <a:pt x="0" y="0"/>
                </a:moveTo>
                <a:lnTo>
                  <a:pt x="7353292" y="0"/>
                </a:lnTo>
                <a:lnTo>
                  <a:pt x="7353292" y="7353291"/>
                </a:lnTo>
                <a:lnTo>
                  <a:pt x="0" y="73532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834656" y="7944396"/>
            <a:ext cx="1576427" cy="1893120"/>
          </a:xfrm>
          <a:custGeom>
            <a:avLst/>
            <a:gdLst/>
            <a:ahLst/>
            <a:cxnLst/>
            <a:rect l="l" t="t" r="r" b="b"/>
            <a:pathLst>
              <a:path w="1576427" h="1893120">
                <a:moveTo>
                  <a:pt x="0" y="0"/>
                </a:moveTo>
                <a:lnTo>
                  <a:pt x="1576427" y="0"/>
                </a:lnTo>
                <a:lnTo>
                  <a:pt x="1576427" y="1893120"/>
                </a:lnTo>
                <a:lnTo>
                  <a:pt x="0" y="18931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8111123" y="742268"/>
            <a:ext cx="7243227" cy="833754"/>
            <a:chOff x="0" y="0"/>
            <a:chExt cx="9657636" cy="11116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657664" cy="1111679"/>
            </a:xfrm>
            <a:custGeom>
              <a:avLst/>
              <a:gdLst/>
              <a:ahLst/>
              <a:cxnLst/>
              <a:rect l="l" t="t" r="r" b="b"/>
              <a:pathLst>
                <a:path w="9657664" h="1111679">
                  <a:moveTo>
                    <a:pt x="0" y="0"/>
                  </a:moveTo>
                  <a:lnTo>
                    <a:pt x="9657664" y="0"/>
                  </a:lnTo>
                  <a:lnTo>
                    <a:pt x="9657664" y="1111679"/>
                  </a:lnTo>
                  <a:lnTo>
                    <a:pt x="0" y="1111679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7"/>
            <p:cNvSpPr/>
            <p:nvPr/>
          </p:nvSpPr>
          <p:spPr>
            <a:xfrm>
              <a:off x="-1524" y="-1524"/>
              <a:ext cx="9660712" cy="1114727"/>
            </a:xfrm>
            <a:custGeom>
              <a:avLst/>
              <a:gdLst/>
              <a:ahLst/>
              <a:cxnLst/>
              <a:rect l="l" t="t" r="r" b="b"/>
              <a:pathLst>
                <a:path w="9660712" h="1114727">
                  <a:moveTo>
                    <a:pt x="1524" y="0"/>
                  </a:moveTo>
                  <a:lnTo>
                    <a:pt x="9659188" y="0"/>
                  </a:lnTo>
                  <a:cubicBezTo>
                    <a:pt x="9660077" y="0"/>
                    <a:pt x="9660712" y="762"/>
                    <a:pt x="9660712" y="1524"/>
                  </a:cubicBezTo>
                  <a:lnTo>
                    <a:pt x="9660712" y="1113203"/>
                  </a:lnTo>
                  <a:cubicBezTo>
                    <a:pt x="9660712" y="1114092"/>
                    <a:pt x="9659950" y="1114727"/>
                    <a:pt x="9659188" y="1114727"/>
                  </a:cubicBezTo>
                  <a:lnTo>
                    <a:pt x="1524" y="1114727"/>
                  </a:lnTo>
                  <a:cubicBezTo>
                    <a:pt x="635" y="1114727"/>
                    <a:pt x="0" y="1113965"/>
                    <a:pt x="0" y="1113203"/>
                  </a:cubicBezTo>
                  <a:lnTo>
                    <a:pt x="0" y="1524"/>
                  </a:lnTo>
                  <a:cubicBezTo>
                    <a:pt x="0" y="635"/>
                    <a:pt x="762" y="0"/>
                    <a:pt x="1524" y="0"/>
                  </a:cubicBezTo>
                  <a:moveTo>
                    <a:pt x="1524" y="3641"/>
                  </a:moveTo>
                  <a:lnTo>
                    <a:pt x="1524" y="1524"/>
                  </a:lnTo>
                  <a:lnTo>
                    <a:pt x="3744" y="1524"/>
                  </a:lnTo>
                  <a:lnTo>
                    <a:pt x="3744" y="1113203"/>
                  </a:lnTo>
                  <a:lnTo>
                    <a:pt x="1524" y="1113203"/>
                  </a:lnTo>
                  <a:lnTo>
                    <a:pt x="1524" y="1111089"/>
                  </a:lnTo>
                  <a:lnTo>
                    <a:pt x="9659188" y="1111089"/>
                  </a:lnTo>
                  <a:lnTo>
                    <a:pt x="9659188" y="1113203"/>
                  </a:lnTo>
                  <a:lnTo>
                    <a:pt x="9656981" y="1113203"/>
                  </a:lnTo>
                  <a:lnTo>
                    <a:pt x="9656981" y="1524"/>
                  </a:lnTo>
                  <a:lnTo>
                    <a:pt x="9659188" y="1524"/>
                  </a:lnTo>
                  <a:lnTo>
                    <a:pt x="9659188" y="3641"/>
                  </a:lnTo>
                  <a:lnTo>
                    <a:pt x="1524" y="3641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9657636" cy="1121197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799"/>
                </a:lnSpc>
              </a:pPr>
              <a:r>
                <a:rPr lang="en-US" sz="3999" u="sng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26 de Abril de 2025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111123" y="5421806"/>
            <a:ext cx="7243227" cy="833755"/>
            <a:chOff x="0" y="0"/>
            <a:chExt cx="9657636" cy="1111673"/>
          </a:xfrm>
        </p:grpSpPr>
        <p:sp>
          <p:nvSpPr>
            <p:cNvPr id="10" name="Freeform 10"/>
            <p:cNvSpPr/>
            <p:nvPr/>
          </p:nvSpPr>
          <p:spPr>
            <a:xfrm>
              <a:off x="9231" y="8684"/>
              <a:ext cx="9639214" cy="1094315"/>
            </a:xfrm>
            <a:custGeom>
              <a:avLst/>
              <a:gdLst/>
              <a:ahLst/>
              <a:cxnLst/>
              <a:rect l="l" t="t" r="r" b="b"/>
              <a:pathLst>
                <a:path w="9639214" h="1094315">
                  <a:moveTo>
                    <a:pt x="0" y="0"/>
                  </a:moveTo>
                  <a:lnTo>
                    <a:pt x="9639214" y="0"/>
                  </a:lnTo>
                  <a:lnTo>
                    <a:pt x="9639214" y="1094315"/>
                  </a:lnTo>
                  <a:lnTo>
                    <a:pt x="0" y="1094315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9657664" cy="1111680"/>
            </a:xfrm>
            <a:custGeom>
              <a:avLst/>
              <a:gdLst/>
              <a:ahLst/>
              <a:cxnLst/>
              <a:rect l="l" t="t" r="r" b="b"/>
              <a:pathLst>
                <a:path w="9657664" h="1111680">
                  <a:moveTo>
                    <a:pt x="9231" y="0"/>
                  </a:moveTo>
                  <a:lnTo>
                    <a:pt x="9648445" y="0"/>
                  </a:lnTo>
                  <a:cubicBezTo>
                    <a:pt x="9653615" y="0"/>
                    <a:pt x="9657664" y="3821"/>
                    <a:pt x="9657664" y="8684"/>
                  </a:cubicBezTo>
                  <a:lnTo>
                    <a:pt x="9657664" y="1102999"/>
                  </a:lnTo>
                  <a:cubicBezTo>
                    <a:pt x="9657664" y="1107862"/>
                    <a:pt x="9653615" y="1111680"/>
                    <a:pt x="9648445" y="1111680"/>
                  </a:cubicBezTo>
                  <a:lnTo>
                    <a:pt x="9231" y="1111680"/>
                  </a:lnTo>
                  <a:cubicBezTo>
                    <a:pt x="4062" y="1111680"/>
                    <a:pt x="0" y="1107862"/>
                    <a:pt x="0" y="1102999"/>
                  </a:cubicBezTo>
                  <a:lnTo>
                    <a:pt x="0" y="8684"/>
                  </a:lnTo>
                  <a:cubicBezTo>
                    <a:pt x="0" y="3821"/>
                    <a:pt x="4062" y="0"/>
                    <a:pt x="9231" y="0"/>
                  </a:cubicBezTo>
                  <a:moveTo>
                    <a:pt x="9231" y="17367"/>
                  </a:moveTo>
                  <a:lnTo>
                    <a:pt x="9231" y="8684"/>
                  </a:lnTo>
                  <a:lnTo>
                    <a:pt x="18462" y="8684"/>
                  </a:lnTo>
                  <a:lnTo>
                    <a:pt x="18462" y="1102999"/>
                  </a:lnTo>
                  <a:lnTo>
                    <a:pt x="9231" y="1102999"/>
                  </a:lnTo>
                  <a:lnTo>
                    <a:pt x="9231" y="1094315"/>
                  </a:lnTo>
                  <a:lnTo>
                    <a:pt x="9648445" y="1094315"/>
                  </a:lnTo>
                  <a:lnTo>
                    <a:pt x="9648445" y="1102999"/>
                  </a:lnTo>
                  <a:lnTo>
                    <a:pt x="9639214" y="1102999"/>
                  </a:lnTo>
                  <a:lnTo>
                    <a:pt x="9639214" y="8684"/>
                  </a:lnTo>
                  <a:lnTo>
                    <a:pt x="9648445" y="8684"/>
                  </a:lnTo>
                  <a:lnTo>
                    <a:pt x="9648445" y="17367"/>
                  </a:lnTo>
                  <a:lnTo>
                    <a:pt x="9231" y="17367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9657636" cy="1121198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799"/>
                </a:lnSpc>
              </a:pPr>
              <a:r>
                <a:rPr lang="en-US" sz="3999" u="sng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27 de Abril de 2025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891956" y="8890956"/>
            <a:ext cx="2503468" cy="1396044"/>
            <a:chOff x="0" y="0"/>
            <a:chExt cx="659350" cy="36768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59350" cy="367682"/>
            </a:xfrm>
            <a:custGeom>
              <a:avLst/>
              <a:gdLst/>
              <a:ahLst/>
              <a:cxnLst/>
              <a:rect l="l" t="t" r="r" b="b"/>
              <a:pathLst>
                <a:path w="659350" h="367682">
                  <a:moveTo>
                    <a:pt x="0" y="0"/>
                  </a:moveTo>
                  <a:lnTo>
                    <a:pt x="659350" y="0"/>
                  </a:lnTo>
                  <a:lnTo>
                    <a:pt x="659350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659350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6891956" y="6146"/>
            <a:ext cx="2503468" cy="1396044"/>
            <a:chOff x="0" y="0"/>
            <a:chExt cx="659350" cy="36768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59350" cy="367682"/>
            </a:xfrm>
            <a:custGeom>
              <a:avLst/>
              <a:gdLst/>
              <a:ahLst/>
              <a:cxnLst/>
              <a:rect l="l" t="t" r="r" b="b"/>
              <a:pathLst>
                <a:path w="659350" h="367682">
                  <a:moveTo>
                    <a:pt x="0" y="0"/>
                  </a:moveTo>
                  <a:lnTo>
                    <a:pt x="659350" y="0"/>
                  </a:lnTo>
                  <a:lnTo>
                    <a:pt x="659350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659350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558366" y="1242878"/>
            <a:ext cx="6129008" cy="1672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>
                <a:solidFill>
                  <a:srgbClr val="000000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AULA PRÁTICA PRESENCIAL IV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111123" y="1961357"/>
            <a:ext cx="7243227" cy="297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09h às 12h:</a:t>
            </a:r>
          </a:p>
          <a:p>
            <a:pPr algn="l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Eletroacupuntura, Laserpuntura, Moxaterapia</a:t>
            </a:r>
          </a:p>
          <a:p>
            <a:pPr algn="l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 </a:t>
            </a:r>
          </a:p>
          <a:p>
            <a:pPr algn="l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14h às 18h:</a:t>
            </a:r>
          </a:p>
          <a:p>
            <a:pPr algn="l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Hemoterapia, Farmacopuntura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111123" y="6610109"/>
            <a:ext cx="8115443" cy="198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09h às 13h: </a:t>
            </a:r>
          </a:p>
          <a:p>
            <a:pPr algn="l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Simulação de Consultas e casos clínicos.</a:t>
            </a:r>
          </a:p>
          <a:p>
            <a:pPr marL="0" lvl="0" indent="0" algn="l">
              <a:lnSpc>
                <a:spcPts val="3960"/>
              </a:lnSpc>
              <a:spcBef>
                <a:spcPct val="0"/>
              </a:spcBef>
            </a:pPr>
            <a:r>
              <a:rPr lang="en-US" sz="3300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Professoras: Med. Vet. Esp. Nívea Veturiano e Prof. Dr.a Thayná Cardoso</a:t>
            </a:r>
          </a:p>
        </p:txBody>
      </p:sp>
      <p:sp>
        <p:nvSpPr>
          <p:cNvPr id="22" name="Freeform 22"/>
          <p:cNvSpPr/>
          <p:nvPr/>
        </p:nvSpPr>
        <p:spPr>
          <a:xfrm>
            <a:off x="18450" y="3447257"/>
            <a:ext cx="7353292" cy="4278639"/>
          </a:xfrm>
          <a:custGeom>
            <a:avLst/>
            <a:gdLst/>
            <a:ahLst/>
            <a:cxnLst/>
            <a:rect l="l" t="t" r="r" b="b"/>
            <a:pathLst>
              <a:path w="7353292" h="4278639">
                <a:moveTo>
                  <a:pt x="0" y="0"/>
                </a:moveTo>
                <a:lnTo>
                  <a:pt x="7353291" y="0"/>
                </a:lnTo>
                <a:lnTo>
                  <a:pt x="7353291" y="4278639"/>
                </a:lnTo>
                <a:lnTo>
                  <a:pt x="0" y="42786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0521" b="-68625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56126" y="-903076"/>
            <a:ext cx="2160903" cy="11921204"/>
            <a:chOff x="0" y="0"/>
            <a:chExt cx="483555" cy="26676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3555" cy="2667660"/>
            </a:xfrm>
            <a:custGeom>
              <a:avLst/>
              <a:gdLst/>
              <a:ahLst/>
              <a:cxnLst/>
              <a:rect l="l" t="t" r="r" b="b"/>
              <a:pathLst>
                <a:path w="483555" h="2667660">
                  <a:moveTo>
                    <a:pt x="0" y="0"/>
                  </a:moveTo>
                  <a:lnTo>
                    <a:pt x="483555" y="0"/>
                  </a:lnTo>
                  <a:lnTo>
                    <a:pt x="483555" y="2667660"/>
                  </a:lnTo>
                  <a:lnTo>
                    <a:pt x="0" y="2667660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3555" cy="27057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024580" y="3669387"/>
            <a:ext cx="228135" cy="228135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572123" y="4306830"/>
            <a:ext cx="4552105" cy="466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45"/>
              </a:lnSpc>
              <a:spcBef>
                <a:spcPct val="0"/>
              </a:spcBef>
            </a:pPr>
            <a:r>
              <a:rPr lang="en-US" sz="2563" u="none" strike="noStrike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Modelo híbrido</a:t>
            </a:r>
          </a:p>
        </p:txBody>
      </p:sp>
      <p:sp>
        <p:nvSpPr>
          <p:cNvPr id="8" name="AutoShape 8"/>
          <p:cNvSpPr/>
          <p:nvPr/>
        </p:nvSpPr>
        <p:spPr>
          <a:xfrm>
            <a:off x="2205990" y="5069018"/>
            <a:ext cx="5630617" cy="0"/>
          </a:xfrm>
          <a:prstGeom prst="line">
            <a:avLst/>
          </a:prstGeom>
          <a:ln w="19050" cap="rnd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9" name="Group 9"/>
          <p:cNvGrpSpPr/>
          <p:nvPr/>
        </p:nvGrpSpPr>
        <p:grpSpPr>
          <a:xfrm>
            <a:off x="7024580" y="4645539"/>
            <a:ext cx="239085" cy="228135"/>
            <a:chOff x="0" y="0"/>
            <a:chExt cx="6654792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654791" cy="6350000"/>
            </a:xfrm>
            <a:custGeom>
              <a:avLst/>
              <a:gdLst/>
              <a:ahLst/>
              <a:cxnLst/>
              <a:rect l="l" t="t" r="r" b="b"/>
              <a:pathLst>
                <a:path w="6654791" h="6350000">
                  <a:moveTo>
                    <a:pt x="3327396" y="0"/>
                  </a:moveTo>
                  <a:cubicBezTo>
                    <a:pt x="1489726" y="0"/>
                    <a:pt x="0" y="1421496"/>
                    <a:pt x="0" y="3175000"/>
                  </a:cubicBezTo>
                  <a:cubicBezTo>
                    <a:pt x="0" y="4928504"/>
                    <a:pt x="1489726" y="6350000"/>
                    <a:pt x="3327396" y="6350000"/>
                  </a:cubicBezTo>
                  <a:cubicBezTo>
                    <a:pt x="5165066" y="6350000"/>
                    <a:pt x="6654791" y="4928504"/>
                    <a:pt x="6654791" y="3175000"/>
                  </a:cubicBezTo>
                  <a:cubicBezTo>
                    <a:pt x="6654791" y="1421496"/>
                    <a:pt x="5165066" y="0"/>
                    <a:pt x="332739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1" name="AutoShape 11"/>
          <p:cNvSpPr/>
          <p:nvPr/>
        </p:nvSpPr>
        <p:spPr>
          <a:xfrm>
            <a:off x="2205990" y="6123305"/>
            <a:ext cx="5630617" cy="0"/>
          </a:xfrm>
          <a:prstGeom prst="line">
            <a:avLst/>
          </a:prstGeom>
          <a:ln w="19050" cap="rnd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2" name="Group 12"/>
          <p:cNvGrpSpPr/>
          <p:nvPr/>
        </p:nvGrpSpPr>
        <p:grpSpPr>
          <a:xfrm>
            <a:off x="7024580" y="6119652"/>
            <a:ext cx="252512" cy="228135"/>
            <a:chOff x="0" y="0"/>
            <a:chExt cx="7028521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028521" cy="6350000"/>
            </a:xfrm>
            <a:custGeom>
              <a:avLst/>
              <a:gdLst/>
              <a:ahLst/>
              <a:cxnLst/>
              <a:rect l="l" t="t" r="r" b="b"/>
              <a:pathLst>
                <a:path w="7028521" h="6350000">
                  <a:moveTo>
                    <a:pt x="3514261" y="0"/>
                  </a:moveTo>
                  <a:cubicBezTo>
                    <a:pt x="1573388" y="0"/>
                    <a:pt x="0" y="1421496"/>
                    <a:pt x="0" y="3175000"/>
                  </a:cubicBezTo>
                  <a:cubicBezTo>
                    <a:pt x="0" y="4928504"/>
                    <a:pt x="1573388" y="6350000"/>
                    <a:pt x="3514261" y="6350000"/>
                  </a:cubicBezTo>
                  <a:cubicBezTo>
                    <a:pt x="5455134" y="6350000"/>
                    <a:pt x="7028521" y="4928504"/>
                    <a:pt x="7028521" y="3175000"/>
                  </a:cubicBezTo>
                  <a:cubicBezTo>
                    <a:pt x="7028521" y="1421496"/>
                    <a:pt x="5455134" y="0"/>
                    <a:pt x="351426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4" name="AutoShape 14"/>
          <p:cNvSpPr/>
          <p:nvPr/>
        </p:nvSpPr>
        <p:spPr>
          <a:xfrm>
            <a:off x="2205990" y="7270663"/>
            <a:ext cx="5630617" cy="0"/>
          </a:xfrm>
          <a:prstGeom prst="line">
            <a:avLst/>
          </a:prstGeom>
          <a:ln w="19050" cap="rnd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5" name="Group 15"/>
          <p:cNvGrpSpPr/>
          <p:nvPr/>
        </p:nvGrpSpPr>
        <p:grpSpPr>
          <a:xfrm>
            <a:off x="7024580" y="7349570"/>
            <a:ext cx="228135" cy="228135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7" name="Freeform 17"/>
          <p:cNvSpPr/>
          <p:nvPr/>
        </p:nvSpPr>
        <p:spPr>
          <a:xfrm>
            <a:off x="11506200" y="1719014"/>
            <a:ext cx="5560050" cy="6677024"/>
          </a:xfrm>
          <a:custGeom>
            <a:avLst/>
            <a:gdLst/>
            <a:ahLst/>
            <a:cxnLst/>
            <a:rect l="l" t="t" r="r" b="b"/>
            <a:pathLst>
              <a:path w="5560050" h="6677024">
                <a:moveTo>
                  <a:pt x="0" y="0"/>
                </a:moveTo>
                <a:lnTo>
                  <a:pt x="5560050" y="0"/>
                </a:lnTo>
                <a:lnTo>
                  <a:pt x="5560050" y="6677024"/>
                </a:lnTo>
                <a:lnTo>
                  <a:pt x="0" y="66770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TextBox 18"/>
          <p:cNvSpPr txBox="1"/>
          <p:nvPr/>
        </p:nvSpPr>
        <p:spPr>
          <a:xfrm>
            <a:off x="2205990" y="1448157"/>
            <a:ext cx="8115300" cy="1935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69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INFORMAÇÕES GERAIS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566648" y="5304693"/>
            <a:ext cx="4770600" cy="466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45"/>
              </a:lnSpc>
              <a:spcBef>
                <a:spcPct val="0"/>
              </a:spcBef>
            </a:pPr>
            <a:r>
              <a:rPr lang="en-US" sz="2563" u="none" strike="noStrike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Aulas teóricas semanais on-line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566648" y="6399530"/>
            <a:ext cx="5038515" cy="466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45"/>
              </a:lnSpc>
              <a:spcBef>
                <a:spcPct val="0"/>
              </a:spcBef>
            </a:pPr>
            <a:r>
              <a:rPr lang="en-US" sz="2563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6 </a:t>
            </a:r>
            <a:r>
              <a:rPr lang="en-US" sz="2563" u="none" strike="noStrike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módulos práticos em São Paulo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566648" y="7440734"/>
            <a:ext cx="5101060" cy="955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5"/>
              </a:lnSpc>
            </a:pPr>
            <a:r>
              <a:rPr lang="en-US" sz="2563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10 aulas legendadas com palestrantes internacionais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6002" y="0"/>
            <a:ext cx="7497744" cy="10843612"/>
          </a:xfrm>
          <a:prstGeom prst="rect">
            <a:avLst/>
          </a:prstGeom>
          <a:solidFill>
            <a:srgbClr val="95C31F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0" y="6383798"/>
            <a:ext cx="7353292" cy="7353292"/>
          </a:xfrm>
          <a:custGeom>
            <a:avLst/>
            <a:gdLst/>
            <a:ahLst/>
            <a:cxnLst/>
            <a:rect l="l" t="t" r="r" b="b"/>
            <a:pathLst>
              <a:path w="7353292" h="7353292">
                <a:moveTo>
                  <a:pt x="0" y="0"/>
                </a:moveTo>
                <a:lnTo>
                  <a:pt x="7353292" y="0"/>
                </a:lnTo>
                <a:lnTo>
                  <a:pt x="7353292" y="7353291"/>
                </a:lnTo>
                <a:lnTo>
                  <a:pt x="0" y="73532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834656" y="7944396"/>
            <a:ext cx="1576427" cy="1893120"/>
          </a:xfrm>
          <a:custGeom>
            <a:avLst/>
            <a:gdLst/>
            <a:ahLst/>
            <a:cxnLst/>
            <a:rect l="l" t="t" r="r" b="b"/>
            <a:pathLst>
              <a:path w="1576427" h="1893120">
                <a:moveTo>
                  <a:pt x="0" y="0"/>
                </a:moveTo>
                <a:lnTo>
                  <a:pt x="1576427" y="0"/>
                </a:lnTo>
                <a:lnTo>
                  <a:pt x="1576427" y="1893120"/>
                </a:lnTo>
                <a:lnTo>
                  <a:pt x="0" y="18931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8111123" y="1023054"/>
            <a:ext cx="7243227" cy="833754"/>
            <a:chOff x="0" y="0"/>
            <a:chExt cx="9657636" cy="11116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657664" cy="1111679"/>
            </a:xfrm>
            <a:custGeom>
              <a:avLst/>
              <a:gdLst/>
              <a:ahLst/>
              <a:cxnLst/>
              <a:rect l="l" t="t" r="r" b="b"/>
              <a:pathLst>
                <a:path w="9657664" h="1111679">
                  <a:moveTo>
                    <a:pt x="0" y="0"/>
                  </a:moveTo>
                  <a:lnTo>
                    <a:pt x="9657664" y="0"/>
                  </a:lnTo>
                  <a:lnTo>
                    <a:pt x="9657664" y="1111679"/>
                  </a:lnTo>
                  <a:lnTo>
                    <a:pt x="0" y="1111679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7"/>
            <p:cNvSpPr/>
            <p:nvPr/>
          </p:nvSpPr>
          <p:spPr>
            <a:xfrm>
              <a:off x="-1524" y="-1524"/>
              <a:ext cx="9660712" cy="1114727"/>
            </a:xfrm>
            <a:custGeom>
              <a:avLst/>
              <a:gdLst/>
              <a:ahLst/>
              <a:cxnLst/>
              <a:rect l="l" t="t" r="r" b="b"/>
              <a:pathLst>
                <a:path w="9660712" h="1114727">
                  <a:moveTo>
                    <a:pt x="1524" y="0"/>
                  </a:moveTo>
                  <a:lnTo>
                    <a:pt x="9659188" y="0"/>
                  </a:lnTo>
                  <a:cubicBezTo>
                    <a:pt x="9660077" y="0"/>
                    <a:pt x="9660712" y="762"/>
                    <a:pt x="9660712" y="1524"/>
                  </a:cubicBezTo>
                  <a:lnTo>
                    <a:pt x="9660712" y="1113203"/>
                  </a:lnTo>
                  <a:cubicBezTo>
                    <a:pt x="9660712" y="1114092"/>
                    <a:pt x="9659950" y="1114727"/>
                    <a:pt x="9659188" y="1114727"/>
                  </a:cubicBezTo>
                  <a:lnTo>
                    <a:pt x="1524" y="1114727"/>
                  </a:lnTo>
                  <a:cubicBezTo>
                    <a:pt x="635" y="1114727"/>
                    <a:pt x="0" y="1113965"/>
                    <a:pt x="0" y="1113203"/>
                  </a:cubicBezTo>
                  <a:lnTo>
                    <a:pt x="0" y="1524"/>
                  </a:lnTo>
                  <a:cubicBezTo>
                    <a:pt x="0" y="635"/>
                    <a:pt x="762" y="0"/>
                    <a:pt x="1524" y="0"/>
                  </a:cubicBezTo>
                  <a:moveTo>
                    <a:pt x="1524" y="3641"/>
                  </a:moveTo>
                  <a:lnTo>
                    <a:pt x="1524" y="1524"/>
                  </a:lnTo>
                  <a:lnTo>
                    <a:pt x="3744" y="1524"/>
                  </a:lnTo>
                  <a:lnTo>
                    <a:pt x="3744" y="1113203"/>
                  </a:lnTo>
                  <a:lnTo>
                    <a:pt x="1524" y="1113203"/>
                  </a:lnTo>
                  <a:lnTo>
                    <a:pt x="1524" y="1111089"/>
                  </a:lnTo>
                  <a:lnTo>
                    <a:pt x="9659188" y="1111089"/>
                  </a:lnTo>
                  <a:lnTo>
                    <a:pt x="9659188" y="1113203"/>
                  </a:lnTo>
                  <a:lnTo>
                    <a:pt x="9656981" y="1113203"/>
                  </a:lnTo>
                  <a:lnTo>
                    <a:pt x="9656981" y="1524"/>
                  </a:lnTo>
                  <a:lnTo>
                    <a:pt x="9659188" y="1524"/>
                  </a:lnTo>
                  <a:lnTo>
                    <a:pt x="9659188" y="3641"/>
                  </a:lnTo>
                  <a:lnTo>
                    <a:pt x="1524" y="3641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9657636" cy="1121197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799"/>
                </a:lnSpc>
              </a:pPr>
              <a:r>
                <a:rPr lang="en-US" sz="3999" u="sng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28 de Junho de 2025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111123" y="5574272"/>
            <a:ext cx="7243227" cy="833755"/>
            <a:chOff x="0" y="0"/>
            <a:chExt cx="9657636" cy="1111673"/>
          </a:xfrm>
        </p:grpSpPr>
        <p:sp>
          <p:nvSpPr>
            <p:cNvPr id="10" name="Freeform 10"/>
            <p:cNvSpPr/>
            <p:nvPr/>
          </p:nvSpPr>
          <p:spPr>
            <a:xfrm>
              <a:off x="9231" y="8684"/>
              <a:ext cx="9639214" cy="1094315"/>
            </a:xfrm>
            <a:custGeom>
              <a:avLst/>
              <a:gdLst/>
              <a:ahLst/>
              <a:cxnLst/>
              <a:rect l="l" t="t" r="r" b="b"/>
              <a:pathLst>
                <a:path w="9639214" h="1094315">
                  <a:moveTo>
                    <a:pt x="0" y="0"/>
                  </a:moveTo>
                  <a:lnTo>
                    <a:pt x="9639214" y="0"/>
                  </a:lnTo>
                  <a:lnTo>
                    <a:pt x="9639214" y="1094315"/>
                  </a:lnTo>
                  <a:lnTo>
                    <a:pt x="0" y="1094315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9657664" cy="1111680"/>
            </a:xfrm>
            <a:custGeom>
              <a:avLst/>
              <a:gdLst/>
              <a:ahLst/>
              <a:cxnLst/>
              <a:rect l="l" t="t" r="r" b="b"/>
              <a:pathLst>
                <a:path w="9657664" h="1111680">
                  <a:moveTo>
                    <a:pt x="9231" y="0"/>
                  </a:moveTo>
                  <a:lnTo>
                    <a:pt x="9648445" y="0"/>
                  </a:lnTo>
                  <a:cubicBezTo>
                    <a:pt x="9653615" y="0"/>
                    <a:pt x="9657664" y="3821"/>
                    <a:pt x="9657664" y="8684"/>
                  </a:cubicBezTo>
                  <a:lnTo>
                    <a:pt x="9657664" y="1102999"/>
                  </a:lnTo>
                  <a:cubicBezTo>
                    <a:pt x="9657664" y="1107862"/>
                    <a:pt x="9653615" y="1111680"/>
                    <a:pt x="9648445" y="1111680"/>
                  </a:cubicBezTo>
                  <a:lnTo>
                    <a:pt x="9231" y="1111680"/>
                  </a:lnTo>
                  <a:cubicBezTo>
                    <a:pt x="4062" y="1111680"/>
                    <a:pt x="0" y="1107862"/>
                    <a:pt x="0" y="1102999"/>
                  </a:cubicBezTo>
                  <a:lnTo>
                    <a:pt x="0" y="8684"/>
                  </a:lnTo>
                  <a:cubicBezTo>
                    <a:pt x="0" y="3821"/>
                    <a:pt x="4062" y="0"/>
                    <a:pt x="9231" y="0"/>
                  </a:cubicBezTo>
                  <a:moveTo>
                    <a:pt x="9231" y="17367"/>
                  </a:moveTo>
                  <a:lnTo>
                    <a:pt x="9231" y="8684"/>
                  </a:lnTo>
                  <a:lnTo>
                    <a:pt x="18462" y="8684"/>
                  </a:lnTo>
                  <a:lnTo>
                    <a:pt x="18462" y="1102999"/>
                  </a:lnTo>
                  <a:lnTo>
                    <a:pt x="9231" y="1102999"/>
                  </a:lnTo>
                  <a:lnTo>
                    <a:pt x="9231" y="1094315"/>
                  </a:lnTo>
                  <a:lnTo>
                    <a:pt x="9648445" y="1094315"/>
                  </a:lnTo>
                  <a:lnTo>
                    <a:pt x="9648445" y="1102999"/>
                  </a:lnTo>
                  <a:lnTo>
                    <a:pt x="9639214" y="1102999"/>
                  </a:lnTo>
                  <a:lnTo>
                    <a:pt x="9639214" y="8684"/>
                  </a:lnTo>
                  <a:lnTo>
                    <a:pt x="9648445" y="8684"/>
                  </a:lnTo>
                  <a:lnTo>
                    <a:pt x="9648445" y="17367"/>
                  </a:lnTo>
                  <a:lnTo>
                    <a:pt x="9231" y="17367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9657636" cy="1121198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799"/>
                </a:lnSpc>
              </a:pPr>
              <a:r>
                <a:rPr lang="en-US" sz="3999" u="sng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29 de Junho de 2025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891956" y="8890956"/>
            <a:ext cx="2503468" cy="1396044"/>
            <a:chOff x="0" y="0"/>
            <a:chExt cx="659350" cy="36768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59350" cy="367682"/>
            </a:xfrm>
            <a:custGeom>
              <a:avLst/>
              <a:gdLst/>
              <a:ahLst/>
              <a:cxnLst/>
              <a:rect l="l" t="t" r="r" b="b"/>
              <a:pathLst>
                <a:path w="659350" h="367682">
                  <a:moveTo>
                    <a:pt x="0" y="0"/>
                  </a:moveTo>
                  <a:lnTo>
                    <a:pt x="659350" y="0"/>
                  </a:lnTo>
                  <a:lnTo>
                    <a:pt x="659350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659350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6891956" y="6146"/>
            <a:ext cx="2503468" cy="1396044"/>
            <a:chOff x="0" y="0"/>
            <a:chExt cx="659350" cy="36768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59350" cy="367682"/>
            </a:xfrm>
            <a:custGeom>
              <a:avLst/>
              <a:gdLst/>
              <a:ahLst/>
              <a:cxnLst/>
              <a:rect l="l" t="t" r="r" b="b"/>
              <a:pathLst>
                <a:path w="659350" h="367682">
                  <a:moveTo>
                    <a:pt x="0" y="0"/>
                  </a:moveTo>
                  <a:lnTo>
                    <a:pt x="659350" y="0"/>
                  </a:lnTo>
                  <a:lnTo>
                    <a:pt x="659350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659350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0" y="3038714"/>
            <a:ext cx="7371741" cy="4782437"/>
          </a:xfrm>
          <a:custGeom>
            <a:avLst/>
            <a:gdLst/>
            <a:ahLst/>
            <a:cxnLst/>
            <a:rect l="l" t="t" r="r" b="b"/>
            <a:pathLst>
              <a:path w="7371741" h="4782437">
                <a:moveTo>
                  <a:pt x="0" y="0"/>
                </a:moveTo>
                <a:lnTo>
                  <a:pt x="7371741" y="0"/>
                </a:lnTo>
                <a:lnTo>
                  <a:pt x="7371741" y="4782437"/>
                </a:lnTo>
                <a:lnTo>
                  <a:pt x="0" y="47824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7784" b="-5773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TextBox 20"/>
          <p:cNvSpPr txBox="1"/>
          <p:nvPr/>
        </p:nvSpPr>
        <p:spPr>
          <a:xfrm>
            <a:off x="558366" y="1242878"/>
            <a:ext cx="6129008" cy="1672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>
                <a:solidFill>
                  <a:srgbClr val="000000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AULA PRÁTICA PRESENCIAL V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111123" y="2331384"/>
            <a:ext cx="7243227" cy="247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09h às 12h: </a:t>
            </a:r>
          </a:p>
          <a:p>
            <a:pPr algn="l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Revisão de Meridianos</a:t>
            </a:r>
          </a:p>
          <a:p>
            <a:pPr algn="l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 </a:t>
            </a:r>
          </a:p>
          <a:p>
            <a:pPr algn="l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14h às 18h:</a:t>
            </a:r>
          </a:p>
          <a:p>
            <a:pPr algn="l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Revisão de Pontos de acupuntura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111123" y="6830551"/>
            <a:ext cx="8192404" cy="198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09h às 13h:</a:t>
            </a:r>
          </a:p>
          <a:p>
            <a:pPr algn="l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Discussão de Casos Clínicos.</a:t>
            </a:r>
          </a:p>
          <a:p>
            <a:pPr algn="l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Professora: Med. Vet. Esp. Carolina Haddad</a:t>
            </a:r>
          </a:p>
          <a:p>
            <a:pPr marL="0" lvl="0" indent="0" algn="l">
              <a:lnSpc>
                <a:spcPts val="3960"/>
              </a:lnSpc>
              <a:spcBef>
                <a:spcPct val="0"/>
              </a:spcBef>
            </a:pPr>
            <a:endParaRPr lang="en-US" sz="3300">
              <a:solidFill>
                <a:srgbClr val="000000"/>
              </a:solidFill>
              <a:latin typeface="Urbanist 1"/>
              <a:ea typeface="Urbanist 1"/>
              <a:cs typeface="Urbanist 1"/>
              <a:sym typeface="Urbanist 1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6002" y="0"/>
            <a:ext cx="7497744" cy="10843612"/>
          </a:xfrm>
          <a:prstGeom prst="rect">
            <a:avLst/>
          </a:prstGeom>
          <a:solidFill>
            <a:srgbClr val="95C31F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0" y="6383798"/>
            <a:ext cx="7353292" cy="7353292"/>
          </a:xfrm>
          <a:custGeom>
            <a:avLst/>
            <a:gdLst/>
            <a:ahLst/>
            <a:cxnLst/>
            <a:rect l="l" t="t" r="r" b="b"/>
            <a:pathLst>
              <a:path w="7353292" h="7353292">
                <a:moveTo>
                  <a:pt x="0" y="0"/>
                </a:moveTo>
                <a:lnTo>
                  <a:pt x="7353292" y="0"/>
                </a:lnTo>
                <a:lnTo>
                  <a:pt x="7353292" y="7353291"/>
                </a:lnTo>
                <a:lnTo>
                  <a:pt x="0" y="73532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834656" y="7944396"/>
            <a:ext cx="1576427" cy="1893120"/>
          </a:xfrm>
          <a:custGeom>
            <a:avLst/>
            <a:gdLst/>
            <a:ahLst/>
            <a:cxnLst/>
            <a:rect l="l" t="t" r="r" b="b"/>
            <a:pathLst>
              <a:path w="1576427" h="1893120">
                <a:moveTo>
                  <a:pt x="0" y="0"/>
                </a:moveTo>
                <a:lnTo>
                  <a:pt x="1576427" y="0"/>
                </a:lnTo>
                <a:lnTo>
                  <a:pt x="1576427" y="1893120"/>
                </a:lnTo>
                <a:lnTo>
                  <a:pt x="0" y="18931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8111123" y="742268"/>
            <a:ext cx="7243227" cy="833754"/>
            <a:chOff x="0" y="0"/>
            <a:chExt cx="9657636" cy="11116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657664" cy="1111679"/>
            </a:xfrm>
            <a:custGeom>
              <a:avLst/>
              <a:gdLst/>
              <a:ahLst/>
              <a:cxnLst/>
              <a:rect l="l" t="t" r="r" b="b"/>
              <a:pathLst>
                <a:path w="9657664" h="1111679">
                  <a:moveTo>
                    <a:pt x="0" y="0"/>
                  </a:moveTo>
                  <a:lnTo>
                    <a:pt x="9657664" y="0"/>
                  </a:lnTo>
                  <a:lnTo>
                    <a:pt x="9657664" y="1111679"/>
                  </a:lnTo>
                  <a:lnTo>
                    <a:pt x="0" y="1111679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7"/>
            <p:cNvSpPr/>
            <p:nvPr/>
          </p:nvSpPr>
          <p:spPr>
            <a:xfrm>
              <a:off x="-1524" y="-1524"/>
              <a:ext cx="9660712" cy="1114727"/>
            </a:xfrm>
            <a:custGeom>
              <a:avLst/>
              <a:gdLst/>
              <a:ahLst/>
              <a:cxnLst/>
              <a:rect l="l" t="t" r="r" b="b"/>
              <a:pathLst>
                <a:path w="9660712" h="1114727">
                  <a:moveTo>
                    <a:pt x="1524" y="0"/>
                  </a:moveTo>
                  <a:lnTo>
                    <a:pt x="9659188" y="0"/>
                  </a:lnTo>
                  <a:cubicBezTo>
                    <a:pt x="9660077" y="0"/>
                    <a:pt x="9660712" y="762"/>
                    <a:pt x="9660712" y="1524"/>
                  </a:cubicBezTo>
                  <a:lnTo>
                    <a:pt x="9660712" y="1113203"/>
                  </a:lnTo>
                  <a:cubicBezTo>
                    <a:pt x="9660712" y="1114092"/>
                    <a:pt x="9659950" y="1114727"/>
                    <a:pt x="9659188" y="1114727"/>
                  </a:cubicBezTo>
                  <a:lnTo>
                    <a:pt x="1524" y="1114727"/>
                  </a:lnTo>
                  <a:cubicBezTo>
                    <a:pt x="635" y="1114727"/>
                    <a:pt x="0" y="1113965"/>
                    <a:pt x="0" y="1113203"/>
                  </a:cubicBezTo>
                  <a:lnTo>
                    <a:pt x="0" y="1524"/>
                  </a:lnTo>
                  <a:cubicBezTo>
                    <a:pt x="0" y="635"/>
                    <a:pt x="762" y="0"/>
                    <a:pt x="1524" y="0"/>
                  </a:cubicBezTo>
                  <a:moveTo>
                    <a:pt x="1524" y="3641"/>
                  </a:moveTo>
                  <a:lnTo>
                    <a:pt x="1524" y="1524"/>
                  </a:lnTo>
                  <a:lnTo>
                    <a:pt x="3744" y="1524"/>
                  </a:lnTo>
                  <a:lnTo>
                    <a:pt x="3744" y="1113203"/>
                  </a:lnTo>
                  <a:lnTo>
                    <a:pt x="1524" y="1113203"/>
                  </a:lnTo>
                  <a:lnTo>
                    <a:pt x="1524" y="1111089"/>
                  </a:lnTo>
                  <a:lnTo>
                    <a:pt x="9659188" y="1111089"/>
                  </a:lnTo>
                  <a:lnTo>
                    <a:pt x="9659188" y="1113203"/>
                  </a:lnTo>
                  <a:lnTo>
                    <a:pt x="9656981" y="1113203"/>
                  </a:lnTo>
                  <a:lnTo>
                    <a:pt x="9656981" y="1524"/>
                  </a:lnTo>
                  <a:lnTo>
                    <a:pt x="9659188" y="1524"/>
                  </a:lnTo>
                  <a:lnTo>
                    <a:pt x="9659188" y="3641"/>
                  </a:lnTo>
                  <a:lnTo>
                    <a:pt x="1524" y="3641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9657636" cy="1121197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799"/>
                </a:lnSpc>
              </a:pPr>
              <a:r>
                <a:rPr lang="en-US" sz="3999" u="sng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19 de Julho 2025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111123" y="5143500"/>
            <a:ext cx="7243227" cy="833755"/>
            <a:chOff x="0" y="0"/>
            <a:chExt cx="9657636" cy="1111673"/>
          </a:xfrm>
        </p:grpSpPr>
        <p:sp>
          <p:nvSpPr>
            <p:cNvPr id="10" name="Freeform 10"/>
            <p:cNvSpPr/>
            <p:nvPr/>
          </p:nvSpPr>
          <p:spPr>
            <a:xfrm>
              <a:off x="9231" y="8684"/>
              <a:ext cx="9639214" cy="1094315"/>
            </a:xfrm>
            <a:custGeom>
              <a:avLst/>
              <a:gdLst/>
              <a:ahLst/>
              <a:cxnLst/>
              <a:rect l="l" t="t" r="r" b="b"/>
              <a:pathLst>
                <a:path w="9639214" h="1094315">
                  <a:moveTo>
                    <a:pt x="0" y="0"/>
                  </a:moveTo>
                  <a:lnTo>
                    <a:pt x="9639214" y="0"/>
                  </a:lnTo>
                  <a:lnTo>
                    <a:pt x="9639214" y="1094315"/>
                  </a:lnTo>
                  <a:lnTo>
                    <a:pt x="0" y="1094315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9657664" cy="1111680"/>
            </a:xfrm>
            <a:custGeom>
              <a:avLst/>
              <a:gdLst/>
              <a:ahLst/>
              <a:cxnLst/>
              <a:rect l="l" t="t" r="r" b="b"/>
              <a:pathLst>
                <a:path w="9657664" h="1111680">
                  <a:moveTo>
                    <a:pt x="9231" y="0"/>
                  </a:moveTo>
                  <a:lnTo>
                    <a:pt x="9648445" y="0"/>
                  </a:lnTo>
                  <a:cubicBezTo>
                    <a:pt x="9653615" y="0"/>
                    <a:pt x="9657664" y="3821"/>
                    <a:pt x="9657664" y="8684"/>
                  </a:cubicBezTo>
                  <a:lnTo>
                    <a:pt x="9657664" y="1102999"/>
                  </a:lnTo>
                  <a:cubicBezTo>
                    <a:pt x="9657664" y="1107862"/>
                    <a:pt x="9653615" y="1111680"/>
                    <a:pt x="9648445" y="1111680"/>
                  </a:cubicBezTo>
                  <a:lnTo>
                    <a:pt x="9231" y="1111680"/>
                  </a:lnTo>
                  <a:cubicBezTo>
                    <a:pt x="4062" y="1111680"/>
                    <a:pt x="0" y="1107862"/>
                    <a:pt x="0" y="1102999"/>
                  </a:cubicBezTo>
                  <a:lnTo>
                    <a:pt x="0" y="8684"/>
                  </a:lnTo>
                  <a:cubicBezTo>
                    <a:pt x="0" y="3821"/>
                    <a:pt x="4062" y="0"/>
                    <a:pt x="9231" y="0"/>
                  </a:cubicBezTo>
                  <a:moveTo>
                    <a:pt x="9231" y="17367"/>
                  </a:moveTo>
                  <a:lnTo>
                    <a:pt x="9231" y="8684"/>
                  </a:lnTo>
                  <a:lnTo>
                    <a:pt x="18462" y="8684"/>
                  </a:lnTo>
                  <a:lnTo>
                    <a:pt x="18462" y="1102999"/>
                  </a:lnTo>
                  <a:lnTo>
                    <a:pt x="9231" y="1102999"/>
                  </a:lnTo>
                  <a:lnTo>
                    <a:pt x="9231" y="1094315"/>
                  </a:lnTo>
                  <a:lnTo>
                    <a:pt x="9648445" y="1094315"/>
                  </a:lnTo>
                  <a:lnTo>
                    <a:pt x="9648445" y="1102999"/>
                  </a:lnTo>
                  <a:lnTo>
                    <a:pt x="9639214" y="1102999"/>
                  </a:lnTo>
                  <a:lnTo>
                    <a:pt x="9639214" y="8684"/>
                  </a:lnTo>
                  <a:lnTo>
                    <a:pt x="9648445" y="8684"/>
                  </a:lnTo>
                  <a:lnTo>
                    <a:pt x="9648445" y="17367"/>
                  </a:lnTo>
                  <a:lnTo>
                    <a:pt x="9231" y="17367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9657636" cy="1121198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799"/>
                </a:lnSpc>
              </a:pPr>
              <a:r>
                <a:rPr lang="en-US" sz="3999" u="sng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20 de Julho de 2025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891956" y="8890956"/>
            <a:ext cx="2503468" cy="1396044"/>
            <a:chOff x="0" y="0"/>
            <a:chExt cx="659350" cy="36768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59350" cy="367682"/>
            </a:xfrm>
            <a:custGeom>
              <a:avLst/>
              <a:gdLst/>
              <a:ahLst/>
              <a:cxnLst/>
              <a:rect l="l" t="t" r="r" b="b"/>
              <a:pathLst>
                <a:path w="659350" h="367682">
                  <a:moveTo>
                    <a:pt x="0" y="0"/>
                  </a:moveTo>
                  <a:lnTo>
                    <a:pt x="659350" y="0"/>
                  </a:lnTo>
                  <a:lnTo>
                    <a:pt x="659350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659350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6891956" y="6146"/>
            <a:ext cx="2503468" cy="1396044"/>
            <a:chOff x="0" y="0"/>
            <a:chExt cx="659350" cy="36768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59350" cy="367682"/>
            </a:xfrm>
            <a:custGeom>
              <a:avLst/>
              <a:gdLst/>
              <a:ahLst/>
              <a:cxnLst/>
              <a:rect l="l" t="t" r="r" b="b"/>
              <a:pathLst>
                <a:path w="659350" h="367682">
                  <a:moveTo>
                    <a:pt x="0" y="0"/>
                  </a:moveTo>
                  <a:lnTo>
                    <a:pt x="659350" y="0"/>
                  </a:lnTo>
                  <a:lnTo>
                    <a:pt x="659350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659350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0" y="3393139"/>
            <a:ext cx="7371741" cy="3982682"/>
          </a:xfrm>
          <a:custGeom>
            <a:avLst/>
            <a:gdLst/>
            <a:ahLst/>
            <a:cxnLst/>
            <a:rect l="l" t="t" r="r" b="b"/>
            <a:pathLst>
              <a:path w="7371741" h="3982682">
                <a:moveTo>
                  <a:pt x="0" y="0"/>
                </a:moveTo>
                <a:lnTo>
                  <a:pt x="7371741" y="0"/>
                </a:lnTo>
                <a:lnTo>
                  <a:pt x="7371741" y="3982682"/>
                </a:lnTo>
                <a:lnTo>
                  <a:pt x="0" y="39826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0555" b="-4855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TextBox 20"/>
          <p:cNvSpPr txBox="1"/>
          <p:nvPr/>
        </p:nvSpPr>
        <p:spPr>
          <a:xfrm>
            <a:off x="558366" y="1242878"/>
            <a:ext cx="6129008" cy="1672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>
                <a:solidFill>
                  <a:srgbClr val="000000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AULA PRÁTICA PRESENCIAL VI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111123" y="2050598"/>
            <a:ext cx="7689732" cy="247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09h às 12h: </a:t>
            </a:r>
          </a:p>
          <a:p>
            <a:pPr algn="l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Prova Teórica</a:t>
            </a:r>
          </a:p>
          <a:p>
            <a:pPr algn="l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 </a:t>
            </a:r>
          </a:p>
          <a:p>
            <a:pPr algn="l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14h às 18h: </a:t>
            </a:r>
          </a:p>
          <a:p>
            <a:pPr algn="l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Prova Prática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112607" y="6453505"/>
            <a:ext cx="8038483" cy="346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09h às 13h: </a:t>
            </a:r>
          </a:p>
          <a:p>
            <a:pPr algn="l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Casos Complexos e Associados a Reabilitação</a:t>
            </a:r>
          </a:p>
          <a:p>
            <a:pPr algn="l">
              <a:lnSpc>
                <a:spcPts val="3960"/>
              </a:lnSpc>
            </a:pPr>
            <a:endParaRPr lang="en-US" sz="3300">
              <a:solidFill>
                <a:srgbClr val="000000"/>
              </a:solidFill>
              <a:latin typeface="Urbanist 1 Bold"/>
              <a:ea typeface="Urbanist 1 Bold"/>
              <a:cs typeface="Urbanist 1 Bold"/>
              <a:sym typeface="Urbanist 1 Bold"/>
            </a:endParaRPr>
          </a:p>
          <a:p>
            <a:pPr algn="l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2"/>
                <a:ea typeface="Urbanist 2"/>
                <a:cs typeface="Urbanist 2"/>
                <a:sym typeface="Urbanist 2"/>
              </a:rPr>
              <a:t>Professoras: Med. Vet. Esp. Nívea Veturiano e Prof. Dr.a Thayná Cardoso</a:t>
            </a:r>
          </a:p>
          <a:p>
            <a:pPr marL="0" lvl="0" indent="0" algn="l">
              <a:lnSpc>
                <a:spcPts val="3960"/>
              </a:lnSpc>
              <a:spcBef>
                <a:spcPct val="0"/>
              </a:spcBef>
            </a:pPr>
            <a:endParaRPr lang="en-US" sz="3300">
              <a:solidFill>
                <a:srgbClr val="000000"/>
              </a:solidFill>
              <a:latin typeface="Urbanist 2"/>
              <a:ea typeface="Urbanist 2"/>
              <a:cs typeface="Urbanist 2"/>
              <a:sym typeface="Urbanist 2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8411">
            <a:off x="16091914" y="-204771"/>
            <a:ext cx="2904053" cy="2553039"/>
            <a:chOff x="0" y="0"/>
            <a:chExt cx="692895" cy="6091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92895" cy="609144"/>
            </a:xfrm>
            <a:custGeom>
              <a:avLst/>
              <a:gdLst/>
              <a:ahLst/>
              <a:cxnLst/>
              <a:rect l="l" t="t" r="r" b="b"/>
              <a:pathLst>
                <a:path w="692895" h="609144">
                  <a:moveTo>
                    <a:pt x="0" y="0"/>
                  </a:moveTo>
                  <a:lnTo>
                    <a:pt x="692895" y="0"/>
                  </a:lnTo>
                  <a:lnTo>
                    <a:pt x="692895" y="609144"/>
                  </a:lnTo>
                  <a:lnTo>
                    <a:pt x="0" y="609144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692895" cy="647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8411">
            <a:off x="-76362" y="9010481"/>
            <a:ext cx="2904053" cy="2553039"/>
            <a:chOff x="0" y="0"/>
            <a:chExt cx="692895" cy="6091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92895" cy="609144"/>
            </a:xfrm>
            <a:custGeom>
              <a:avLst/>
              <a:gdLst/>
              <a:ahLst/>
              <a:cxnLst/>
              <a:rect l="l" t="t" r="r" b="b"/>
              <a:pathLst>
                <a:path w="692895" h="609144">
                  <a:moveTo>
                    <a:pt x="0" y="0"/>
                  </a:moveTo>
                  <a:lnTo>
                    <a:pt x="692895" y="0"/>
                  </a:lnTo>
                  <a:lnTo>
                    <a:pt x="692895" y="609144"/>
                  </a:lnTo>
                  <a:lnTo>
                    <a:pt x="0" y="609144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92895" cy="647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8284954" y="3651163"/>
            <a:ext cx="10003046" cy="6635837"/>
          </a:xfrm>
          <a:custGeom>
            <a:avLst/>
            <a:gdLst/>
            <a:ahLst/>
            <a:cxnLst/>
            <a:rect l="l" t="t" r="r" b="b"/>
            <a:pathLst>
              <a:path w="10003046" h="6635837">
                <a:moveTo>
                  <a:pt x="0" y="0"/>
                </a:moveTo>
                <a:lnTo>
                  <a:pt x="10003046" y="0"/>
                </a:lnTo>
                <a:lnTo>
                  <a:pt x="10003046" y="6635837"/>
                </a:lnTo>
                <a:lnTo>
                  <a:pt x="0" y="66358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981" t="-6674" r="-3429" b="-22675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9" name="Group 9"/>
          <p:cNvGrpSpPr/>
          <p:nvPr/>
        </p:nvGrpSpPr>
        <p:grpSpPr>
          <a:xfrm rot="-8411">
            <a:off x="14962686" y="-1560847"/>
            <a:ext cx="3685850" cy="2710668"/>
            <a:chOff x="0" y="0"/>
            <a:chExt cx="879428" cy="64675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79428" cy="646754"/>
            </a:xfrm>
            <a:custGeom>
              <a:avLst/>
              <a:gdLst/>
              <a:ahLst/>
              <a:cxnLst/>
              <a:rect l="l" t="t" r="r" b="b"/>
              <a:pathLst>
                <a:path w="879428" h="646754">
                  <a:moveTo>
                    <a:pt x="0" y="0"/>
                  </a:moveTo>
                  <a:lnTo>
                    <a:pt x="879428" y="0"/>
                  </a:lnTo>
                  <a:lnTo>
                    <a:pt x="879428" y="646754"/>
                  </a:lnTo>
                  <a:lnTo>
                    <a:pt x="0" y="646754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79428" cy="684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8411">
            <a:off x="-76177" y="8846179"/>
            <a:ext cx="8357827" cy="2710668"/>
            <a:chOff x="0" y="0"/>
            <a:chExt cx="1994142" cy="64675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94142" cy="646754"/>
            </a:xfrm>
            <a:custGeom>
              <a:avLst/>
              <a:gdLst/>
              <a:ahLst/>
              <a:cxnLst/>
              <a:rect l="l" t="t" r="r" b="b"/>
              <a:pathLst>
                <a:path w="1994142" h="646754">
                  <a:moveTo>
                    <a:pt x="0" y="0"/>
                  </a:moveTo>
                  <a:lnTo>
                    <a:pt x="1994142" y="0"/>
                  </a:lnTo>
                  <a:lnTo>
                    <a:pt x="1994142" y="646754"/>
                  </a:lnTo>
                  <a:lnTo>
                    <a:pt x="0" y="646754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994142" cy="684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4449506" y="5382076"/>
            <a:ext cx="1370524" cy="1370524"/>
          </a:xfrm>
          <a:custGeom>
            <a:avLst/>
            <a:gdLst/>
            <a:ahLst/>
            <a:cxnLst/>
            <a:rect l="l" t="t" r="r" b="b"/>
            <a:pathLst>
              <a:path w="1370524" h="1370524">
                <a:moveTo>
                  <a:pt x="0" y="0"/>
                </a:moveTo>
                <a:lnTo>
                  <a:pt x="1370524" y="0"/>
                </a:lnTo>
                <a:lnTo>
                  <a:pt x="1370524" y="1370524"/>
                </a:lnTo>
                <a:lnTo>
                  <a:pt x="0" y="13705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Freeform 16"/>
          <p:cNvSpPr/>
          <p:nvPr/>
        </p:nvSpPr>
        <p:spPr>
          <a:xfrm>
            <a:off x="4449506" y="3714595"/>
            <a:ext cx="1370524" cy="1370524"/>
          </a:xfrm>
          <a:custGeom>
            <a:avLst/>
            <a:gdLst/>
            <a:ahLst/>
            <a:cxnLst/>
            <a:rect l="l" t="t" r="r" b="b"/>
            <a:pathLst>
              <a:path w="1370524" h="1370524">
                <a:moveTo>
                  <a:pt x="0" y="0"/>
                </a:moveTo>
                <a:lnTo>
                  <a:pt x="1370524" y="0"/>
                </a:lnTo>
                <a:lnTo>
                  <a:pt x="1370524" y="1370524"/>
                </a:lnTo>
                <a:lnTo>
                  <a:pt x="0" y="13705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TextBox 17"/>
          <p:cNvSpPr txBox="1"/>
          <p:nvPr/>
        </p:nvSpPr>
        <p:spPr>
          <a:xfrm>
            <a:off x="1028700" y="1610908"/>
            <a:ext cx="11985573" cy="98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6999">
                <a:solidFill>
                  <a:srgbClr val="000000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LOCAL - </a:t>
            </a:r>
            <a:r>
              <a:rPr lang="en-US" sz="6999">
                <a:solidFill>
                  <a:srgbClr val="F29100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AULAS PRÁTICAS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3563702"/>
            <a:ext cx="6093803" cy="4213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Fisio Care Pet - Unidade de Moema</a:t>
            </a:r>
          </a:p>
          <a:p>
            <a:pPr algn="l">
              <a:lnSpc>
                <a:spcPts val="5599"/>
              </a:lnSpc>
            </a:pPr>
            <a:endParaRPr lang="en-US" sz="3999">
              <a:solidFill>
                <a:srgbClr val="000000"/>
              </a:solidFill>
              <a:latin typeface="Urbanist 1 Bold"/>
              <a:ea typeface="Urbanist 1 Bold"/>
              <a:cs typeface="Urbanist 1 Bold"/>
              <a:sym typeface="Urbanist 1 Bold"/>
            </a:endParaRPr>
          </a:p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Av. dos Bandeirantes, 4555 – ao lado do Aeroporto de Congonhas</a:t>
            </a:r>
          </a:p>
        </p:txBody>
      </p:sp>
      <p:sp>
        <p:nvSpPr>
          <p:cNvPr id="19" name="Freeform 19"/>
          <p:cNvSpPr/>
          <p:nvPr/>
        </p:nvSpPr>
        <p:spPr>
          <a:xfrm>
            <a:off x="15967514" y="1456185"/>
            <a:ext cx="1576427" cy="1893120"/>
          </a:xfrm>
          <a:custGeom>
            <a:avLst/>
            <a:gdLst/>
            <a:ahLst/>
            <a:cxnLst/>
            <a:rect l="l" t="t" r="r" b="b"/>
            <a:pathLst>
              <a:path w="1576427" h="1893120">
                <a:moveTo>
                  <a:pt x="0" y="0"/>
                </a:moveTo>
                <a:lnTo>
                  <a:pt x="1576427" y="0"/>
                </a:lnTo>
                <a:lnTo>
                  <a:pt x="1576427" y="1893119"/>
                </a:lnTo>
                <a:lnTo>
                  <a:pt x="0" y="18931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58656" y="1515355"/>
            <a:ext cx="14570688" cy="2789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999">
                <a:solidFill>
                  <a:srgbClr val="95C31F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INSCREVA-SE </a:t>
            </a:r>
          </a:p>
          <a:p>
            <a:pPr algn="ctr">
              <a:lnSpc>
                <a:spcPts val="7128"/>
              </a:lnSpc>
            </a:pPr>
            <a:r>
              <a:rPr lang="en-US" sz="66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agora mesmo e se torne um profssional renomado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517808" y="5057775"/>
            <a:ext cx="11252384" cy="2877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8"/>
              </a:lnSpc>
            </a:pPr>
            <a:r>
              <a:rPr lang="en-US" sz="4106" u="sng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  <a:hlinkClick r:id="rId2" tooltip="https://fisiocarepet.com.br/cursos/"/>
              </a:rPr>
              <a:t>fisiocarepet.com.br</a:t>
            </a:r>
          </a:p>
          <a:p>
            <a:pPr algn="ctr">
              <a:lnSpc>
                <a:spcPts val="5748"/>
              </a:lnSpc>
            </a:pPr>
            <a:endParaRPr lang="en-US" sz="4106" u="sng">
              <a:solidFill>
                <a:srgbClr val="000000"/>
              </a:solidFill>
              <a:latin typeface="Urbanist 1 Bold"/>
              <a:ea typeface="Urbanist 1 Bold"/>
              <a:cs typeface="Urbanist 1 Bold"/>
              <a:sym typeface="Urbanist 1 Bold"/>
              <a:hlinkClick r:id="rId2" tooltip="https://fisiocarepet.com.br/cursos/"/>
            </a:endParaRPr>
          </a:p>
          <a:p>
            <a:pPr algn="ctr">
              <a:lnSpc>
                <a:spcPts val="5748"/>
              </a:lnSpc>
            </a:pPr>
            <a:r>
              <a:rPr lang="en-US" sz="4106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Garanta sua participação melhor curso de formação em fisioterapia veterinária do Brasil.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6684397" y="0"/>
            <a:ext cx="1603603" cy="10287000"/>
            <a:chOff x="0" y="0"/>
            <a:chExt cx="358845" cy="23019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8845" cy="2301967"/>
            </a:xfrm>
            <a:custGeom>
              <a:avLst/>
              <a:gdLst/>
              <a:ahLst/>
              <a:cxnLst/>
              <a:rect l="l" t="t" r="r" b="b"/>
              <a:pathLst>
                <a:path w="358845" h="2301967">
                  <a:moveTo>
                    <a:pt x="0" y="0"/>
                  </a:moveTo>
                  <a:lnTo>
                    <a:pt x="358845" y="0"/>
                  </a:lnTo>
                  <a:lnTo>
                    <a:pt x="358845" y="2301967"/>
                  </a:lnTo>
                  <a:lnTo>
                    <a:pt x="0" y="2301967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58845" cy="23400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0"/>
            <a:ext cx="1603603" cy="10287000"/>
            <a:chOff x="0" y="0"/>
            <a:chExt cx="358845" cy="230196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58845" cy="2301967"/>
            </a:xfrm>
            <a:custGeom>
              <a:avLst/>
              <a:gdLst/>
              <a:ahLst/>
              <a:cxnLst/>
              <a:rect l="l" t="t" r="r" b="b"/>
              <a:pathLst>
                <a:path w="358845" h="2301967">
                  <a:moveTo>
                    <a:pt x="0" y="0"/>
                  </a:moveTo>
                  <a:lnTo>
                    <a:pt x="358845" y="0"/>
                  </a:lnTo>
                  <a:lnTo>
                    <a:pt x="358845" y="2301967"/>
                  </a:lnTo>
                  <a:lnTo>
                    <a:pt x="0" y="2301967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58845" cy="23400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03603" y="9258300"/>
            <a:ext cx="15080794" cy="1028700"/>
            <a:chOff x="0" y="0"/>
            <a:chExt cx="3374696" cy="23019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374696" cy="230197"/>
            </a:xfrm>
            <a:custGeom>
              <a:avLst/>
              <a:gdLst/>
              <a:ahLst/>
              <a:cxnLst/>
              <a:rect l="l" t="t" r="r" b="b"/>
              <a:pathLst>
                <a:path w="3374696" h="230197">
                  <a:moveTo>
                    <a:pt x="0" y="0"/>
                  </a:moveTo>
                  <a:lnTo>
                    <a:pt x="3374696" y="0"/>
                  </a:lnTo>
                  <a:lnTo>
                    <a:pt x="3374696" y="230197"/>
                  </a:lnTo>
                  <a:lnTo>
                    <a:pt x="0" y="230197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374696" cy="2682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8505991" y="8492119"/>
            <a:ext cx="1276018" cy="1532361"/>
          </a:xfrm>
          <a:custGeom>
            <a:avLst/>
            <a:gdLst/>
            <a:ahLst/>
            <a:cxnLst/>
            <a:rect l="l" t="t" r="r" b="b"/>
            <a:pathLst>
              <a:path w="1276018" h="1532361">
                <a:moveTo>
                  <a:pt x="0" y="0"/>
                </a:moveTo>
                <a:lnTo>
                  <a:pt x="1276018" y="0"/>
                </a:lnTo>
                <a:lnTo>
                  <a:pt x="1276018" y="1532362"/>
                </a:lnTo>
                <a:lnTo>
                  <a:pt x="0" y="15323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141895" y="4491132"/>
            <a:ext cx="8574886" cy="6917786"/>
            <a:chOff x="0" y="0"/>
            <a:chExt cx="1918840" cy="15480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8840" cy="1548024"/>
            </a:xfrm>
            <a:custGeom>
              <a:avLst/>
              <a:gdLst/>
              <a:ahLst/>
              <a:cxnLst/>
              <a:rect l="l" t="t" r="r" b="b"/>
              <a:pathLst>
                <a:path w="1918840" h="1548024">
                  <a:moveTo>
                    <a:pt x="0" y="0"/>
                  </a:moveTo>
                  <a:lnTo>
                    <a:pt x="1918840" y="0"/>
                  </a:lnTo>
                  <a:lnTo>
                    <a:pt x="1918840" y="1548024"/>
                  </a:lnTo>
                  <a:lnTo>
                    <a:pt x="0" y="1548024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918840" cy="15861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124451" y="-13368"/>
            <a:ext cx="2620743" cy="2405630"/>
            <a:chOff x="0" y="0"/>
            <a:chExt cx="586455" cy="5383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86455" cy="538318"/>
            </a:xfrm>
            <a:custGeom>
              <a:avLst/>
              <a:gdLst/>
              <a:ahLst/>
              <a:cxnLst/>
              <a:rect l="l" t="t" r="r" b="b"/>
              <a:pathLst>
                <a:path w="586455" h="538318">
                  <a:moveTo>
                    <a:pt x="0" y="0"/>
                  </a:moveTo>
                  <a:lnTo>
                    <a:pt x="586455" y="0"/>
                  </a:lnTo>
                  <a:lnTo>
                    <a:pt x="586455" y="538318"/>
                  </a:lnTo>
                  <a:lnTo>
                    <a:pt x="0" y="538318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86455" cy="576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156062" y="1104900"/>
            <a:ext cx="16131938" cy="1935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6999">
                <a:solidFill>
                  <a:srgbClr val="95C31F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DÚVIDAS?</a:t>
            </a:r>
          </a:p>
          <a:p>
            <a:pPr algn="l">
              <a:lnSpc>
                <a:spcPts val="7559"/>
              </a:lnSpc>
            </a:pPr>
            <a:r>
              <a:rPr lang="en-US" sz="6999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Estamos aqui para te ajudar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083898" y="4985849"/>
            <a:ext cx="5541941" cy="4047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67"/>
              </a:lnSpc>
            </a:pPr>
            <a:r>
              <a:rPr lang="en-US" sz="2906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Dados da Conta para Depósito: </a:t>
            </a:r>
          </a:p>
          <a:p>
            <a:pPr algn="l">
              <a:lnSpc>
                <a:spcPts val="6567"/>
              </a:lnSpc>
            </a:pPr>
            <a:r>
              <a:rPr lang="en-US" sz="2906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Banco Bradesco Ag 7748</a:t>
            </a:r>
          </a:p>
          <a:p>
            <a:pPr algn="l">
              <a:lnSpc>
                <a:spcPts val="6567"/>
              </a:lnSpc>
            </a:pPr>
            <a:r>
              <a:rPr lang="en-US" sz="2906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C.C90926-2 Fisio Care Pet Cursos de Pós-graduação</a:t>
            </a:r>
          </a:p>
          <a:p>
            <a:pPr algn="l">
              <a:lnSpc>
                <a:spcPts val="6567"/>
              </a:lnSpc>
            </a:pPr>
            <a:r>
              <a:rPr lang="en-US" sz="2906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Cnpj 50.621.509/0001-20 (pix)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156062" y="5140896"/>
            <a:ext cx="2005976" cy="1081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89"/>
              </a:lnSpc>
              <a:spcBef>
                <a:spcPct val="0"/>
              </a:spcBef>
            </a:pPr>
            <a:r>
              <a:rPr lang="en-US" sz="3564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Celular</a:t>
            </a:r>
          </a:p>
          <a:p>
            <a:pPr algn="ctr">
              <a:lnSpc>
                <a:spcPts val="3646"/>
              </a:lnSpc>
              <a:spcBef>
                <a:spcPct val="0"/>
              </a:spcBef>
            </a:pPr>
            <a:r>
              <a:rPr lang="en-US" sz="2604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11 97653-0774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156062" y="7156371"/>
            <a:ext cx="2303240" cy="1081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90"/>
              </a:lnSpc>
              <a:spcBef>
                <a:spcPct val="0"/>
              </a:spcBef>
            </a:pPr>
            <a:r>
              <a:rPr lang="en-US" sz="3564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Whats App</a:t>
            </a:r>
          </a:p>
          <a:p>
            <a:pPr algn="ctr">
              <a:lnSpc>
                <a:spcPts val="3646"/>
              </a:lnSpc>
              <a:spcBef>
                <a:spcPct val="0"/>
              </a:spcBef>
            </a:pPr>
            <a:r>
              <a:rPr lang="en-US" sz="2604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11 97653-0774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187823" y="5067300"/>
            <a:ext cx="4925372" cy="1081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90"/>
              </a:lnSpc>
              <a:spcBef>
                <a:spcPct val="0"/>
              </a:spcBef>
            </a:pPr>
            <a:r>
              <a:rPr lang="en-US" sz="3564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E-mail</a:t>
            </a:r>
          </a:p>
          <a:p>
            <a:pPr algn="l">
              <a:lnSpc>
                <a:spcPts val="3646"/>
              </a:lnSpc>
              <a:spcBef>
                <a:spcPct val="0"/>
              </a:spcBef>
            </a:pPr>
            <a:r>
              <a:rPr lang="en-US" sz="2604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fisiocarepetacademy@gmail.com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187823" y="7156371"/>
            <a:ext cx="3471693" cy="1081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90"/>
              </a:lnSpc>
              <a:spcBef>
                <a:spcPct val="0"/>
              </a:spcBef>
            </a:pPr>
            <a:r>
              <a:rPr lang="en-US" sz="3564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Instagram</a:t>
            </a:r>
          </a:p>
          <a:p>
            <a:pPr algn="ctr">
              <a:lnSpc>
                <a:spcPts val="3646"/>
              </a:lnSpc>
              <a:spcBef>
                <a:spcPct val="0"/>
              </a:spcBef>
            </a:pPr>
            <a:r>
              <a:rPr lang="en-US" sz="2604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@fisiocarepet.academy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156062" y="3744647"/>
            <a:ext cx="6532949" cy="746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1"/>
              </a:lnSpc>
              <a:spcBef>
                <a:spcPct val="0"/>
              </a:spcBef>
            </a:pPr>
            <a:r>
              <a:rPr lang="en-US" sz="4350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Entre em contato conosco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88079" y="0"/>
            <a:ext cx="13911842" cy="2314430"/>
            <a:chOff x="0" y="0"/>
            <a:chExt cx="3664024" cy="6095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64024" cy="609562"/>
            </a:xfrm>
            <a:custGeom>
              <a:avLst/>
              <a:gdLst/>
              <a:ahLst/>
              <a:cxnLst/>
              <a:rect l="l" t="t" r="r" b="b"/>
              <a:pathLst>
                <a:path w="3664024" h="609562">
                  <a:moveTo>
                    <a:pt x="0" y="0"/>
                  </a:moveTo>
                  <a:lnTo>
                    <a:pt x="3664024" y="0"/>
                  </a:lnTo>
                  <a:lnTo>
                    <a:pt x="3664024" y="609562"/>
                  </a:lnTo>
                  <a:lnTo>
                    <a:pt x="0" y="609562"/>
                  </a:lnTo>
                  <a:close/>
                </a:path>
              </a:pathLst>
            </a:custGeom>
            <a:solidFill>
              <a:srgbClr val="B1DF41">
                <a:alpha val="8000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664024" cy="6476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144037" y="1637347"/>
            <a:ext cx="9115263" cy="5127336"/>
          </a:xfrm>
          <a:custGeom>
            <a:avLst/>
            <a:gdLst/>
            <a:ahLst/>
            <a:cxnLst/>
            <a:rect l="l" t="t" r="r" b="b"/>
            <a:pathLst>
              <a:path w="9115263" h="5127336">
                <a:moveTo>
                  <a:pt x="0" y="0"/>
                </a:moveTo>
                <a:lnTo>
                  <a:pt x="9115263" y="0"/>
                </a:lnTo>
                <a:lnTo>
                  <a:pt x="9115263" y="5127335"/>
                </a:lnTo>
                <a:lnTo>
                  <a:pt x="0" y="51273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2054902" y="2724884"/>
            <a:ext cx="5944148" cy="2952260"/>
          </a:xfrm>
          <a:custGeom>
            <a:avLst/>
            <a:gdLst/>
            <a:ahLst/>
            <a:cxnLst/>
            <a:rect l="l" t="t" r="r" b="b"/>
            <a:pathLst>
              <a:path w="5944148" h="2952260">
                <a:moveTo>
                  <a:pt x="0" y="0"/>
                </a:moveTo>
                <a:lnTo>
                  <a:pt x="5944148" y="0"/>
                </a:lnTo>
                <a:lnTo>
                  <a:pt x="5944148" y="2952260"/>
                </a:lnTo>
                <a:lnTo>
                  <a:pt x="0" y="29522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779217" y="5812937"/>
            <a:ext cx="6495518" cy="3299311"/>
          </a:xfrm>
          <a:custGeom>
            <a:avLst/>
            <a:gdLst/>
            <a:ahLst/>
            <a:cxnLst/>
            <a:rect l="l" t="t" r="r" b="b"/>
            <a:pathLst>
              <a:path w="6495518" h="3299311">
                <a:moveTo>
                  <a:pt x="0" y="0"/>
                </a:moveTo>
                <a:lnTo>
                  <a:pt x="6495518" y="0"/>
                </a:lnTo>
                <a:lnTo>
                  <a:pt x="6495518" y="3299311"/>
                </a:lnTo>
                <a:lnTo>
                  <a:pt x="0" y="32993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9570970" y="6145301"/>
            <a:ext cx="6261397" cy="2358404"/>
          </a:xfrm>
          <a:custGeom>
            <a:avLst/>
            <a:gdLst/>
            <a:ahLst/>
            <a:cxnLst/>
            <a:rect l="l" t="t" r="r" b="b"/>
            <a:pathLst>
              <a:path w="6261397" h="2358404">
                <a:moveTo>
                  <a:pt x="0" y="0"/>
                </a:moveTo>
                <a:lnTo>
                  <a:pt x="6261397" y="0"/>
                </a:lnTo>
                <a:lnTo>
                  <a:pt x="6261397" y="2358404"/>
                </a:lnTo>
                <a:lnTo>
                  <a:pt x="0" y="23584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873792" y="1104900"/>
            <a:ext cx="16540417" cy="98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999">
                <a:solidFill>
                  <a:srgbClr val="0071CE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PATROCINADORES DIAMANTE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0" cap="sq">
              <a:solidFill>
                <a:srgbClr val="F29100">
                  <a:alpha val="8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>
                      <a:alpha val="80000"/>
                    </a:srgbClr>
                  </a:solidFill>
                  <a:latin typeface="Urbanist 1"/>
                  <a:ea typeface="Urbanist 1"/>
                  <a:cs typeface="Urbanist 1"/>
                  <a:sym typeface="Urbanist 1"/>
                </a:rPr>
                <a:t>Dúvidas? Estamos aqui para te ajudar</a:t>
              </a:r>
            </a:p>
            <a:p>
              <a:pPr algn="ctr">
                <a:lnSpc>
                  <a:spcPts val="2659"/>
                </a:lnSpc>
              </a:pPr>
              <a:endParaRPr lang="en-US" sz="1899">
                <a:solidFill>
                  <a:srgbClr val="FFFFFF">
                    <a:alpha val="80000"/>
                  </a:srgbClr>
                </a:solidFill>
                <a:latin typeface="Urbanist 1"/>
                <a:ea typeface="Urbanist 1"/>
                <a:cs typeface="Urbanist 1"/>
                <a:sym typeface="Urbanist 1"/>
              </a:endParaRPr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88079" y="0"/>
            <a:ext cx="13911842" cy="2314430"/>
            <a:chOff x="0" y="0"/>
            <a:chExt cx="3664024" cy="6095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64024" cy="609562"/>
            </a:xfrm>
            <a:custGeom>
              <a:avLst/>
              <a:gdLst/>
              <a:ahLst/>
              <a:cxnLst/>
              <a:rect l="l" t="t" r="r" b="b"/>
              <a:pathLst>
                <a:path w="3664024" h="609562">
                  <a:moveTo>
                    <a:pt x="0" y="0"/>
                  </a:moveTo>
                  <a:lnTo>
                    <a:pt x="3664024" y="0"/>
                  </a:lnTo>
                  <a:lnTo>
                    <a:pt x="3664024" y="609562"/>
                  </a:lnTo>
                  <a:lnTo>
                    <a:pt x="0" y="609562"/>
                  </a:lnTo>
                  <a:close/>
                </a:path>
              </a:pathLst>
            </a:custGeom>
            <a:solidFill>
              <a:srgbClr val="B1DF41">
                <a:alpha val="8000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664024" cy="6476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765582" y="2635794"/>
            <a:ext cx="7378418" cy="2276934"/>
          </a:xfrm>
          <a:custGeom>
            <a:avLst/>
            <a:gdLst/>
            <a:ahLst/>
            <a:cxnLst/>
            <a:rect l="l" t="t" r="r" b="b"/>
            <a:pathLst>
              <a:path w="7378418" h="2276934">
                <a:moveTo>
                  <a:pt x="0" y="0"/>
                </a:moveTo>
                <a:lnTo>
                  <a:pt x="7378418" y="0"/>
                </a:lnTo>
                <a:lnTo>
                  <a:pt x="7378418" y="2276933"/>
                </a:lnTo>
                <a:lnTo>
                  <a:pt x="0" y="22769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2086527" y="5465177"/>
            <a:ext cx="6736527" cy="3764035"/>
          </a:xfrm>
          <a:custGeom>
            <a:avLst/>
            <a:gdLst/>
            <a:ahLst/>
            <a:cxnLst/>
            <a:rect l="l" t="t" r="r" b="b"/>
            <a:pathLst>
              <a:path w="6736527" h="3764035">
                <a:moveTo>
                  <a:pt x="0" y="0"/>
                </a:moveTo>
                <a:lnTo>
                  <a:pt x="6736528" y="0"/>
                </a:lnTo>
                <a:lnTo>
                  <a:pt x="6736528" y="3764035"/>
                </a:lnTo>
                <a:lnTo>
                  <a:pt x="0" y="37640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9130161" y="2087880"/>
            <a:ext cx="8129139" cy="3453296"/>
          </a:xfrm>
          <a:custGeom>
            <a:avLst/>
            <a:gdLst/>
            <a:ahLst/>
            <a:cxnLst/>
            <a:rect l="l" t="t" r="r" b="b"/>
            <a:pathLst>
              <a:path w="8129139" h="3453296">
                <a:moveTo>
                  <a:pt x="0" y="0"/>
                </a:moveTo>
                <a:lnTo>
                  <a:pt x="8129139" y="0"/>
                </a:lnTo>
                <a:lnTo>
                  <a:pt x="8129139" y="3453296"/>
                </a:lnTo>
                <a:lnTo>
                  <a:pt x="0" y="34532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10561514" y="5973043"/>
            <a:ext cx="5266432" cy="2748304"/>
          </a:xfrm>
          <a:custGeom>
            <a:avLst/>
            <a:gdLst/>
            <a:ahLst/>
            <a:cxnLst/>
            <a:rect l="l" t="t" r="r" b="b"/>
            <a:pathLst>
              <a:path w="5266432" h="2748304">
                <a:moveTo>
                  <a:pt x="0" y="0"/>
                </a:moveTo>
                <a:lnTo>
                  <a:pt x="5266433" y="0"/>
                </a:lnTo>
                <a:lnTo>
                  <a:pt x="5266433" y="2748304"/>
                </a:lnTo>
                <a:lnTo>
                  <a:pt x="0" y="27483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873792" y="1104900"/>
            <a:ext cx="16540417" cy="98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999">
                <a:solidFill>
                  <a:srgbClr val="0071CE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PATROCINADORES DIAMANTE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0" cap="sq">
              <a:solidFill>
                <a:srgbClr val="F29100">
                  <a:alpha val="8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>
                      <a:alpha val="80000"/>
                    </a:srgbClr>
                  </a:solidFill>
                  <a:latin typeface="Urbanist 1"/>
                  <a:ea typeface="Urbanist 1"/>
                  <a:cs typeface="Urbanist 1"/>
                  <a:sym typeface="Urbanist 1"/>
                </a:rPr>
                <a:t>Dúvidas? Estamos aqui para te ajudar</a:t>
              </a:r>
            </a:p>
            <a:p>
              <a:pPr algn="ctr">
                <a:lnSpc>
                  <a:spcPts val="2659"/>
                </a:lnSpc>
              </a:pPr>
              <a:endParaRPr lang="en-US" sz="1899">
                <a:solidFill>
                  <a:srgbClr val="FFFFFF">
                    <a:alpha val="80000"/>
                  </a:srgbClr>
                </a:solidFill>
                <a:latin typeface="Urbanist 1"/>
                <a:ea typeface="Urbanist 1"/>
                <a:cs typeface="Urbanist 1"/>
                <a:sym typeface="Urbanist 1"/>
              </a:endParaRP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188079" y="0"/>
            <a:ext cx="13911842" cy="2314430"/>
          </a:xfrm>
          <a:custGeom>
            <a:avLst/>
            <a:gdLst/>
            <a:ahLst/>
            <a:cxnLst/>
            <a:rect l="l" t="t" r="r" b="b"/>
            <a:pathLst>
              <a:path w="3664024" h="609562">
                <a:moveTo>
                  <a:pt x="0" y="0"/>
                </a:moveTo>
                <a:lnTo>
                  <a:pt x="3664024" y="0"/>
                </a:lnTo>
                <a:lnTo>
                  <a:pt x="3664024" y="609562"/>
                </a:lnTo>
                <a:lnTo>
                  <a:pt x="0" y="609562"/>
                </a:lnTo>
                <a:close/>
              </a:path>
            </a:pathLst>
          </a:custGeom>
          <a:solidFill>
            <a:srgbClr val="B1DF41">
              <a:alpha val="80000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2188079" y="-144661"/>
            <a:ext cx="13911842" cy="245909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873792" y="1104900"/>
            <a:ext cx="16540417" cy="98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999" dirty="0">
                <a:solidFill>
                  <a:srgbClr val="0071CE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PATROCINADORES OURO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0" cap="sq">
              <a:solidFill>
                <a:srgbClr val="F29100">
                  <a:alpha val="8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>
                      <a:alpha val="80000"/>
                    </a:srgbClr>
                  </a:solidFill>
                  <a:latin typeface="Urbanist 1"/>
                  <a:ea typeface="Urbanist 1"/>
                  <a:cs typeface="Urbanist 1"/>
                  <a:sym typeface="Urbanist 1"/>
                </a:rPr>
                <a:t>Dúvidas? Estamos aqui para te ajudar</a:t>
              </a:r>
            </a:p>
            <a:p>
              <a:pPr algn="ctr">
                <a:lnSpc>
                  <a:spcPts val="2659"/>
                </a:lnSpc>
              </a:pPr>
              <a:endParaRPr lang="en-US" sz="1899">
                <a:solidFill>
                  <a:srgbClr val="FFFFFF">
                    <a:alpha val="80000"/>
                  </a:srgbClr>
                </a:solidFill>
                <a:latin typeface="Urbanist 1"/>
                <a:ea typeface="Urbanist 1"/>
                <a:cs typeface="Urbanist 1"/>
                <a:sym typeface="Urbanist 1"/>
              </a:endParaRPr>
            </a:p>
          </p:txBody>
        </p:sp>
      </p:grpSp>
      <p:pic>
        <p:nvPicPr>
          <p:cNvPr id="1028" name="Picture 4" descr="VETNIL RECEITA DOS CAMPEÕES Logo PNG Vector (AI) Free Download">
            <a:extLst>
              <a:ext uri="{FF2B5EF4-FFF2-40B4-BE49-F238E27FC236}">
                <a16:creationId xmlns:a16="http://schemas.microsoft.com/office/drawing/2014/main" id="{9A909691-5018-0995-3EAA-7688F8D4F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748" y="3771901"/>
            <a:ext cx="4880225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stamos para ayudarte – Canis">
            <a:extLst>
              <a:ext uri="{FF2B5EF4-FFF2-40B4-BE49-F238E27FC236}">
                <a16:creationId xmlns:a16="http://schemas.microsoft.com/office/drawing/2014/main" id="{BA150BE5-43B3-2232-2D5A-74267F497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937" y="4298660"/>
            <a:ext cx="6683470" cy="188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207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78664" y="4739387"/>
            <a:ext cx="4637723" cy="3914132"/>
            <a:chOff x="0" y="0"/>
            <a:chExt cx="1037804" cy="8758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37804" cy="875883"/>
            </a:xfrm>
            <a:custGeom>
              <a:avLst/>
              <a:gdLst/>
              <a:ahLst/>
              <a:cxnLst/>
              <a:rect l="l" t="t" r="r" b="b"/>
              <a:pathLst>
                <a:path w="1037804" h="875883">
                  <a:moveTo>
                    <a:pt x="0" y="0"/>
                  </a:moveTo>
                  <a:lnTo>
                    <a:pt x="1037804" y="0"/>
                  </a:lnTo>
                  <a:lnTo>
                    <a:pt x="1037804" y="875883"/>
                  </a:lnTo>
                  <a:lnTo>
                    <a:pt x="0" y="875883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37804" cy="913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310171" y="-318455"/>
            <a:ext cx="11538461" cy="11125422"/>
            <a:chOff x="0" y="0"/>
            <a:chExt cx="1055235" cy="101746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55235" cy="1017461"/>
            </a:xfrm>
            <a:custGeom>
              <a:avLst/>
              <a:gdLst/>
              <a:ahLst/>
              <a:cxnLst/>
              <a:rect l="l" t="t" r="r" b="b"/>
              <a:pathLst>
                <a:path w="1055235" h="1017461">
                  <a:moveTo>
                    <a:pt x="852035" y="0"/>
                  </a:moveTo>
                  <a:lnTo>
                    <a:pt x="0" y="0"/>
                  </a:lnTo>
                  <a:lnTo>
                    <a:pt x="203200" y="1017461"/>
                  </a:lnTo>
                  <a:lnTo>
                    <a:pt x="1055235" y="1017461"/>
                  </a:lnTo>
                  <a:lnTo>
                    <a:pt x="852035" y="0"/>
                  </a:lnTo>
                  <a:close/>
                </a:path>
              </a:pathLst>
            </a:custGeom>
            <a:blipFill>
              <a:blip r:embed="rId2"/>
              <a:stretch>
                <a:fillRect l="-121607" r="-28" b="-2929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504154" y="1973265"/>
            <a:ext cx="8412246" cy="8871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3"/>
              </a:lnSpc>
              <a:spcBef>
                <a:spcPct val="0"/>
              </a:spcBef>
            </a:pPr>
            <a:r>
              <a:rPr lang="en-US" sz="5195" dirty="0">
                <a:solidFill>
                  <a:srgbClr val="FFFFFF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Prof. Esp. Ricardo S. Lopes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504154" y="2988166"/>
            <a:ext cx="7820059" cy="4951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CEO da Fisio Care Pet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Autor do livro Fisiatria em Pequenos animais 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Pós-graduado em Ortopedia Veterinária pela USP 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Presidente da ANFIVET (2019-22) 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Diretor Científico da ANFIVET (2022-25)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Coordenador da pós-graduação em fisioterapia veterinária da FAMESP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Curso do CCRP – University of Tennessee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504154" y="1405474"/>
            <a:ext cx="4892294" cy="672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45"/>
              </a:lnSpc>
            </a:pPr>
            <a:r>
              <a:rPr lang="en-US" sz="4763">
                <a:solidFill>
                  <a:srgbClr val="FFFFFF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COORDENADOR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7259300" y="9258300"/>
            <a:ext cx="3896849" cy="3510018"/>
            <a:chOff x="0" y="0"/>
            <a:chExt cx="872015" cy="78545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72015" cy="785452"/>
            </a:xfrm>
            <a:custGeom>
              <a:avLst/>
              <a:gdLst/>
              <a:ahLst/>
              <a:cxnLst/>
              <a:rect l="l" t="t" r="r" b="b"/>
              <a:pathLst>
                <a:path w="872015" h="785452">
                  <a:moveTo>
                    <a:pt x="0" y="0"/>
                  </a:moveTo>
                  <a:lnTo>
                    <a:pt x="872015" y="0"/>
                  </a:lnTo>
                  <a:lnTo>
                    <a:pt x="872015" y="785452"/>
                  </a:lnTo>
                  <a:lnTo>
                    <a:pt x="0" y="785452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72015" cy="8235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538727" y="-956299"/>
            <a:ext cx="1875096" cy="2792259"/>
            <a:chOff x="0" y="0"/>
            <a:chExt cx="419599" cy="62483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19599" cy="624836"/>
            </a:xfrm>
            <a:custGeom>
              <a:avLst/>
              <a:gdLst/>
              <a:ahLst/>
              <a:cxnLst/>
              <a:rect l="l" t="t" r="r" b="b"/>
              <a:pathLst>
                <a:path w="419599" h="624836">
                  <a:moveTo>
                    <a:pt x="0" y="0"/>
                  </a:moveTo>
                  <a:lnTo>
                    <a:pt x="419599" y="0"/>
                  </a:lnTo>
                  <a:lnTo>
                    <a:pt x="419599" y="624836"/>
                  </a:lnTo>
                  <a:lnTo>
                    <a:pt x="0" y="624836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419599" cy="662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59300" y="9258300"/>
            <a:ext cx="3896849" cy="3510018"/>
            <a:chOff x="0" y="0"/>
            <a:chExt cx="872015" cy="7854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2015" cy="785452"/>
            </a:xfrm>
            <a:custGeom>
              <a:avLst/>
              <a:gdLst/>
              <a:ahLst/>
              <a:cxnLst/>
              <a:rect l="l" t="t" r="r" b="b"/>
              <a:pathLst>
                <a:path w="872015" h="785452">
                  <a:moveTo>
                    <a:pt x="0" y="0"/>
                  </a:moveTo>
                  <a:lnTo>
                    <a:pt x="872015" y="0"/>
                  </a:lnTo>
                  <a:lnTo>
                    <a:pt x="872015" y="785452"/>
                  </a:lnTo>
                  <a:lnTo>
                    <a:pt x="0" y="785452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72015" cy="8235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38727" y="-956299"/>
            <a:ext cx="1875096" cy="2792259"/>
            <a:chOff x="0" y="0"/>
            <a:chExt cx="419599" cy="6248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9599" cy="624836"/>
            </a:xfrm>
            <a:custGeom>
              <a:avLst/>
              <a:gdLst/>
              <a:ahLst/>
              <a:cxnLst/>
              <a:rect l="l" t="t" r="r" b="b"/>
              <a:pathLst>
                <a:path w="419599" h="624836">
                  <a:moveTo>
                    <a:pt x="0" y="0"/>
                  </a:moveTo>
                  <a:lnTo>
                    <a:pt x="419599" y="0"/>
                  </a:lnTo>
                  <a:lnTo>
                    <a:pt x="419599" y="624836"/>
                  </a:lnTo>
                  <a:lnTo>
                    <a:pt x="0" y="624836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19599" cy="662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549603" y="4806739"/>
            <a:ext cx="6355205" cy="5901022"/>
            <a:chOff x="0" y="0"/>
            <a:chExt cx="1422132" cy="132049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22132" cy="1320498"/>
            </a:xfrm>
            <a:custGeom>
              <a:avLst/>
              <a:gdLst/>
              <a:ahLst/>
              <a:cxnLst/>
              <a:rect l="l" t="t" r="r" b="b"/>
              <a:pathLst>
                <a:path w="1422132" h="1320498">
                  <a:moveTo>
                    <a:pt x="0" y="0"/>
                  </a:moveTo>
                  <a:lnTo>
                    <a:pt x="1422132" y="0"/>
                  </a:lnTo>
                  <a:lnTo>
                    <a:pt x="1422132" y="1320498"/>
                  </a:lnTo>
                  <a:lnTo>
                    <a:pt x="0" y="1320498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422132" cy="13585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207349" y="1028700"/>
            <a:ext cx="9311705" cy="11221021"/>
          </a:xfrm>
          <a:custGeom>
            <a:avLst/>
            <a:gdLst/>
            <a:ahLst/>
            <a:cxnLst/>
            <a:rect l="l" t="t" r="r" b="b"/>
            <a:pathLst>
              <a:path w="9311705" h="11221021">
                <a:moveTo>
                  <a:pt x="0" y="0"/>
                </a:moveTo>
                <a:lnTo>
                  <a:pt x="9311705" y="0"/>
                </a:lnTo>
                <a:lnTo>
                  <a:pt x="9311705" y="11221021"/>
                </a:lnTo>
                <a:lnTo>
                  <a:pt x="0" y="112210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61" b="-256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TextBox 12"/>
          <p:cNvSpPr txBox="1"/>
          <p:nvPr/>
        </p:nvSpPr>
        <p:spPr>
          <a:xfrm>
            <a:off x="8058521" y="2096756"/>
            <a:ext cx="8927482" cy="784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9"/>
              </a:lnSpc>
              <a:spcBef>
                <a:spcPct val="0"/>
              </a:spcBef>
            </a:pPr>
            <a:r>
              <a:rPr lang="en-US" sz="4578">
                <a:solidFill>
                  <a:srgbClr val="FFFFFF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Prof. Esp. Nívea Maria Veturiano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058521" y="3129783"/>
            <a:ext cx="9200779" cy="6247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5011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Pós-graduada em Acupuntura Veterinária pelo Instituto Bioethicus</a:t>
            </a:r>
          </a:p>
          <a:p>
            <a:pPr marL="604519" lvl="1" indent="-302260" algn="l">
              <a:lnSpc>
                <a:spcPts val="5011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Certificada Em Fisioterapia Veterinária pela Fisio Care Pet Academy</a:t>
            </a:r>
          </a:p>
          <a:p>
            <a:pPr marL="604519" lvl="1" indent="-302260" algn="l">
              <a:lnSpc>
                <a:spcPts val="5011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Pós-graduada em Fisioterapia Veterinária pela FAMESP</a:t>
            </a:r>
          </a:p>
          <a:p>
            <a:pPr marL="604519" lvl="1" indent="-302260" algn="l">
              <a:lnSpc>
                <a:spcPts val="5011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Pós-graduada em Neurologia e Neurocirurgia Veterinária - UFAPE Intercursos.</a:t>
            </a:r>
          </a:p>
          <a:p>
            <a:pPr marL="604519" lvl="1" indent="-302260" algn="l">
              <a:lnSpc>
                <a:spcPts val="5011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Coordenadora da pós-graduação em Fisioterapia e Acupuntura Veterinária da FAMESP.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058521" y="1519461"/>
            <a:ext cx="4892294" cy="672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45"/>
              </a:lnSpc>
            </a:pPr>
            <a:r>
              <a:rPr lang="en-US" sz="4763">
                <a:solidFill>
                  <a:srgbClr val="FFFFFF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COORDENADORA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59300" y="9258300"/>
            <a:ext cx="3896849" cy="3510018"/>
            <a:chOff x="0" y="0"/>
            <a:chExt cx="872015" cy="7854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2015" cy="785452"/>
            </a:xfrm>
            <a:custGeom>
              <a:avLst/>
              <a:gdLst/>
              <a:ahLst/>
              <a:cxnLst/>
              <a:rect l="l" t="t" r="r" b="b"/>
              <a:pathLst>
                <a:path w="872015" h="785452">
                  <a:moveTo>
                    <a:pt x="0" y="0"/>
                  </a:moveTo>
                  <a:lnTo>
                    <a:pt x="872015" y="0"/>
                  </a:lnTo>
                  <a:lnTo>
                    <a:pt x="872015" y="785452"/>
                  </a:lnTo>
                  <a:lnTo>
                    <a:pt x="0" y="785452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72015" cy="8235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38727" y="-956299"/>
            <a:ext cx="1875096" cy="2792259"/>
            <a:chOff x="0" y="0"/>
            <a:chExt cx="419599" cy="6248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9599" cy="624836"/>
            </a:xfrm>
            <a:custGeom>
              <a:avLst/>
              <a:gdLst/>
              <a:ahLst/>
              <a:cxnLst/>
              <a:rect l="l" t="t" r="r" b="b"/>
              <a:pathLst>
                <a:path w="419599" h="624836">
                  <a:moveTo>
                    <a:pt x="0" y="0"/>
                  </a:moveTo>
                  <a:lnTo>
                    <a:pt x="419599" y="0"/>
                  </a:lnTo>
                  <a:lnTo>
                    <a:pt x="419599" y="624836"/>
                  </a:lnTo>
                  <a:lnTo>
                    <a:pt x="0" y="624836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19599" cy="662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178664" y="4773063"/>
            <a:ext cx="3762144" cy="5901022"/>
            <a:chOff x="0" y="0"/>
            <a:chExt cx="841872" cy="132049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41872" cy="1320498"/>
            </a:xfrm>
            <a:custGeom>
              <a:avLst/>
              <a:gdLst/>
              <a:ahLst/>
              <a:cxnLst/>
              <a:rect l="l" t="t" r="r" b="b"/>
              <a:pathLst>
                <a:path w="841872" h="1320498">
                  <a:moveTo>
                    <a:pt x="0" y="0"/>
                  </a:moveTo>
                  <a:lnTo>
                    <a:pt x="841872" y="0"/>
                  </a:lnTo>
                  <a:lnTo>
                    <a:pt x="841872" y="1320498"/>
                  </a:lnTo>
                  <a:lnTo>
                    <a:pt x="0" y="1320498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41872" cy="13585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398821" y="0"/>
            <a:ext cx="9322226" cy="12435740"/>
          </a:xfrm>
          <a:custGeom>
            <a:avLst/>
            <a:gdLst/>
            <a:ahLst/>
            <a:cxnLst/>
            <a:rect l="l" t="t" r="r" b="b"/>
            <a:pathLst>
              <a:path w="9322226" h="12435740">
                <a:moveTo>
                  <a:pt x="0" y="0"/>
                </a:moveTo>
                <a:lnTo>
                  <a:pt x="9322226" y="0"/>
                </a:lnTo>
                <a:lnTo>
                  <a:pt x="9322226" y="12435740"/>
                </a:lnTo>
                <a:lnTo>
                  <a:pt x="0" y="124357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TextBox 12"/>
          <p:cNvSpPr txBox="1"/>
          <p:nvPr/>
        </p:nvSpPr>
        <p:spPr>
          <a:xfrm>
            <a:off x="8058521" y="2317014"/>
            <a:ext cx="7180925" cy="784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9"/>
              </a:lnSpc>
              <a:spcBef>
                <a:spcPct val="0"/>
              </a:spcBef>
            </a:pPr>
            <a:r>
              <a:rPr lang="en-US" sz="4578">
                <a:solidFill>
                  <a:srgbClr val="FFFFFF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Prof. Dra. Thayná Cardoso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058521" y="3203633"/>
            <a:ext cx="9200779" cy="6056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Médica Veterinária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Doutora em Patologia Experimental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Docente na UMC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 Certificada em Acupuntura Veterinária pelo Instituto Qualittas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Certificada em Fisiatria Veterinária pela Fisio Care Pet Academy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Veterinária proprietária da Fisio Care Pet - Mogi Das Cruzes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Coordenadora da pós-graduação em Fisioterapia e Acupuntura Veterinária da FAMESP.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058521" y="1739719"/>
            <a:ext cx="4892294" cy="672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45"/>
              </a:lnSpc>
            </a:pPr>
            <a:r>
              <a:rPr lang="en-US" sz="4763">
                <a:solidFill>
                  <a:srgbClr val="FFFFFF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COORDENADORA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446536" y="-290425"/>
            <a:ext cx="19181073" cy="1082496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83323" y="1028700"/>
            <a:ext cx="6774993" cy="9315450"/>
            <a:chOff x="0" y="0"/>
            <a:chExt cx="4681859" cy="64374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81859" cy="6437441"/>
            </a:xfrm>
            <a:custGeom>
              <a:avLst/>
              <a:gdLst/>
              <a:ahLst/>
              <a:cxnLst/>
              <a:rect l="l" t="t" r="r" b="b"/>
              <a:pathLst>
                <a:path w="4681859" h="6437441">
                  <a:moveTo>
                    <a:pt x="0" y="0"/>
                  </a:moveTo>
                  <a:lnTo>
                    <a:pt x="4681859" y="0"/>
                  </a:lnTo>
                  <a:lnTo>
                    <a:pt x="4681859" y="6437441"/>
                  </a:lnTo>
                  <a:lnTo>
                    <a:pt x="0" y="6437441"/>
                  </a:lnTo>
                  <a:close/>
                </a:path>
              </a:pathLst>
            </a:custGeom>
            <a:blipFill>
              <a:blip r:embed="rId5"/>
              <a:stretch>
                <a:fillRect l="-15427" r="-53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798188" y="1519545"/>
            <a:ext cx="8512502" cy="426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40"/>
              </a:lnSpc>
              <a:spcBef>
                <a:spcPct val="0"/>
              </a:spcBef>
            </a:pPr>
            <a:r>
              <a:rPr lang="en-US" sz="3000" u="none" strike="noStrike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PALESTRANTE INTERNACIONAL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798188" y="4015902"/>
            <a:ext cx="9122018" cy="5503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Graduado em Medicina Veterinária pela Universidade de Zaragoza.</a:t>
            </a:r>
          </a:p>
          <a:p>
            <a:pPr algn="l">
              <a:lnSpc>
                <a:spcPts val="4423"/>
              </a:lnSpc>
            </a:pPr>
            <a:endParaRPr lang="en-US" sz="2799">
              <a:solidFill>
                <a:srgbClr val="000000"/>
              </a:solidFill>
              <a:latin typeface="Urbanist 1 Semi-Bold"/>
              <a:ea typeface="Urbanist 1 Semi-Bold"/>
              <a:cs typeface="Urbanist 1 Semi-Bold"/>
              <a:sym typeface="Urbanist 1 Semi-Bold"/>
            </a:endParaRP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Diplomado em Acupuntura pela Universidade de Barcelona.</a:t>
            </a:r>
          </a:p>
          <a:p>
            <a:pPr algn="l">
              <a:lnSpc>
                <a:spcPts val="4423"/>
              </a:lnSpc>
            </a:pPr>
            <a:endParaRPr lang="en-US" sz="2799">
              <a:solidFill>
                <a:srgbClr val="000000"/>
              </a:solidFill>
              <a:latin typeface="Urbanist 1 Semi-Bold"/>
              <a:ea typeface="Urbanist 1 Semi-Bold"/>
              <a:cs typeface="Urbanist 1 Semi-Bold"/>
              <a:sym typeface="Urbanist 1 Semi-Bold"/>
            </a:endParaRP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Atualmente combina sua atividade clínica na "Medicina Veterinária Natural" em Bogotá com o ensino.</a:t>
            </a:r>
          </a:p>
          <a:p>
            <a:pPr algn="l">
              <a:lnSpc>
                <a:spcPts val="4423"/>
              </a:lnSpc>
            </a:pPr>
            <a:endParaRPr lang="en-US" sz="2799">
              <a:solidFill>
                <a:srgbClr val="000000"/>
              </a:solidFill>
              <a:latin typeface="Urbanist 1 Semi-Bold"/>
              <a:ea typeface="Urbanist 1 Semi-Bold"/>
              <a:cs typeface="Urbanist 1 Semi-Bold"/>
              <a:sym typeface="Urbanist 1 Semi-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798188" y="2038689"/>
            <a:ext cx="9122018" cy="2715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3"/>
              </a:lnSpc>
            </a:pPr>
            <a:r>
              <a:rPr lang="en-US" sz="5195">
                <a:solidFill>
                  <a:srgbClr val="000000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Prof. DVM. Francesc Minguell Martín</a:t>
            </a:r>
          </a:p>
          <a:p>
            <a:pPr algn="l">
              <a:lnSpc>
                <a:spcPts val="7273"/>
              </a:lnSpc>
              <a:spcBef>
                <a:spcPct val="0"/>
              </a:spcBef>
            </a:pPr>
            <a:endParaRPr lang="en-US" sz="5195">
              <a:solidFill>
                <a:srgbClr val="000000"/>
              </a:solidFill>
              <a:latin typeface="Urbanist 1 Heavy"/>
              <a:ea typeface="Urbanist 1 Heavy"/>
              <a:cs typeface="Urbanist 1 Heavy"/>
              <a:sym typeface="Urbanist 1 Heavy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272004" y="8479878"/>
            <a:ext cx="1296405" cy="1556844"/>
          </a:xfrm>
          <a:custGeom>
            <a:avLst/>
            <a:gdLst/>
            <a:ahLst/>
            <a:cxnLst/>
            <a:rect l="l" t="t" r="r" b="b"/>
            <a:pathLst>
              <a:path w="1296405" h="1556844">
                <a:moveTo>
                  <a:pt x="0" y="0"/>
                </a:moveTo>
                <a:lnTo>
                  <a:pt x="1296405" y="0"/>
                </a:lnTo>
                <a:lnTo>
                  <a:pt x="1296405" y="1556844"/>
                </a:lnTo>
                <a:lnTo>
                  <a:pt x="0" y="15568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C3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30079" y="0"/>
            <a:ext cx="18227842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6272004" y="8479878"/>
            <a:ext cx="1296405" cy="1556844"/>
          </a:xfrm>
          <a:custGeom>
            <a:avLst/>
            <a:gdLst/>
            <a:ahLst/>
            <a:cxnLst/>
            <a:rect l="l" t="t" r="r" b="b"/>
            <a:pathLst>
              <a:path w="1296405" h="1556844">
                <a:moveTo>
                  <a:pt x="0" y="0"/>
                </a:moveTo>
                <a:lnTo>
                  <a:pt x="1296405" y="0"/>
                </a:lnTo>
                <a:lnTo>
                  <a:pt x="1296405" y="1556844"/>
                </a:lnTo>
                <a:lnTo>
                  <a:pt x="0" y="15568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-407548" y="1776458"/>
            <a:ext cx="8510542" cy="8510542"/>
          </a:xfrm>
          <a:custGeom>
            <a:avLst/>
            <a:gdLst/>
            <a:ahLst/>
            <a:cxnLst/>
            <a:rect l="l" t="t" r="r" b="b"/>
            <a:pathLst>
              <a:path w="8510542" h="8510542">
                <a:moveTo>
                  <a:pt x="0" y="0"/>
                </a:moveTo>
                <a:lnTo>
                  <a:pt x="8510543" y="0"/>
                </a:lnTo>
                <a:lnTo>
                  <a:pt x="8510543" y="8510542"/>
                </a:lnTo>
                <a:lnTo>
                  <a:pt x="0" y="85105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10603739" y="1057275"/>
            <a:ext cx="8512502" cy="42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40"/>
              </a:lnSpc>
              <a:spcBef>
                <a:spcPct val="0"/>
              </a:spcBef>
            </a:pPr>
            <a:r>
              <a:rPr lang="en-US" sz="3000" u="none" strike="noStrike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PALESTRANTE INTERNACIONAL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850179" y="2202102"/>
            <a:ext cx="7718231" cy="6277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1345" lvl="1" indent="-265673" algn="l">
              <a:lnSpc>
                <a:spcPts val="3888"/>
              </a:lnSpc>
              <a:buFont typeface="Arial"/>
              <a:buChar char="•"/>
            </a:pPr>
            <a:r>
              <a:rPr lang="en-US" sz="2461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Graduada em Medicina Veterinária pela Universidade Federal de Goias (UFG)</a:t>
            </a:r>
          </a:p>
          <a:p>
            <a:pPr marL="531345" lvl="1" indent="-265673" algn="l">
              <a:lnSpc>
                <a:spcPts val="3888"/>
              </a:lnSpc>
              <a:buFont typeface="Arial"/>
              <a:buChar char="•"/>
            </a:pPr>
            <a:r>
              <a:rPr lang="en-US" sz="2461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Membro da OMV desde 2003</a:t>
            </a:r>
          </a:p>
          <a:p>
            <a:pPr marL="531345" lvl="1" indent="-265673" algn="l">
              <a:lnSpc>
                <a:spcPts val="3888"/>
              </a:lnSpc>
              <a:buFont typeface="Arial"/>
              <a:buChar char="•"/>
            </a:pPr>
            <a:r>
              <a:rPr lang="en-US" sz="2461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Mestre pelo ICBAS – Universidade do Porto 2012</a:t>
            </a:r>
          </a:p>
          <a:p>
            <a:pPr marL="531345" lvl="1" indent="-265673" algn="l">
              <a:lnSpc>
                <a:spcPts val="3888"/>
              </a:lnSpc>
              <a:buFont typeface="Arial"/>
              <a:buChar char="•"/>
            </a:pPr>
            <a:r>
              <a:rPr lang="en-US" sz="2461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Acupunturista certificada pelo ACSS – Ministério da Saude em 2017.</a:t>
            </a:r>
          </a:p>
          <a:p>
            <a:pPr marL="531345" lvl="1" indent="-265673" algn="l">
              <a:lnSpc>
                <a:spcPts val="3888"/>
              </a:lnSpc>
              <a:buFont typeface="Arial"/>
              <a:buChar char="•"/>
            </a:pPr>
            <a:r>
              <a:rPr lang="en-US" sz="2461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Acupunturista Veterinária certificada pelo IVAS (International Veterinary Acupunture Society) em 2020.</a:t>
            </a:r>
          </a:p>
          <a:p>
            <a:pPr marL="531345" lvl="1" indent="-265673" algn="l">
              <a:lnSpc>
                <a:spcPts val="3888"/>
              </a:lnSpc>
              <a:buFont typeface="Arial"/>
              <a:buChar char="•"/>
            </a:pPr>
            <a:r>
              <a:rPr lang="en-US" sz="2461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Atualmente presta serviçoes de regime ambulatorial de acupuntura veterinária e tratamento de dor e cuidados paliativos em clínicas e hospitais de Lisboa.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603739" y="1400644"/>
            <a:ext cx="9122018" cy="887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3"/>
              </a:lnSpc>
              <a:spcBef>
                <a:spcPct val="0"/>
              </a:spcBef>
            </a:pPr>
            <a:r>
              <a:rPr lang="en-US" sz="5195">
                <a:solidFill>
                  <a:srgbClr val="000000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Prof. MSc. Karla Pinto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446536" y="-290425"/>
            <a:ext cx="19181073" cy="1082496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37295" y="1499862"/>
            <a:ext cx="6901531" cy="8942936"/>
            <a:chOff x="0" y="0"/>
            <a:chExt cx="4900485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0485" cy="6350000"/>
            </a:xfrm>
            <a:custGeom>
              <a:avLst/>
              <a:gdLst/>
              <a:ahLst/>
              <a:cxnLst/>
              <a:rect l="l" t="t" r="r" b="b"/>
              <a:pathLst>
                <a:path w="4900485" h="6350000">
                  <a:moveTo>
                    <a:pt x="0" y="0"/>
                  </a:moveTo>
                  <a:lnTo>
                    <a:pt x="4900485" y="0"/>
                  </a:lnTo>
                  <a:lnTo>
                    <a:pt x="4900485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5"/>
              <a:stretch>
                <a:fillRect l="-1907" r="-1907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446391" y="1528437"/>
            <a:ext cx="8512502" cy="426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40"/>
              </a:lnSpc>
              <a:spcBef>
                <a:spcPct val="0"/>
              </a:spcBef>
            </a:pPr>
            <a:r>
              <a:rPr lang="en-US" sz="3000" u="none" strike="noStrike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PALESTRANTEINTERNACIONAL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137282" y="2641905"/>
            <a:ext cx="9122018" cy="5189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5991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DVM, CVA, AC. Reabilitação e Medicina Funcional. </a:t>
            </a:r>
          </a:p>
          <a:p>
            <a:pPr marL="604519" lvl="1" indent="-302260" algn="l">
              <a:lnSpc>
                <a:spcPts val="5991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Quiropraxia (IAVC, IVCA) Osteopata e Acupunturista Veterinária. </a:t>
            </a:r>
          </a:p>
          <a:p>
            <a:pPr marL="604519" lvl="1" indent="-302260" algn="l">
              <a:lnSpc>
                <a:spcPts val="5991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Professor Associado da UCM, Serviço de Reabilitação do HCVC, Faculdade de Medicina Veterinária de Madrid.</a:t>
            </a:r>
          </a:p>
          <a:p>
            <a:pPr algn="l">
              <a:lnSpc>
                <a:spcPts val="5991"/>
              </a:lnSpc>
            </a:pPr>
            <a:endParaRPr lang="en-US" sz="2799">
              <a:solidFill>
                <a:srgbClr val="000000"/>
              </a:solidFill>
              <a:latin typeface="Urbanist 1 Semi-Bold"/>
              <a:ea typeface="Urbanist 1 Semi-Bold"/>
              <a:cs typeface="Urbanist 1 Semi-Bold"/>
              <a:sym typeface="Urbanist 1 Semi-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446391" y="1931055"/>
            <a:ext cx="9122018" cy="887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3"/>
              </a:lnSpc>
              <a:spcBef>
                <a:spcPct val="0"/>
              </a:spcBef>
            </a:pPr>
            <a:r>
              <a:rPr lang="en-US" sz="5195">
                <a:solidFill>
                  <a:srgbClr val="000000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Profa. Dr. Sandra Casado</a:t>
            </a:r>
          </a:p>
        </p:txBody>
      </p:sp>
      <p:sp>
        <p:nvSpPr>
          <p:cNvPr id="8" name="Freeform 8"/>
          <p:cNvSpPr/>
          <p:nvPr/>
        </p:nvSpPr>
        <p:spPr>
          <a:xfrm>
            <a:off x="16272004" y="8479878"/>
            <a:ext cx="1296405" cy="1556844"/>
          </a:xfrm>
          <a:custGeom>
            <a:avLst/>
            <a:gdLst/>
            <a:ahLst/>
            <a:cxnLst/>
            <a:rect l="l" t="t" r="r" b="b"/>
            <a:pathLst>
              <a:path w="1296405" h="1556844">
                <a:moveTo>
                  <a:pt x="0" y="0"/>
                </a:moveTo>
                <a:lnTo>
                  <a:pt x="1296405" y="0"/>
                </a:lnTo>
                <a:lnTo>
                  <a:pt x="1296405" y="1556844"/>
                </a:lnTo>
                <a:lnTo>
                  <a:pt x="0" y="15568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8446391" y="7412714"/>
            <a:ext cx="4833899" cy="789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2"/>
              </a:lnSpc>
            </a:pPr>
            <a:r>
              <a:rPr lang="en-US" sz="228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DVM: Doctor of Veterinary Medicine</a:t>
            </a:r>
          </a:p>
          <a:p>
            <a:pPr algn="ctr">
              <a:lnSpc>
                <a:spcPts val="3192"/>
              </a:lnSpc>
            </a:pPr>
            <a:r>
              <a:rPr lang="en-US" sz="228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CVA: Certified Veterinary Assistant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2024</Words>
  <Application>Microsoft Office PowerPoint</Application>
  <PresentationFormat>Personalizar</PresentationFormat>
  <Paragraphs>372</Paragraphs>
  <Slides>37</Slides>
  <Notes>0</Notes>
  <HiddenSlides>0</HiddenSlides>
  <MMClips>4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49" baseType="lpstr">
      <vt:lpstr>Urbanist 2</vt:lpstr>
      <vt:lpstr>Urbanist 1 Bold</vt:lpstr>
      <vt:lpstr>Urbanist 1 Heavy</vt:lpstr>
      <vt:lpstr>Urbanist 1 Semi-Bold</vt:lpstr>
      <vt:lpstr>Urbanist 1</vt:lpstr>
      <vt:lpstr>Urbanist 1 Ultra-Bold</vt:lpstr>
      <vt:lpstr>Arial</vt:lpstr>
      <vt:lpstr>Calibri</vt:lpstr>
      <vt:lpstr>Urbanist 1 Italics</vt:lpstr>
      <vt:lpstr>Urbanist 1 Medium</vt:lpstr>
      <vt:lpstr>Now Bold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Curso Extensivo Acupuntura</dc:title>
  <dc:creator>ricardo lopes</dc:creator>
  <cp:lastModifiedBy>ricardo lopes</cp:lastModifiedBy>
  <cp:revision>6</cp:revision>
  <dcterms:created xsi:type="dcterms:W3CDTF">2006-08-16T00:00:00Z</dcterms:created>
  <dcterms:modified xsi:type="dcterms:W3CDTF">2024-08-03T14:32:38Z</dcterms:modified>
  <dc:identifier>DAGJ5tojsr8</dc:identifier>
</cp:coreProperties>
</file>