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9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</p:sldIdLst>
  <p:sldSz cx="18288000" cy="10287000"/>
  <p:notesSz cx="6858000" cy="9144000"/>
  <p:embeddedFontLst>
    <p:embeddedFont>
      <p:font typeface="Urbanist 1" panose="020B0604020202020204" charset="0"/>
      <p:regular r:id="rId35"/>
    </p:embeddedFont>
    <p:embeddedFont>
      <p:font typeface="Urbanist 1 Bold" panose="020B0604020202020204" charset="0"/>
      <p:regular r:id="rId36"/>
    </p:embeddedFont>
    <p:embeddedFont>
      <p:font typeface="Urbanist 1 Heavy" panose="020B0604020202020204" charset="0"/>
      <p:regular r:id="rId37"/>
    </p:embeddedFont>
    <p:embeddedFont>
      <p:font typeface="Urbanist 1 Italics" panose="020B0604020202020204" charset="0"/>
      <p:regular r:id="rId38"/>
    </p:embeddedFont>
    <p:embeddedFont>
      <p:font typeface="Urbanist 1 Medium" panose="020B0604020202020204" charset="0"/>
      <p:regular r:id="rId39"/>
    </p:embeddedFont>
    <p:embeddedFont>
      <p:font typeface="Urbanist 1 Semi-Bold" panose="020B0604020202020204" charset="0"/>
      <p:regular r:id="rId40"/>
    </p:embeddedFont>
    <p:embeddedFont>
      <p:font typeface="Urbanist 1 Ultra-Bold" panose="020B0604020202020204" charset="0"/>
      <p:regular r:id="rId41"/>
    </p:embeddedFont>
    <p:embeddedFont>
      <p:font typeface="Urbanist 2" panose="020B0604020202020204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1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8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hyperlink" Target="http://www.fisiocarepet.com.b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fisiocarepet.com.br/cursos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863080" cy="10288743"/>
            <a:chOff x="0" y="0"/>
            <a:chExt cx="15972092" cy="20899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972028" cy="20899247"/>
            </a:xfrm>
            <a:custGeom>
              <a:avLst/>
              <a:gdLst/>
              <a:ahLst/>
              <a:cxnLst/>
              <a:rect l="l" t="t" r="r" b="b"/>
              <a:pathLst>
                <a:path w="15972028" h="20899247">
                  <a:moveTo>
                    <a:pt x="0" y="0"/>
                  </a:moveTo>
                  <a:lnTo>
                    <a:pt x="0" y="20899247"/>
                  </a:lnTo>
                  <a:lnTo>
                    <a:pt x="8776462" y="20899247"/>
                  </a:lnTo>
                  <a:lnTo>
                    <a:pt x="15972028" y="8573262"/>
                  </a:lnTo>
                  <a:lnTo>
                    <a:pt x="11004550" y="0"/>
                  </a:lnTo>
                  <a:close/>
                </a:path>
              </a:pathLst>
            </a:custGeom>
            <a:blipFill>
              <a:blip r:embed="rId2"/>
              <a:stretch>
                <a:fillRect t="-949" b="-949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" name="Group 4"/>
          <p:cNvGrpSpPr/>
          <p:nvPr/>
        </p:nvGrpSpPr>
        <p:grpSpPr>
          <a:xfrm rot="-10800000">
            <a:off x="5941836" y="8111610"/>
            <a:ext cx="2451270" cy="2177133"/>
            <a:chOff x="0" y="0"/>
            <a:chExt cx="772341" cy="685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72341" cy="685967"/>
            </a:xfrm>
            <a:custGeom>
              <a:avLst/>
              <a:gdLst/>
              <a:ahLst/>
              <a:cxnLst/>
              <a:rect l="l" t="t" r="r" b="b"/>
              <a:pathLst>
                <a:path w="772341" h="685967">
                  <a:moveTo>
                    <a:pt x="386171" y="685967"/>
                  </a:moveTo>
                  <a:lnTo>
                    <a:pt x="772341" y="0"/>
                  </a:lnTo>
                  <a:lnTo>
                    <a:pt x="0" y="0"/>
                  </a:lnTo>
                  <a:lnTo>
                    <a:pt x="386171" y="685967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20678" y="10898"/>
              <a:ext cx="530985" cy="3565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 rot="3567425">
            <a:off x="3042624" y="-385219"/>
            <a:ext cx="7690820" cy="2023107"/>
            <a:chOff x="0" y="0"/>
            <a:chExt cx="1346908" cy="3543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346908" cy="354311"/>
            </a:xfrm>
            <a:custGeom>
              <a:avLst/>
              <a:gdLst/>
              <a:ahLst/>
              <a:cxnLst/>
              <a:rect l="l" t="t" r="r" b="b"/>
              <a:pathLst>
                <a:path w="1346908" h="354311">
                  <a:moveTo>
                    <a:pt x="1143708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346908" y="354311"/>
                  </a:lnTo>
                  <a:lnTo>
                    <a:pt x="1143708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143708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3567425">
            <a:off x="5521455" y="545174"/>
            <a:ext cx="4522503" cy="830410"/>
            <a:chOff x="0" y="0"/>
            <a:chExt cx="1929615" cy="35431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29615" cy="354311"/>
            </a:xfrm>
            <a:custGeom>
              <a:avLst/>
              <a:gdLst/>
              <a:ahLst/>
              <a:cxnLst/>
              <a:rect l="l" t="t" r="r" b="b"/>
              <a:pathLst>
                <a:path w="1929615" h="354311">
                  <a:moveTo>
                    <a:pt x="1726415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1929615" y="354311"/>
                  </a:lnTo>
                  <a:lnTo>
                    <a:pt x="1726415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01600" y="-38100"/>
              <a:ext cx="1726415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3567425">
            <a:off x="5906595" y="9092134"/>
            <a:ext cx="4708710" cy="727767"/>
            <a:chOff x="0" y="0"/>
            <a:chExt cx="2292417" cy="35431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92417" cy="354311"/>
            </a:xfrm>
            <a:custGeom>
              <a:avLst/>
              <a:gdLst/>
              <a:ahLst/>
              <a:cxnLst/>
              <a:rect l="l" t="t" r="r" b="b"/>
              <a:pathLst>
                <a:path w="2292417" h="354311">
                  <a:moveTo>
                    <a:pt x="2089217" y="0"/>
                  </a:moveTo>
                  <a:lnTo>
                    <a:pt x="0" y="0"/>
                  </a:lnTo>
                  <a:lnTo>
                    <a:pt x="203200" y="354311"/>
                  </a:lnTo>
                  <a:lnTo>
                    <a:pt x="2292417" y="354311"/>
                  </a:lnTo>
                  <a:lnTo>
                    <a:pt x="2089217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01600" y="-38100"/>
              <a:ext cx="2089217" cy="3924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 rot="-3587692">
            <a:off x="3703794" y="8540371"/>
            <a:ext cx="6506445" cy="309056"/>
          </a:xfrm>
          <a:custGeom>
            <a:avLst/>
            <a:gdLst/>
            <a:ahLst/>
            <a:cxnLst/>
            <a:rect l="l" t="t" r="r" b="b"/>
            <a:pathLst>
              <a:path w="6506445" h="309056">
                <a:moveTo>
                  <a:pt x="0" y="0"/>
                </a:moveTo>
                <a:lnTo>
                  <a:pt x="6506445" y="0"/>
                </a:lnTo>
                <a:lnTo>
                  <a:pt x="6506445" y="309056"/>
                </a:lnTo>
                <a:lnTo>
                  <a:pt x="0" y="3090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7" name="Group 17"/>
          <p:cNvGrpSpPr/>
          <p:nvPr/>
        </p:nvGrpSpPr>
        <p:grpSpPr>
          <a:xfrm rot="7212503">
            <a:off x="1042007" y="8192320"/>
            <a:ext cx="10866833" cy="796584"/>
            <a:chOff x="0" y="0"/>
            <a:chExt cx="4892571" cy="358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92571" cy="358646"/>
            </a:xfrm>
            <a:custGeom>
              <a:avLst/>
              <a:gdLst/>
              <a:ahLst/>
              <a:cxnLst/>
              <a:rect l="l" t="t" r="r" b="b"/>
              <a:pathLst>
                <a:path w="4892571" h="358646">
                  <a:moveTo>
                    <a:pt x="203200" y="0"/>
                  </a:moveTo>
                  <a:lnTo>
                    <a:pt x="4892571" y="0"/>
                  </a:lnTo>
                  <a:lnTo>
                    <a:pt x="4689371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38100"/>
              <a:ext cx="4689371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3587692">
            <a:off x="2418273" y="6901758"/>
            <a:ext cx="9498397" cy="451174"/>
          </a:xfrm>
          <a:custGeom>
            <a:avLst/>
            <a:gdLst/>
            <a:ahLst/>
            <a:cxnLst/>
            <a:rect l="l" t="t" r="r" b="b"/>
            <a:pathLst>
              <a:path w="9498397" h="451174">
                <a:moveTo>
                  <a:pt x="0" y="0"/>
                </a:moveTo>
                <a:lnTo>
                  <a:pt x="9498397" y="0"/>
                </a:lnTo>
                <a:lnTo>
                  <a:pt x="9498397" y="451174"/>
                </a:lnTo>
                <a:lnTo>
                  <a:pt x="0" y="4511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1" name="Group 21"/>
          <p:cNvGrpSpPr/>
          <p:nvPr/>
        </p:nvGrpSpPr>
        <p:grpSpPr>
          <a:xfrm rot="7212503">
            <a:off x="433558" y="7141880"/>
            <a:ext cx="11863906" cy="796584"/>
            <a:chOff x="0" y="0"/>
            <a:chExt cx="5341483" cy="3586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341484" cy="358646"/>
            </a:xfrm>
            <a:custGeom>
              <a:avLst/>
              <a:gdLst/>
              <a:ahLst/>
              <a:cxnLst/>
              <a:rect l="l" t="t" r="r" b="b"/>
              <a:pathLst>
                <a:path w="5341484" h="358646">
                  <a:moveTo>
                    <a:pt x="203200" y="0"/>
                  </a:moveTo>
                  <a:lnTo>
                    <a:pt x="5341484" y="0"/>
                  </a:lnTo>
                  <a:lnTo>
                    <a:pt x="5138284" y="358646"/>
                  </a:lnTo>
                  <a:lnTo>
                    <a:pt x="0" y="3586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01600" y="-38100"/>
              <a:ext cx="5138283" cy="3967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16509723" y="8508723"/>
            <a:ext cx="749577" cy="749577"/>
          </a:xfrm>
          <a:custGeom>
            <a:avLst/>
            <a:gdLst/>
            <a:ahLst/>
            <a:cxnLst/>
            <a:rect l="l" t="t" r="r" b="b"/>
            <a:pathLst>
              <a:path w="749577" h="749577">
                <a:moveTo>
                  <a:pt x="0" y="0"/>
                </a:moveTo>
                <a:lnTo>
                  <a:pt x="749577" y="0"/>
                </a:lnTo>
                <a:lnTo>
                  <a:pt x="749577" y="749577"/>
                </a:lnTo>
                <a:lnTo>
                  <a:pt x="0" y="7495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25" name="Group 25"/>
          <p:cNvGrpSpPr/>
          <p:nvPr/>
        </p:nvGrpSpPr>
        <p:grpSpPr>
          <a:xfrm>
            <a:off x="7989462" y="6908879"/>
            <a:ext cx="849956" cy="535116"/>
            <a:chOff x="0" y="0"/>
            <a:chExt cx="575059" cy="36204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75059" cy="362046"/>
            </a:xfrm>
            <a:custGeom>
              <a:avLst/>
              <a:gdLst/>
              <a:ahLst/>
              <a:cxnLst/>
              <a:rect l="l" t="t" r="r" b="b"/>
              <a:pathLst>
                <a:path w="575059" h="362046">
                  <a:moveTo>
                    <a:pt x="203200" y="0"/>
                  </a:moveTo>
                  <a:lnTo>
                    <a:pt x="575059" y="0"/>
                  </a:lnTo>
                  <a:lnTo>
                    <a:pt x="371859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01600" y="-38100"/>
              <a:ext cx="371859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434493" y="6076169"/>
            <a:ext cx="854939" cy="570103"/>
            <a:chOff x="0" y="0"/>
            <a:chExt cx="542932" cy="36204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932" cy="362046"/>
            </a:xfrm>
            <a:custGeom>
              <a:avLst/>
              <a:gdLst/>
              <a:ahLst/>
              <a:cxnLst/>
              <a:rect l="l" t="t" r="r" b="b"/>
              <a:pathLst>
                <a:path w="542932" h="362046">
                  <a:moveTo>
                    <a:pt x="203200" y="0"/>
                  </a:moveTo>
                  <a:lnTo>
                    <a:pt x="542932" y="0"/>
                  </a:lnTo>
                  <a:lnTo>
                    <a:pt x="339732" y="362046"/>
                  </a:lnTo>
                  <a:lnTo>
                    <a:pt x="0" y="36204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38100"/>
              <a:ext cx="339732" cy="4001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6276986" y="626334"/>
            <a:ext cx="1215052" cy="1459148"/>
          </a:xfrm>
          <a:custGeom>
            <a:avLst/>
            <a:gdLst/>
            <a:ahLst/>
            <a:cxnLst/>
            <a:rect l="l" t="t" r="r" b="b"/>
            <a:pathLst>
              <a:path w="1215052" h="1459148">
                <a:moveTo>
                  <a:pt x="0" y="0"/>
                </a:moveTo>
                <a:lnTo>
                  <a:pt x="1215052" y="0"/>
                </a:lnTo>
                <a:lnTo>
                  <a:pt x="1215052" y="1459148"/>
                </a:lnTo>
                <a:lnTo>
                  <a:pt x="0" y="1459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2" name="TextBox 32"/>
          <p:cNvSpPr txBox="1"/>
          <p:nvPr/>
        </p:nvSpPr>
        <p:spPr>
          <a:xfrm>
            <a:off x="12206104" y="8782864"/>
            <a:ext cx="4096308" cy="3821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079"/>
              </a:lnSpc>
            </a:pPr>
            <a:r>
              <a:rPr lang="en-US" sz="2199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7" tooltip="http://www.fisiocarepet.com.br"/>
              </a:rPr>
              <a:t>www.fisiocarepet.com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081777" y="8563789"/>
            <a:ext cx="2220635" cy="266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00"/>
              </a:lnSpc>
            </a:pPr>
            <a:r>
              <a:rPr lang="en-US" sz="150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Visite o nosso site: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29474" y="5925937"/>
            <a:ext cx="5019501" cy="456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15"/>
              </a:lnSpc>
            </a:pPr>
            <a:r>
              <a:rPr lang="en-US" sz="2654" spc="53">
                <a:solidFill>
                  <a:srgbClr val="333333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Fisio Care Pet Academy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29474" y="2938028"/>
            <a:ext cx="6270678" cy="57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4000" spc="64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PÓS-GRADUAÇÃO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829474" y="3991789"/>
            <a:ext cx="7458526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FISIOTERAPIA </a:t>
            </a:r>
          </a:p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VETERINÁRIA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1741575"/>
            <a:ext cx="11431579" cy="230499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6132346"/>
            <a:ext cx="11431579" cy="230499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371741" y="4252141"/>
            <a:ext cx="9065914" cy="1799646"/>
            <a:chOff x="0" y="-228600"/>
            <a:chExt cx="12087885" cy="239952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28600"/>
              <a:ext cx="12087885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12/03/25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683341"/>
              <a:ext cx="12087885" cy="1487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60"/>
                </a:lnSpc>
                <a:spcBef>
                  <a:spcPct val="0"/>
                </a:spcBef>
              </a:pPr>
              <a:r>
                <a:rPr lang="en-US" sz="2600" b="1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Semiologia</a:t>
              </a:r>
              <a:r>
                <a:rPr lang="en-US" sz="2600" b="1" spc="52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600" b="1" spc="52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Ortopédica</a:t>
              </a:r>
              <a:endParaRPr lang="en-US" sz="2600" b="1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  <a:p>
              <a:pPr>
                <a:lnSpc>
                  <a:spcPts val="2860"/>
                </a:lnSpc>
                <a:spcBef>
                  <a:spcPct val="0"/>
                </a:spcBef>
              </a:pPr>
              <a:r>
                <a:rPr lang="en-US" sz="2600" b="1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</a:t>
              </a:r>
              <a:r>
                <a:rPr lang="en-US" sz="2800" spc="51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 Ms. Gabriel Diamante (Ortho Support Pet)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endParaRPr lang="en-US" sz="2600" spc="52" dirty="0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371741" y="6657273"/>
            <a:ext cx="9065914" cy="1255139"/>
            <a:chOff x="0" y="0"/>
            <a:chExt cx="12087885" cy="167351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28600"/>
              <a:ext cx="12087885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19/03/25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83342"/>
              <a:ext cx="12087885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Nutrição Funcional do Paciente em Reabilitação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Michele Nogueira Agostinho (Saúde em Patas)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2085528"/>
            <a:ext cx="9065914" cy="1617089"/>
            <a:chOff x="0" y="0"/>
            <a:chExt cx="12087885" cy="215611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28600"/>
              <a:ext cx="12087885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05/03/25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83342"/>
              <a:ext cx="12087885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Semiologia Neurológica e Fisiátrica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MV. Ricardo S. Lopes (Proprietário e Diretor da Fisio Care Pet)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83961" y="3630797"/>
            <a:ext cx="6372460" cy="3116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9"/>
              </a:lnSpc>
            </a:pPr>
            <a:r>
              <a:rPr lang="en-US" sz="53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Semiologia e Nutrição Funcional</a:t>
            </a:r>
          </a:p>
          <a:p>
            <a:pPr marL="0" lvl="0" indent="0" algn="l">
              <a:lnSpc>
                <a:spcPts val="9018"/>
              </a:lnSpc>
              <a:spcBef>
                <a:spcPct val="0"/>
              </a:spcBef>
            </a:pPr>
            <a:endParaRPr lang="en-US" sz="5399">
              <a:solidFill>
                <a:srgbClr val="FFFFFF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Principais Modalidades da Fisioterapia 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7373074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4303746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291408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371741" y="7687069"/>
            <a:ext cx="10146438" cy="1051832"/>
            <a:chOff x="0" y="0"/>
            <a:chExt cx="13528585" cy="140244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71450"/>
              <a:ext cx="13528585" cy="6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23/04/25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97542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Laserterapia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Stanichi Lopes (Fisio Care Pet)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3140348"/>
            <a:ext cx="8561444" cy="1369611"/>
            <a:chOff x="0" y="0"/>
            <a:chExt cx="11415259" cy="1826148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02/04/25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Cinesioterapia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Nivea Veturiano (Fisio Care Pet)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71741" y="4591189"/>
            <a:ext cx="8561444" cy="1031588"/>
            <a:chOff x="0" y="0"/>
            <a:chExt cx="11415259" cy="1375450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09/04/25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Pet)</a:t>
              </a: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71741" y="6119317"/>
            <a:ext cx="8561444" cy="1031588"/>
            <a:chOff x="0" y="0"/>
            <a:chExt cx="11415259" cy="137545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16/04/25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Ultrassom Terapêutico, Alongamento, Termoterapia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Camila R. Chinelato (Fisio Care Pet)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371741" y="1596427"/>
            <a:ext cx="8561444" cy="1031588"/>
            <a:chOff x="0" y="0"/>
            <a:chExt cx="11415259" cy="137545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26/03/25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Hidroterapia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Stanichi Lopes (Fisio Care Pet)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Principais Modalidades da Fisioterapia II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541589"/>
            <a:ext cx="11431579" cy="1733859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2211262"/>
            <a:ext cx="11431579" cy="161928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982925"/>
            <a:ext cx="9520214" cy="1593209"/>
            <a:chOff x="0" y="0"/>
            <a:chExt cx="12693619" cy="212427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269361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07/05/25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269361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pacientes com Obesidade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Renata Diniz (Palestrante Internacional - Espanha)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720168"/>
              <a:ext cx="12693619" cy="4041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5780949"/>
            <a:ext cx="8561444" cy="1255139"/>
            <a:chOff x="0" y="0"/>
            <a:chExt cx="11415259" cy="167351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14/05/25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Massagem e Técnicas de LiberaçãoMiofacial)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Themis Regina Kogitzki (Anima Therary)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7456423"/>
            <a:ext cx="8561444" cy="1255139"/>
            <a:chOff x="0" y="0"/>
            <a:chExt cx="11415259" cy="167351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21/05/25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Magnetoterapia, Fototerapia e Infrassom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Stella Sakata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71741" y="2404506"/>
            <a:ext cx="8561444" cy="1255139"/>
            <a:chOff x="0" y="0"/>
            <a:chExt cx="11415259" cy="167351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30/04/25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Microfisioterapia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Dra.. Ana Giomar Reis Schultz</a:t>
              </a:r>
            </a:p>
          </p:txBody>
        </p:sp>
      </p:grpSp>
      <p:sp>
        <p:nvSpPr>
          <p:cNvPr id="28" name="Freeform 34">
            <a:extLst>
              <a:ext uri="{FF2B5EF4-FFF2-40B4-BE49-F238E27FC236}">
                <a16:creationId xmlns:a16="http://schemas.microsoft.com/office/drawing/2014/main" id="{2FA5FD69-D30E-6CC5-188E-CED1ED232125}"/>
              </a:ext>
            </a:extLst>
          </p:cNvPr>
          <p:cNvSpPr/>
          <p:nvPr/>
        </p:nvSpPr>
        <p:spPr>
          <a:xfrm>
            <a:off x="9220200" y="39243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Principais Modalidades da Fisioterapia II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7223391"/>
            <a:ext cx="11431579" cy="1667565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4154063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402190"/>
            <a:ext cx="11431579" cy="136205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371741" y="7531257"/>
            <a:ext cx="10146438" cy="1051832"/>
            <a:chOff x="0" y="0"/>
            <a:chExt cx="13528585" cy="1402442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171450"/>
              <a:ext cx="13528585" cy="6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25/06/25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97542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Ortopédicas e Neurológicas em Felinos: Como Reabilitar? 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Ricardo S. Lopes (Pós-Graduado em Ortopedia pelo LOTC / FMVZ-USP)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2990665"/>
            <a:ext cx="8561444" cy="1031588"/>
            <a:chOff x="0" y="0"/>
            <a:chExt cx="11415259" cy="137545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04/06/25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Associação da Ozonioterapiana Reabilitação Animal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Adriano Caquetti (OzoioVet)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4441482"/>
            <a:ext cx="8561444" cy="1031588"/>
            <a:chOff x="0" y="0"/>
            <a:chExt cx="11415259" cy="1375450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11/06/25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Animais Silvestres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 Adriana M. Joppert da Silva (DEPAVE)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71741" y="5969633"/>
            <a:ext cx="8561444" cy="1369611"/>
            <a:chOff x="0" y="0"/>
            <a:chExt cx="11415259" cy="1826148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18/06/25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Tecar e Outras Novidades na Reabilitação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Renata Diniz (Palestrante Internacional - Espanha)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7371741" y="1621423"/>
            <a:ext cx="8561444" cy="1031588"/>
            <a:chOff x="0" y="0"/>
            <a:chExt cx="11415259" cy="1375450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28/05/25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ShockWave - teórica 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M.V. Esp .Lídia Dornelas </a:t>
              </a:r>
            </a:p>
          </p:txBody>
        </p:sp>
      </p:grpSp>
      <p:sp>
        <p:nvSpPr>
          <p:cNvPr id="32" name="Freeform 34">
            <a:extLst>
              <a:ext uri="{FF2B5EF4-FFF2-40B4-BE49-F238E27FC236}">
                <a16:creationId xmlns:a16="http://schemas.microsoft.com/office/drawing/2014/main" id="{AF3F1D96-A175-D3CC-A20A-3C9DF7EA0CB5}"/>
              </a:ext>
            </a:extLst>
          </p:cNvPr>
          <p:cNvSpPr/>
          <p:nvPr/>
        </p:nvSpPr>
        <p:spPr>
          <a:xfrm>
            <a:off x="8953500" y="43053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Neurológica – Parte 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2095799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8757456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5721945"/>
            <a:ext cx="9381207" cy="2340989"/>
            <a:chOff x="0" y="0"/>
            <a:chExt cx="12508276" cy="31213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2508276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09/07/25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2508276" cy="24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da Coluna Vertebral (Parte II) – Embolia Fibrocartilaginosa, Meningite, Mielopatia Degenerativa, Tumores Medulares e Síndrome da Cauda Equina)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Carolina G. Dias Lima (Coordenadora da Pós-graduação de neurologia da UFAPE)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2616385"/>
            <a:ext cx="9381207" cy="2340989"/>
            <a:chOff x="0" y="0"/>
            <a:chExt cx="12508276" cy="31213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2508276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02/07/25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2508276" cy="2437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da Coluna Vertebral (Parte I) – DDIV, Espondilose, Subluxação Atlanto Axial, Síndrome de Woobler e Luxação/Fratura Vertebral</a:t>
              </a:r>
            </a:p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Amanda Gomes (USP)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endPara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8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49002"/>
            <a:ext cx="6372460" cy="322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Neurológica – Parte II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180512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1747571"/>
            <a:ext cx="11431579" cy="1721900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621871"/>
            <a:ext cx="8561444" cy="1255139"/>
            <a:chOff x="0" y="0"/>
            <a:chExt cx="11415259" cy="16735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23/07/25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atáxicos e paréticos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5484006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30/07/25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paralisados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7290436"/>
            <a:ext cx="8561444" cy="1255139"/>
            <a:chOff x="0" y="0"/>
            <a:chExt cx="11415259" cy="16735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06/08/25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Lesões de Neurônio Motor Inferior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71741" y="1928186"/>
            <a:ext cx="8561444" cy="1255139"/>
            <a:chOff x="0" y="0"/>
            <a:chExt cx="11415259" cy="167351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16/07/25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Lesões de Nervos Periféricos e Paralisia Flácida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M.V Ricardo Guglielm (FMU)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615254" y="8270948"/>
            <a:ext cx="1443606" cy="1733617"/>
          </a:xfrm>
          <a:custGeom>
            <a:avLst/>
            <a:gdLst/>
            <a:ahLst/>
            <a:cxnLst/>
            <a:rect l="l" t="t" r="r" b="b"/>
            <a:pathLst>
              <a:path w="1443606" h="1733617">
                <a:moveTo>
                  <a:pt x="0" y="0"/>
                </a:moveTo>
                <a:lnTo>
                  <a:pt x="1443606" y="0"/>
                </a:lnTo>
                <a:lnTo>
                  <a:pt x="1443606" y="1733617"/>
                </a:lnTo>
                <a:lnTo>
                  <a:pt x="0" y="17336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9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2933145"/>
            <a:ext cx="5254779" cy="4541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0"/>
              </a:lnSpc>
              <a:spcBef>
                <a:spcPct val="0"/>
              </a:spcBef>
            </a:pPr>
            <a:r>
              <a:rPr lang="en-US" sz="48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Ortopédica – Parte I – Reabilitação em ombro, cotovelo e quadril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180512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1567998"/>
            <a:ext cx="11431579" cy="190147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440896"/>
            <a:ext cx="8561444" cy="1617089"/>
            <a:chOff x="0" y="0"/>
            <a:chExt cx="11415259" cy="21561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20/08/25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na Coxofemoral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Bruno Watanabe Minto (Professor de ortopedia da UNESP – Jaboticabal)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5484006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27/08/25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Quadril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Renata Tesser (Anhembi Morumbi)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7454842"/>
            <a:ext cx="8561444" cy="1255139"/>
            <a:chOff x="0" y="0"/>
            <a:chExt cx="11415259" cy="16735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03/09/25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Ombro e Cotovelo</a:t>
              </a: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Renata Diniz </a:t>
              </a:r>
              <a:r>
                <a:rPr lang="en-US" sz="2600" spc="52">
                  <a:solidFill>
                    <a:srgbClr val="000000"/>
                  </a:solidFill>
                  <a:latin typeface="Urbanist 1"/>
                  <a:ea typeface="Urbanist 1"/>
                  <a:cs typeface="Urbanist 1"/>
                  <a:sym typeface="Urbanist 1"/>
                </a:rPr>
                <a:t>(</a:t>
              </a: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Palestrante Internacional - Espanha)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371741" y="1699982"/>
            <a:ext cx="8561444" cy="1617089"/>
            <a:chOff x="0" y="0"/>
            <a:chExt cx="11415259" cy="2156119"/>
          </a:xfrm>
        </p:grpSpPr>
        <p:sp>
          <p:nvSpPr>
            <p:cNvPr id="25" name="TextBox 25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13/08/25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Afecções de Ombro e Cotovelo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Ivana Queiroz (Coordenadora da pós-graduação de Ortopedia da ANCLIVEPA-SP)</a:t>
              </a:r>
            </a:p>
          </p:txBody>
        </p:sp>
      </p:grpSp>
      <p:sp>
        <p:nvSpPr>
          <p:cNvPr id="27" name="Freeform 34">
            <a:extLst>
              <a:ext uri="{FF2B5EF4-FFF2-40B4-BE49-F238E27FC236}">
                <a16:creationId xmlns:a16="http://schemas.microsoft.com/office/drawing/2014/main" id="{7F556826-3AF0-8174-230D-B41DB07CEA33}"/>
              </a:ext>
            </a:extLst>
          </p:cNvPr>
          <p:cNvSpPr/>
          <p:nvPr/>
        </p:nvSpPr>
        <p:spPr>
          <a:xfrm>
            <a:off x="9220200" y="73533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964481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035935"/>
            <a:ext cx="5987659" cy="39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52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Ortopédica – Parte II – Reabilitação e afecção de joelho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1710645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6293947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4080956"/>
            <a:ext cx="8561444" cy="1979039"/>
            <a:chOff x="0" y="0"/>
            <a:chExt cx="11415259" cy="26387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17/09/25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95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Fisiopatologia e Técnicas Cirúrgicas da Luxação de Patela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Denis Prata (Pós graduado ANCLIVEPA / Coordenador Anclivepa)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6709342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24/09/25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Afecções de Joelho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Esp. Ricardo S. Lopes (Fisio Care Pet)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2043304"/>
            <a:ext cx="8561444" cy="1617089"/>
            <a:chOff x="0" y="0"/>
            <a:chExt cx="11415259" cy="21561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10/09/25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Fisiopatologia e Técnicas Cirúrgicas da Ruptura do Ligamento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Renato Dalcin (Universidade de Guarulhos)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108960"/>
            <a:ext cx="5987659" cy="3916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800"/>
              </a:lnSpc>
              <a:spcBef>
                <a:spcPct val="0"/>
              </a:spcBef>
            </a:pPr>
            <a:r>
              <a:rPr lang="en-US" sz="5200" u="none" strike="noStrike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Reabilitação Ortopédica – Parte III – Reabilitação em Fraturas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2095799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8757456"/>
            <a:ext cx="11431579" cy="305908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6042349"/>
            <a:ext cx="8561444" cy="1979039"/>
            <a:chOff x="0" y="0"/>
            <a:chExt cx="11415259" cy="26387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08/10/25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95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com Afecções Ortopédicas e Discussão de Casos</a:t>
              </a:r>
            </a:p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MSc. Nívea Veturiano (Fisio Care Pet)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endPara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2978335"/>
            <a:ext cx="8561444" cy="1617089"/>
            <a:chOff x="0" y="0"/>
            <a:chExt cx="11415259" cy="21561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01/10/25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Biomecânica de Fraturas e Características dos Principais Implantes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MSc Guilherme Franco (Ortho Science)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730200"/>
            <a:ext cx="5987659" cy="21316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99"/>
              </a:lnSpc>
              <a:spcBef>
                <a:spcPct val="0"/>
              </a:spcBef>
            </a:pPr>
            <a:r>
              <a:rPr lang="en-US" sz="5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 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6018694"/>
            <a:ext cx="11431579" cy="20930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9992043"/>
            <a:ext cx="11431579" cy="20930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2098339"/>
            <a:ext cx="11431579" cy="2209315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6" name="TextBox 16"/>
          <p:cNvSpPr txBox="1"/>
          <p:nvPr/>
        </p:nvSpPr>
        <p:spPr>
          <a:xfrm>
            <a:off x="7371741" y="4231453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22/10/25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371741" y="4977322"/>
            <a:ext cx="8561444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5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Complexos</a:t>
            </a:r>
          </a:p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Ana Cantu (Palestrante Internacional - México)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71741" y="6390003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29/10/25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71741" y="7058023"/>
            <a:ext cx="8561444" cy="737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5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Fisioterapia Respiratória e Hospitalar</a:t>
            </a:r>
          </a:p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Tcatch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71741" y="2165852"/>
            <a:ext cx="8561444" cy="648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00"/>
              </a:lnSpc>
              <a:spcBef>
                <a:spcPct val="0"/>
              </a:spcBef>
            </a:pPr>
            <a:r>
              <a:rPr lang="en-US" sz="2800" spc="140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15/10/25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71741" y="2730746"/>
            <a:ext cx="8561444" cy="1461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</a:pPr>
            <a:r>
              <a:rPr lang="en-US" sz="2600" spc="52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Desafios na Reabilitação: Alterações Endócrinas, Cardíacas, Neoplasias</a:t>
            </a:r>
          </a:p>
          <a:p>
            <a:pPr marL="0" lvl="0" indent="0" algn="l">
              <a:lnSpc>
                <a:spcPts val="2860"/>
              </a:lnSpc>
              <a:spcBef>
                <a:spcPct val="0"/>
              </a:spcBef>
            </a:pPr>
            <a:r>
              <a:rPr lang="en-US" sz="2600" spc="52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Monica Chamatropoulo (Palestrante Internacional - Argentina)</a:t>
            </a:r>
          </a:p>
        </p:txBody>
      </p:sp>
      <p:pic>
        <p:nvPicPr>
          <p:cNvPr id="22" name="Picture 6" descr="Bandeira Do País Redondo México PNG , Volta, País, Bandeira Do México  Imagem PNG e Vetor Para Download Gratuito">
            <a:extLst>
              <a:ext uri="{FF2B5EF4-FFF2-40B4-BE49-F238E27FC236}">
                <a16:creationId xmlns:a16="http://schemas.microsoft.com/office/drawing/2014/main" id="{5DEB68CF-8452-0F5B-65BE-3776EEF0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669" y="4305300"/>
            <a:ext cx="589731" cy="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Argentina Bandeira Redonda Ilustração Nacional Argentina Vetor PNG ,  Nacional, Ilustração, Argentina Imagem PNG e Vetor Para Download Gratuito">
            <a:extLst>
              <a:ext uri="{FF2B5EF4-FFF2-40B4-BE49-F238E27FC236}">
                <a16:creationId xmlns:a16="http://schemas.microsoft.com/office/drawing/2014/main" id="{543B82B2-DEB3-02C8-C4A1-1CDD82591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6482" y="2059402"/>
            <a:ext cx="820918" cy="656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43050" y="-631074"/>
            <a:ext cx="5899557" cy="11628162"/>
            <a:chOff x="0" y="0"/>
            <a:chExt cx="1553793" cy="30625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553793" cy="3062561"/>
            </a:xfrm>
            <a:custGeom>
              <a:avLst/>
              <a:gdLst/>
              <a:ahLst/>
              <a:cxnLst/>
              <a:rect l="l" t="t" r="r" b="b"/>
              <a:pathLst>
                <a:path w="1553793" h="3062561">
                  <a:moveTo>
                    <a:pt x="0" y="0"/>
                  </a:moveTo>
                  <a:lnTo>
                    <a:pt x="1553793" y="0"/>
                  </a:lnTo>
                  <a:lnTo>
                    <a:pt x="1553793" y="3062561"/>
                  </a:lnTo>
                  <a:lnTo>
                    <a:pt x="0" y="30625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1553793" cy="31197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5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15860522" y="-617290"/>
            <a:ext cx="3601342" cy="3291979"/>
            <a:chOff x="0" y="0"/>
            <a:chExt cx="859265" cy="78545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59265" cy="785452"/>
            </a:xfrm>
            <a:custGeom>
              <a:avLst/>
              <a:gdLst/>
              <a:ahLst/>
              <a:cxnLst/>
              <a:rect l="l" t="t" r="r" b="b"/>
              <a:pathLst>
                <a:path w="859265" h="785452">
                  <a:moveTo>
                    <a:pt x="0" y="0"/>
                  </a:moveTo>
                  <a:lnTo>
                    <a:pt x="859265" y="0"/>
                  </a:lnTo>
                  <a:lnTo>
                    <a:pt x="85926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85926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10791588">
            <a:off x="16883410" y="-899643"/>
            <a:ext cx="2809180" cy="2710668"/>
            <a:chOff x="0" y="0"/>
            <a:chExt cx="670258" cy="6467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0258" cy="646754"/>
            </a:xfrm>
            <a:custGeom>
              <a:avLst/>
              <a:gdLst/>
              <a:ahLst/>
              <a:cxnLst/>
              <a:rect l="l" t="t" r="r" b="b"/>
              <a:pathLst>
                <a:path w="670258" h="646754">
                  <a:moveTo>
                    <a:pt x="0" y="0"/>
                  </a:moveTo>
                  <a:lnTo>
                    <a:pt x="670258" y="0"/>
                  </a:lnTo>
                  <a:lnTo>
                    <a:pt x="67025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67025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753187" y="-248775"/>
            <a:ext cx="10507759" cy="10566065"/>
            <a:chOff x="0" y="0"/>
            <a:chExt cx="2092778" cy="2104390"/>
          </a:xfrm>
        </p:grpSpPr>
        <p:sp>
          <p:nvSpPr>
            <p:cNvPr id="12" name="Freeform 12"/>
            <p:cNvSpPr/>
            <p:nvPr/>
          </p:nvSpPr>
          <p:spPr>
            <a:xfrm>
              <a:off x="10083" y="-1270"/>
              <a:ext cx="2100474" cy="2115820"/>
            </a:xfrm>
            <a:custGeom>
              <a:avLst/>
              <a:gdLst/>
              <a:ahLst/>
              <a:cxnLst/>
              <a:rect l="l" t="t" r="r" b="b"/>
              <a:pathLst>
                <a:path w="2100474" h="2115820">
                  <a:moveTo>
                    <a:pt x="2079945" y="800100"/>
                  </a:moveTo>
                  <a:cubicBezTo>
                    <a:pt x="2079028" y="624840"/>
                    <a:pt x="2071695" y="412750"/>
                    <a:pt x="2071695" y="222250"/>
                  </a:cubicBezTo>
                  <a:cubicBezTo>
                    <a:pt x="2071695" y="170180"/>
                    <a:pt x="2070778" y="66040"/>
                    <a:pt x="2066194" y="13970"/>
                  </a:cubicBezTo>
                  <a:cubicBezTo>
                    <a:pt x="1956193" y="13970"/>
                    <a:pt x="1837941" y="1270"/>
                    <a:pt x="1727023" y="1270"/>
                  </a:cubicBezTo>
                  <a:cubicBezTo>
                    <a:pt x="1150432" y="3810"/>
                    <a:pt x="579341" y="0"/>
                    <a:pt x="3667" y="1270"/>
                  </a:cubicBezTo>
                  <a:cubicBezTo>
                    <a:pt x="3667" y="171450"/>
                    <a:pt x="0" y="360680"/>
                    <a:pt x="917" y="530860"/>
                  </a:cubicBezTo>
                  <a:cubicBezTo>
                    <a:pt x="2751" y="848360"/>
                    <a:pt x="5501" y="1167130"/>
                    <a:pt x="5501" y="1484630"/>
                  </a:cubicBezTo>
                  <a:cubicBezTo>
                    <a:pt x="5501" y="1638300"/>
                    <a:pt x="4584" y="1790700"/>
                    <a:pt x="10084" y="1944370"/>
                  </a:cubicBezTo>
                  <a:cubicBezTo>
                    <a:pt x="11917" y="1993900"/>
                    <a:pt x="13751" y="2042160"/>
                    <a:pt x="17417" y="2091690"/>
                  </a:cubicBezTo>
                  <a:cubicBezTo>
                    <a:pt x="138419" y="2094230"/>
                    <a:pt x="258504" y="2098040"/>
                    <a:pt x="379505" y="2103120"/>
                  </a:cubicBezTo>
                  <a:cubicBezTo>
                    <a:pt x="701260" y="2115820"/>
                    <a:pt x="1013847" y="2095500"/>
                    <a:pt x="1345685" y="2104390"/>
                  </a:cubicBezTo>
                  <a:cubicBezTo>
                    <a:pt x="1595938" y="2110740"/>
                    <a:pt x="1841608" y="2091690"/>
                    <a:pt x="2095395" y="2091690"/>
                  </a:cubicBezTo>
                  <a:cubicBezTo>
                    <a:pt x="2095395" y="2075180"/>
                    <a:pt x="2096665" y="1978660"/>
                    <a:pt x="2097935" y="1962150"/>
                  </a:cubicBezTo>
                  <a:cubicBezTo>
                    <a:pt x="2100475" y="1863090"/>
                    <a:pt x="2086505" y="1677670"/>
                    <a:pt x="2087775" y="1578610"/>
                  </a:cubicBezTo>
                  <a:cubicBezTo>
                    <a:pt x="2094125" y="1170940"/>
                    <a:pt x="2081778" y="1151890"/>
                    <a:pt x="2079945" y="800100"/>
                  </a:cubicBezTo>
                  <a:close/>
                </a:path>
              </a:pathLst>
            </a:custGeom>
            <a:blipFill>
              <a:blip r:embed="rId2"/>
              <a:stretch>
                <a:fillRect l="-16790" t="-12" r="-17144" b="-12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52504" y="9530406"/>
            <a:ext cx="2716132" cy="3427602"/>
            <a:chOff x="0" y="0"/>
            <a:chExt cx="607801" cy="76701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07801" cy="767010"/>
            </a:xfrm>
            <a:custGeom>
              <a:avLst/>
              <a:gdLst/>
              <a:ahLst/>
              <a:cxnLst/>
              <a:rect l="l" t="t" r="r" b="b"/>
              <a:pathLst>
                <a:path w="607801" h="767010">
                  <a:moveTo>
                    <a:pt x="0" y="0"/>
                  </a:moveTo>
                  <a:lnTo>
                    <a:pt x="607801" y="0"/>
                  </a:lnTo>
                  <a:lnTo>
                    <a:pt x="607801" y="767010"/>
                  </a:lnTo>
                  <a:lnTo>
                    <a:pt x="0" y="76701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607801" cy="805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662488" y="784401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343524" y="1852558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43524" y="2817134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343524" y="3781710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05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343524" y="4746286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343524" y="5710862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25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343524" y="6675439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32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43524" y="7640015"/>
            <a:ext cx="783636" cy="608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634"/>
              </a:lnSpc>
            </a:pPr>
            <a:r>
              <a:rPr lang="en-US" sz="4290" dirty="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33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545695" y="194293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INFORMAÇÕES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545695" y="290570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COORDENADORES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545695" y="3868473"/>
            <a:ext cx="2682697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PALESTRANTES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545695" y="4831243"/>
            <a:ext cx="3024560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MÓDULO 1 AO 17 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545695" y="5794013"/>
            <a:ext cx="4754976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AULAS PRÁTICAS PRESENCIAIS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545695" y="6756783"/>
            <a:ext cx="2185585" cy="368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INSCRIÇÕES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1545695" y="7719553"/>
            <a:ext cx="2185585" cy="382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spc="175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CONTATO</a:t>
            </a:r>
          </a:p>
        </p:txBody>
      </p:sp>
      <p:sp>
        <p:nvSpPr>
          <p:cNvPr id="31" name="AutoShape 31"/>
          <p:cNvSpPr/>
          <p:nvPr/>
        </p:nvSpPr>
        <p:spPr>
          <a:xfrm flipV="1">
            <a:off x="10353049" y="1775724"/>
            <a:ext cx="0" cy="649224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757416"/>
            <a:ext cx="5987659" cy="2674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4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 II</a:t>
            </a:r>
          </a:p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Animais Atletas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1710645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6293947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4442906"/>
            <a:ext cx="8561444" cy="1255139"/>
            <a:chOff x="0" y="0"/>
            <a:chExt cx="11415259" cy="16735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12/11/25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Principais lesões em cães de esporte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Esp. Ricardo Tubaldini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6528367"/>
            <a:ext cx="8561444" cy="1617089"/>
            <a:chOff x="0" y="0"/>
            <a:chExt cx="11415259" cy="21561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19/11/25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animais atletas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Renata Diniz (Palestrante Internacional - Espanha)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2224279"/>
            <a:ext cx="8561444" cy="1255139"/>
            <a:chOff x="0" y="0"/>
            <a:chExt cx="11415259" cy="16735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05/11/25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Condicionamento e treinamento do cão de esporte </a:t>
              </a: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Esp. Ricardo Tubaldini</a:t>
              </a:r>
            </a:p>
          </p:txBody>
        </p:sp>
      </p:grpSp>
      <p:sp>
        <p:nvSpPr>
          <p:cNvPr id="24" name="Freeform 34">
            <a:extLst>
              <a:ext uri="{FF2B5EF4-FFF2-40B4-BE49-F238E27FC236}">
                <a16:creationId xmlns:a16="http://schemas.microsoft.com/office/drawing/2014/main" id="{4E0425D4-8323-6EA0-D140-C933564B7CFA}"/>
              </a:ext>
            </a:extLst>
          </p:cNvPr>
          <p:cNvSpPr/>
          <p:nvPr/>
        </p:nvSpPr>
        <p:spPr>
          <a:xfrm>
            <a:off x="8953500" y="64389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757416"/>
            <a:ext cx="5987659" cy="1769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 III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1710645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6293947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4442906"/>
            <a:ext cx="8561444" cy="1255139"/>
            <a:chOff x="0" y="0"/>
            <a:chExt cx="11415259" cy="16735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03/12/25 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Kinesio Taping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Luiz Henrique Mattos (Presidente da ANFIVET)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6709342"/>
            <a:ext cx="8561444" cy="1255139"/>
            <a:chOff x="0" y="0"/>
            <a:chExt cx="11415259" cy="16735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10/12/25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com órteses e próteses</a:t>
              </a: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Monica Veras (Ex-presidente da ANFIVET)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2043304"/>
            <a:ext cx="8561444" cy="1617089"/>
            <a:chOff x="0" y="0"/>
            <a:chExt cx="11415259" cy="21561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26/11/25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Ultrassom no diagnóstico de lesões musculo-tendíneas e ligamentares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Cibele Naus (Naus Diagnóstico)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464165"/>
            <a:ext cx="5987659" cy="357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99"/>
              </a:lnSpc>
            </a:pPr>
            <a:r>
              <a:rPr lang="en-US" sz="4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 IV</a:t>
            </a:r>
          </a:p>
          <a:p>
            <a:pPr marL="0" lvl="0" indent="0" algn="l">
              <a:lnSpc>
                <a:spcPts val="7199"/>
              </a:lnSpc>
              <a:spcBef>
                <a:spcPct val="0"/>
              </a:spcBef>
            </a:pPr>
            <a:r>
              <a:rPr lang="en-US" sz="47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Modalidades Fisiátricas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325351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9258300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415598"/>
            <a:ext cx="11431579" cy="190147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371741" y="3440896"/>
            <a:ext cx="8561444" cy="1617089"/>
            <a:chOff x="0" y="0"/>
            <a:chExt cx="11415259" cy="215611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07/01/26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Eletroterapia Avançada (fortalecimento muscular)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PHD Richard Liebano (Palestrante Internacional -USA)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5447869"/>
            <a:ext cx="8561444" cy="1617089"/>
            <a:chOff x="0" y="0"/>
            <a:chExt cx="11415259" cy="215611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21/01/26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Magnetoterapia Avançada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Francisco Navajo (Palestrante Internacional - ESPANHA)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7273867"/>
            <a:ext cx="8561444" cy="1617089"/>
            <a:chOff x="0" y="0"/>
            <a:chExt cx="11415259" cy="215611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04/02/26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Cinesioterapia Avançada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Profa. Dra. Gemma Del puevo (Palestrante Internacional - ESPANHA)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71741" y="1547582"/>
            <a:ext cx="8561444" cy="1617089"/>
            <a:chOff x="0" y="0"/>
            <a:chExt cx="11415259" cy="215611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17/12/25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Eletroterapia Avançada (controle de dor)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PHD Richard Liebano (Palestrante Internacional -USA)</a:t>
              </a:r>
            </a:p>
          </p:txBody>
        </p:sp>
      </p:grpSp>
      <p:sp>
        <p:nvSpPr>
          <p:cNvPr id="28" name="Freeform 34">
            <a:extLst>
              <a:ext uri="{FF2B5EF4-FFF2-40B4-BE49-F238E27FC236}">
                <a16:creationId xmlns:a16="http://schemas.microsoft.com/office/drawing/2014/main" id="{B8F8543D-FEAE-1EF0-E81D-ABC4C67E7F07}"/>
              </a:ext>
            </a:extLst>
          </p:cNvPr>
          <p:cNvSpPr/>
          <p:nvPr/>
        </p:nvSpPr>
        <p:spPr>
          <a:xfrm>
            <a:off x="9228212" y="72009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9" name="Freeform 34">
            <a:extLst>
              <a:ext uri="{FF2B5EF4-FFF2-40B4-BE49-F238E27FC236}">
                <a16:creationId xmlns:a16="http://schemas.microsoft.com/office/drawing/2014/main" id="{C208E8F4-7D6E-DA53-5E00-C4AD925B7929}"/>
              </a:ext>
            </a:extLst>
          </p:cNvPr>
          <p:cNvSpPr/>
          <p:nvPr/>
        </p:nvSpPr>
        <p:spPr>
          <a:xfrm>
            <a:off x="8991600" y="5380112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074" name="Picture 2" descr="ícone redondo da bandeira dos estados unidos. bandeira americana 13743592  PNG">
            <a:extLst>
              <a:ext uri="{FF2B5EF4-FFF2-40B4-BE49-F238E27FC236}">
                <a16:creationId xmlns:a16="http://schemas.microsoft.com/office/drawing/2014/main" id="{6B6D43F9-0BA5-266D-D5E6-06436EF6D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7704" y="1193888"/>
            <a:ext cx="1013535" cy="10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ícone redondo da bandeira dos estados unidos. bandeira americana 13743592  PNG">
            <a:extLst>
              <a:ext uri="{FF2B5EF4-FFF2-40B4-BE49-F238E27FC236}">
                <a16:creationId xmlns:a16="http://schemas.microsoft.com/office/drawing/2014/main" id="{023D0709-8444-EA2C-1109-A1E78D344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138" y="3109753"/>
            <a:ext cx="1013535" cy="10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16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757416"/>
            <a:ext cx="5987659" cy="183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499"/>
              </a:lnSpc>
              <a:spcBef>
                <a:spcPct val="0"/>
              </a:spcBef>
            </a:pPr>
            <a:r>
              <a:rPr lang="en-US" sz="49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 V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1710645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6293947"/>
            <a:ext cx="11431579" cy="2282407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371741" y="4261931"/>
            <a:ext cx="8561444" cy="1617089"/>
            <a:chOff x="0" y="0"/>
            <a:chExt cx="11415259" cy="215611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04/03/26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oncológicos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Profa. Dra. Alba Riu I Mat (Palestrante Internacional - ESPANHA)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371741" y="6528367"/>
            <a:ext cx="8561444" cy="1617089"/>
            <a:chOff x="0" y="0"/>
            <a:chExt cx="11415259" cy="2156119"/>
          </a:xfrm>
        </p:grpSpPr>
        <p:sp>
          <p:nvSpPr>
            <p:cNvPr id="19" name="TextBox 19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18/03/26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geriatras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Marina Pereza (Palestrante Internacional - ESPANHA)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371741" y="2224279"/>
            <a:ext cx="8561444" cy="1255139"/>
            <a:chOff x="0" y="0"/>
            <a:chExt cx="11415259" cy="1673519"/>
          </a:xfrm>
        </p:grpSpPr>
        <p:sp>
          <p:nvSpPr>
            <p:cNvPr id="22" name="TextBox 22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18/02/26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683342"/>
              <a:ext cx="11415259" cy="9901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Reabilitação de pacientes amputados Prof. Dr. Renata Diniz (Palestrante Internacional -ESPANHA)</a:t>
              </a:r>
            </a:p>
          </p:txBody>
        </p:sp>
      </p:grpSp>
      <p:sp>
        <p:nvSpPr>
          <p:cNvPr id="24" name="Freeform 34">
            <a:extLst>
              <a:ext uri="{FF2B5EF4-FFF2-40B4-BE49-F238E27FC236}">
                <a16:creationId xmlns:a16="http://schemas.microsoft.com/office/drawing/2014/main" id="{13FB6289-329A-7ABC-12A7-59106F34B0D4}"/>
              </a:ext>
            </a:extLst>
          </p:cNvPr>
          <p:cNvSpPr/>
          <p:nvPr/>
        </p:nvSpPr>
        <p:spPr>
          <a:xfrm>
            <a:off x="9228212" y="20955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5" name="Freeform 34">
            <a:extLst>
              <a:ext uri="{FF2B5EF4-FFF2-40B4-BE49-F238E27FC236}">
                <a16:creationId xmlns:a16="http://schemas.microsoft.com/office/drawing/2014/main" id="{BAE201F7-6564-BD8E-C1F0-75211F0544F3}"/>
              </a:ext>
            </a:extLst>
          </p:cNvPr>
          <p:cNvSpPr/>
          <p:nvPr/>
        </p:nvSpPr>
        <p:spPr>
          <a:xfrm>
            <a:off x="9228212" y="41529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6" name="Freeform 34">
            <a:extLst>
              <a:ext uri="{FF2B5EF4-FFF2-40B4-BE49-F238E27FC236}">
                <a16:creationId xmlns:a16="http://schemas.microsoft.com/office/drawing/2014/main" id="{917CCAA0-7C18-AEAC-3379-0B327E49F565}"/>
              </a:ext>
            </a:extLst>
          </p:cNvPr>
          <p:cNvSpPr/>
          <p:nvPr/>
        </p:nvSpPr>
        <p:spPr>
          <a:xfrm>
            <a:off x="9228212" y="6438900"/>
            <a:ext cx="525388" cy="525388"/>
          </a:xfrm>
          <a:custGeom>
            <a:avLst/>
            <a:gdLst/>
            <a:ahLst/>
            <a:cxnLst/>
            <a:rect l="l" t="t" r="r" b="b"/>
            <a:pathLst>
              <a:path w="525388" h="525388">
                <a:moveTo>
                  <a:pt x="0" y="0"/>
                </a:moveTo>
                <a:lnTo>
                  <a:pt x="525388" y="0"/>
                </a:lnTo>
                <a:lnTo>
                  <a:pt x="525388" y="525388"/>
                </a:lnTo>
                <a:lnTo>
                  <a:pt x="0" y="5253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17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961" y="3329230"/>
            <a:ext cx="5295017" cy="3120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399"/>
              </a:lnSpc>
              <a:spcBef>
                <a:spcPct val="0"/>
              </a:spcBef>
            </a:pPr>
            <a:r>
              <a:rPr lang="en-US" sz="55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Módulo Avançado de Reabilitação VI</a:t>
            </a:r>
          </a:p>
        </p:txBody>
      </p:sp>
      <p:sp>
        <p:nvSpPr>
          <p:cNvPr id="13" name="AutoShape 13"/>
          <p:cNvSpPr/>
          <p:nvPr/>
        </p:nvSpPr>
        <p:spPr>
          <a:xfrm>
            <a:off x="6856421" y="5325351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4" name="AutoShape 14"/>
          <p:cNvSpPr/>
          <p:nvPr/>
        </p:nvSpPr>
        <p:spPr>
          <a:xfrm>
            <a:off x="6856421" y="9258300"/>
            <a:ext cx="11431579" cy="1862126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5" name="AutoShape 15"/>
          <p:cNvSpPr/>
          <p:nvPr/>
        </p:nvSpPr>
        <p:spPr>
          <a:xfrm>
            <a:off x="6856421" y="1415598"/>
            <a:ext cx="11431579" cy="1901474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7371741" y="3259921"/>
            <a:ext cx="8561444" cy="1979039"/>
            <a:chOff x="0" y="0"/>
            <a:chExt cx="11415259" cy="2638719"/>
          </a:xfrm>
        </p:grpSpPr>
        <p:sp>
          <p:nvSpPr>
            <p:cNvPr id="17" name="TextBox 17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07/01/26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683342"/>
              <a:ext cx="11415259" cy="19553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pacientes com mielopatia degenerativa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Yatziri Linares (Palestrante Internacional - MÉXICO)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5447869"/>
            <a:ext cx="8561444" cy="1617089"/>
            <a:chOff x="0" y="0"/>
            <a:chExt cx="11415259" cy="215611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21/01/26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em felinos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Debora Sades (Palestrante Internacional - MÉXICO)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7414344"/>
            <a:ext cx="8561444" cy="1617089"/>
            <a:chOff x="0" y="0"/>
            <a:chExt cx="11415259" cy="2156119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04/02/26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Associação da acupuntura na reabilitação animal 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Karla Pinto (Palestrante Internacional – PORTUGAL)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7371741" y="1547582"/>
            <a:ext cx="8561444" cy="1617089"/>
            <a:chOff x="0" y="0"/>
            <a:chExt cx="11415259" cy="2156119"/>
          </a:xfrm>
        </p:grpSpPr>
        <p:sp>
          <p:nvSpPr>
            <p:cNvPr id="26" name="TextBox 26"/>
            <p:cNvSpPr txBox="1"/>
            <p:nvPr/>
          </p:nvSpPr>
          <p:spPr>
            <a:xfrm>
              <a:off x="0" y="-228600"/>
              <a:ext cx="11415259" cy="7890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5600"/>
                </a:lnSpc>
                <a:spcBef>
                  <a:spcPct val="0"/>
                </a:spcBef>
              </a:pPr>
              <a:r>
                <a:rPr lang="en-US" sz="2800" spc="14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17/12/25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683342"/>
              <a:ext cx="11415259" cy="14727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860"/>
                </a:lnSpc>
              </a:pPr>
              <a:r>
                <a:rPr lang="en-US" sz="2600" spc="52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Reabilitação de pacientes tetraplégicos</a:t>
              </a:r>
            </a:p>
            <a:p>
              <a:pPr marL="0" lvl="0" indent="0" algn="l">
                <a:lnSpc>
                  <a:spcPts val="2860"/>
                </a:lnSpc>
                <a:spcBef>
                  <a:spcPct val="0"/>
                </a:spcBef>
              </a:pPr>
              <a:r>
                <a:rPr lang="en-US" sz="2600" spc="52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Angela Martins (Palestrante Internacional - PORTUGAL)</a:t>
              </a:r>
            </a:p>
          </p:txBody>
        </p:sp>
      </p:grpSp>
      <p:sp>
        <p:nvSpPr>
          <p:cNvPr id="29" name="Freeform 29">
            <a:extLst>
              <a:ext uri="{FF2B5EF4-FFF2-40B4-BE49-F238E27FC236}">
                <a16:creationId xmlns:a16="http://schemas.microsoft.com/office/drawing/2014/main" id="{D6484AC9-AA1D-814C-8E7D-E48AC00771D2}"/>
              </a:ext>
            </a:extLst>
          </p:cNvPr>
          <p:cNvSpPr/>
          <p:nvPr/>
        </p:nvSpPr>
        <p:spPr>
          <a:xfrm>
            <a:off x="9070424" y="1485900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BCE4249A-55A7-0FBC-C852-51F146CDA55E}"/>
              </a:ext>
            </a:extLst>
          </p:cNvPr>
          <p:cNvSpPr/>
          <p:nvPr/>
        </p:nvSpPr>
        <p:spPr>
          <a:xfrm>
            <a:off x="9146624" y="7353300"/>
            <a:ext cx="454576" cy="454576"/>
          </a:xfrm>
          <a:custGeom>
            <a:avLst/>
            <a:gdLst/>
            <a:ahLst/>
            <a:cxnLst/>
            <a:rect l="l" t="t" r="r" b="b"/>
            <a:pathLst>
              <a:path w="454576" h="454576">
                <a:moveTo>
                  <a:pt x="0" y="0"/>
                </a:moveTo>
                <a:lnTo>
                  <a:pt x="454576" y="0"/>
                </a:lnTo>
                <a:lnTo>
                  <a:pt x="454576" y="454576"/>
                </a:lnTo>
                <a:lnTo>
                  <a:pt x="0" y="45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1030" name="Picture 6" descr="Bandeira Do País Redondo México PNG , Volta, País, Bandeira Do México  Imagem PNG e Vetor Para Download Gratuito">
            <a:extLst>
              <a:ext uri="{FF2B5EF4-FFF2-40B4-BE49-F238E27FC236}">
                <a16:creationId xmlns:a16="http://schemas.microsoft.com/office/drawing/2014/main" id="{B607692B-9C92-68D0-0624-A860DF6CD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669" y="5391969"/>
            <a:ext cx="589731" cy="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Bandeira Do País Redondo México PNG , Volta, País, Bandeira Do México  Imagem PNG e Vetor Para Download Gratuito">
            <a:extLst>
              <a:ext uri="{FF2B5EF4-FFF2-40B4-BE49-F238E27FC236}">
                <a16:creationId xmlns:a16="http://schemas.microsoft.com/office/drawing/2014/main" id="{51149240-8016-007E-9FDE-D7D96A511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182169"/>
            <a:ext cx="589731" cy="58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C3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613184" y="5952691"/>
            <a:ext cx="11061633" cy="13258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459"/>
              </a:lnSpc>
            </a:pPr>
            <a:r>
              <a:rPr lang="en-US" sz="5999">
                <a:solidFill>
                  <a:srgbClr val="333333"/>
                </a:solidFill>
                <a:latin typeface="Urbanist 1 Italics"/>
                <a:ea typeface="Urbanist 1 Italics"/>
                <a:cs typeface="Urbanist 1 Italics"/>
                <a:sym typeface="Urbanist 1 Italics"/>
              </a:rPr>
              <a:t>Aula prática presencial I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09645" y="2815159"/>
            <a:ext cx="9668710" cy="3556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AULAS</a:t>
            </a:r>
          </a:p>
          <a:p>
            <a:pPr algn="ctr">
              <a:lnSpc>
                <a:spcPts val="13919"/>
              </a:lnSpc>
            </a:pPr>
            <a:r>
              <a:rPr lang="en-US" sz="11999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PRÁTICAS</a:t>
            </a:r>
          </a:p>
        </p:txBody>
      </p:sp>
      <p:sp>
        <p:nvSpPr>
          <p:cNvPr id="10" name="Freeform 10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1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1123" y="1621168"/>
            <a:ext cx="6382683" cy="797306"/>
            <a:chOff x="0" y="0"/>
            <a:chExt cx="8510245" cy="1063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31 de Maio 2025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1123" y="5322917"/>
            <a:ext cx="6382683" cy="797306"/>
            <a:chOff x="0" y="0"/>
            <a:chExt cx="8510245" cy="1063075"/>
          </a:xfrm>
        </p:grpSpPr>
        <p:sp>
          <p:nvSpPr>
            <p:cNvPr id="17" name="Freeform 17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01 de Junho 2025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1123" y="2721381"/>
            <a:ext cx="638268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17h: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Semiologia fisiátrica, ortopédica e neurológica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Camila Rugieri Chinelato (Fisio Care Pet)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468021"/>
            <a:ext cx="7440813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10h: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hidroterapia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Camila Rugieri Chinelato (Fisio Care Pet)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11h às 13h: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eletro, laser e ultrassom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Camila Rugeri Chinelato (Fisio Care Pet) </a:t>
            </a:r>
          </a:p>
        </p:txBody>
      </p:sp>
      <p:sp>
        <p:nvSpPr>
          <p:cNvPr id="22" name="Freeform 22"/>
          <p:cNvSpPr/>
          <p:nvPr/>
        </p:nvSpPr>
        <p:spPr>
          <a:xfrm>
            <a:off x="-32521" y="3898580"/>
            <a:ext cx="7404262" cy="3483345"/>
          </a:xfrm>
          <a:custGeom>
            <a:avLst/>
            <a:gdLst/>
            <a:ahLst/>
            <a:cxnLst/>
            <a:rect l="l" t="t" r="r" b="b"/>
            <a:pathLst>
              <a:path w="7404262" h="3483345">
                <a:moveTo>
                  <a:pt x="0" y="0"/>
                </a:moveTo>
                <a:lnTo>
                  <a:pt x="7404262" y="0"/>
                </a:lnTo>
                <a:lnTo>
                  <a:pt x="7404262" y="3483345"/>
                </a:lnTo>
                <a:lnTo>
                  <a:pt x="0" y="34833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085" r="-19175" b="-34318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1123" y="1402190"/>
            <a:ext cx="6382683" cy="797306"/>
            <a:chOff x="0" y="0"/>
            <a:chExt cx="8510245" cy="1063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14 de Junho de 2025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1123" y="5855723"/>
            <a:ext cx="6382683" cy="797306"/>
            <a:chOff x="0" y="0"/>
            <a:chExt cx="8510245" cy="1063075"/>
          </a:xfrm>
        </p:grpSpPr>
        <p:sp>
          <p:nvSpPr>
            <p:cNvPr id="17" name="Freeform 17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15 de Junho de 2025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1123" y="2502403"/>
            <a:ext cx="6382683" cy="2943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Massagem e liberação miofascial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Themis Regina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"/>
              <a:ea typeface="Urbanist 1"/>
              <a:cs typeface="Urbanist 1"/>
              <a:sym typeface="Urbanist 1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15h às 18h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Cinesioterapia e Alongamento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Camila Rugieri (Fisio Care Pet)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7045113"/>
            <a:ext cx="589100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Campo magnético e infrassom e discussão de casos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Camila Rugieri (Fisio Care Pet)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3278659"/>
            <a:ext cx="7371741" cy="3934512"/>
          </a:xfrm>
          <a:custGeom>
            <a:avLst/>
            <a:gdLst/>
            <a:ahLst/>
            <a:cxnLst/>
            <a:rect l="l" t="t" r="r" b="b"/>
            <a:pathLst>
              <a:path w="7371741" h="3934512">
                <a:moveTo>
                  <a:pt x="0" y="0"/>
                </a:moveTo>
                <a:lnTo>
                  <a:pt x="7371741" y="0"/>
                </a:lnTo>
                <a:lnTo>
                  <a:pt x="7371741" y="3934513"/>
                </a:lnTo>
                <a:lnTo>
                  <a:pt x="0" y="39345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631" t="-2766" r="-2631" b="-45149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III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8111123" y="1154951"/>
            <a:ext cx="6382683" cy="797306"/>
            <a:chOff x="0" y="0"/>
            <a:chExt cx="8510245" cy="10630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23 de Agosto 2025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11123" y="5164075"/>
            <a:ext cx="6382683" cy="797306"/>
            <a:chOff x="0" y="0"/>
            <a:chExt cx="8510245" cy="1063075"/>
          </a:xfrm>
        </p:grpSpPr>
        <p:sp>
          <p:nvSpPr>
            <p:cNvPr id="17" name="Freeform 17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24 de Agosto 2025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8111123" y="2255164"/>
            <a:ext cx="6957613" cy="2524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just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Neurológica  </a:t>
            </a:r>
          </a:p>
          <a:p>
            <a:pPr algn="just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17h: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de Quadril e Oosteoartrose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6353465"/>
            <a:ext cx="7440813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e Ombro e Cotovelo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12h às 13h: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Prática de Reabilitação em Felinos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ás 18h: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 presencial</a:t>
            </a:r>
          </a:p>
        </p:txBody>
      </p:sp>
      <p:sp>
        <p:nvSpPr>
          <p:cNvPr id="22" name="Freeform 22"/>
          <p:cNvSpPr/>
          <p:nvPr/>
        </p:nvSpPr>
        <p:spPr>
          <a:xfrm>
            <a:off x="0" y="3721519"/>
            <a:ext cx="7371741" cy="3682418"/>
          </a:xfrm>
          <a:custGeom>
            <a:avLst/>
            <a:gdLst/>
            <a:ahLst/>
            <a:cxnLst/>
            <a:rect l="l" t="t" r="r" b="b"/>
            <a:pathLst>
              <a:path w="7371741" h="3682418">
                <a:moveTo>
                  <a:pt x="0" y="0"/>
                </a:moveTo>
                <a:lnTo>
                  <a:pt x="7371741" y="0"/>
                </a:lnTo>
                <a:lnTo>
                  <a:pt x="7371741" y="3682418"/>
                </a:lnTo>
                <a:lnTo>
                  <a:pt x="0" y="36824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0137" b="-87103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11123" y="1402190"/>
            <a:ext cx="6382683" cy="797306"/>
            <a:chOff x="0" y="0"/>
            <a:chExt cx="8510245" cy="10630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0" y="0"/>
                  </a:moveTo>
                  <a:lnTo>
                    <a:pt x="8510272" y="0"/>
                  </a:lnTo>
                  <a:lnTo>
                    <a:pt x="8510272" y="1063082"/>
                  </a:lnTo>
                  <a:lnTo>
                    <a:pt x="0" y="1063082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524" y="-1524"/>
              <a:ext cx="8513320" cy="1066130"/>
            </a:xfrm>
            <a:custGeom>
              <a:avLst/>
              <a:gdLst/>
              <a:ahLst/>
              <a:cxnLst/>
              <a:rect l="l" t="t" r="r" b="b"/>
              <a:pathLst>
                <a:path w="8513320" h="1066130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064606"/>
                  </a:lnTo>
                  <a:cubicBezTo>
                    <a:pt x="8513320" y="1065495"/>
                    <a:pt x="8512558" y="1066130"/>
                    <a:pt x="8511796" y="1066130"/>
                  </a:cubicBezTo>
                  <a:lnTo>
                    <a:pt x="1524" y="1066130"/>
                  </a:lnTo>
                  <a:cubicBezTo>
                    <a:pt x="635" y="1066130"/>
                    <a:pt x="0" y="1065368"/>
                    <a:pt x="0" y="1064606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549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064606"/>
                  </a:lnTo>
                  <a:lnTo>
                    <a:pt x="1524" y="1064606"/>
                  </a:lnTo>
                  <a:lnTo>
                    <a:pt x="1524" y="1062583"/>
                  </a:lnTo>
                  <a:lnTo>
                    <a:pt x="8511796" y="1062583"/>
                  </a:lnTo>
                  <a:lnTo>
                    <a:pt x="8511796" y="1064606"/>
                  </a:lnTo>
                  <a:lnTo>
                    <a:pt x="8509848" y="1064606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549"/>
                  </a:lnTo>
                  <a:lnTo>
                    <a:pt x="1524" y="3549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10 de Janeiro 2026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123" y="5855723"/>
            <a:ext cx="6382683" cy="797306"/>
            <a:chOff x="0" y="0"/>
            <a:chExt cx="8510245" cy="1063075"/>
          </a:xfrm>
        </p:grpSpPr>
        <p:sp>
          <p:nvSpPr>
            <p:cNvPr id="16" name="Freeform 16"/>
            <p:cNvSpPr/>
            <p:nvPr/>
          </p:nvSpPr>
          <p:spPr>
            <a:xfrm>
              <a:off x="8134" y="8304"/>
              <a:ext cx="8494011" cy="1046476"/>
            </a:xfrm>
            <a:custGeom>
              <a:avLst/>
              <a:gdLst/>
              <a:ahLst/>
              <a:cxnLst/>
              <a:rect l="l" t="t" r="r" b="b"/>
              <a:pathLst>
                <a:path w="8494011" h="1046476">
                  <a:moveTo>
                    <a:pt x="0" y="0"/>
                  </a:moveTo>
                  <a:lnTo>
                    <a:pt x="8494011" y="0"/>
                  </a:lnTo>
                  <a:lnTo>
                    <a:pt x="8494011" y="1046476"/>
                  </a:lnTo>
                  <a:lnTo>
                    <a:pt x="0" y="1046476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8510272" cy="1063082"/>
            </a:xfrm>
            <a:custGeom>
              <a:avLst/>
              <a:gdLst/>
              <a:ahLst/>
              <a:cxnLst/>
              <a:rect l="l" t="t" r="r" b="b"/>
              <a:pathLst>
                <a:path w="8510272" h="1063082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654"/>
                    <a:pt x="8510272" y="8304"/>
                  </a:cubicBezTo>
                  <a:lnTo>
                    <a:pt x="8510272" y="1054780"/>
                  </a:lnTo>
                  <a:cubicBezTo>
                    <a:pt x="8510272" y="1059430"/>
                    <a:pt x="8506702" y="1063082"/>
                    <a:pt x="8502145" y="1063082"/>
                  </a:cubicBezTo>
                  <a:lnTo>
                    <a:pt x="8134" y="1063082"/>
                  </a:lnTo>
                  <a:cubicBezTo>
                    <a:pt x="3579" y="1063082"/>
                    <a:pt x="0" y="1059430"/>
                    <a:pt x="0" y="1054780"/>
                  </a:cubicBezTo>
                  <a:lnTo>
                    <a:pt x="0" y="8304"/>
                  </a:lnTo>
                  <a:cubicBezTo>
                    <a:pt x="0" y="3654"/>
                    <a:pt x="3579" y="0"/>
                    <a:pt x="8134" y="0"/>
                  </a:cubicBezTo>
                  <a:moveTo>
                    <a:pt x="8134" y="16608"/>
                  </a:moveTo>
                  <a:lnTo>
                    <a:pt x="8134" y="8304"/>
                  </a:lnTo>
                  <a:lnTo>
                    <a:pt x="16269" y="8304"/>
                  </a:lnTo>
                  <a:lnTo>
                    <a:pt x="16269" y="1054780"/>
                  </a:lnTo>
                  <a:lnTo>
                    <a:pt x="8134" y="1054780"/>
                  </a:lnTo>
                  <a:lnTo>
                    <a:pt x="8134" y="1046476"/>
                  </a:lnTo>
                  <a:lnTo>
                    <a:pt x="8502145" y="1046476"/>
                  </a:lnTo>
                  <a:lnTo>
                    <a:pt x="8502145" y="1054780"/>
                  </a:lnTo>
                  <a:lnTo>
                    <a:pt x="8494011" y="1054780"/>
                  </a:lnTo>
                  <a:lnTo>
                    <a:pt x="8494011" y="8304"/>
                  </a:lnTo>
                  <a:lnTo>
                    <a:pt x="8502145" y="8304"/>
                  </a:lnTo>
                  <a:lnTo>
                    <a:pt x="8502145" y="16608"/>
                  </a:lnTo>
                  <a:lnTo>
                    <a:pt x="8134" y="16608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0"/>
              <a:ext cx="8510245" cy="1063075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560"/>
                </a:lnSpc>
              </a:pPr>
              <a:r>
                <a:rPr lang="en-US" sz="3800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11 de Janeiro 2026</a:t>
              </a:r>
            </a:p>
          </p:txBody>
        </p:sp>
      </p:grpSp>
      <p:sp>
        <p:nvSpPr>
          <p:cNvPr id="19" name="Freeform 19"/>
          <p:cNvSpPr/>
          <p:nvPr/>
        </p:nvSpPr>
        <p:spPr>
          <a:xfrm>
            <a:off x="18450" y="3447257"/>
            <a:ext cx="7353292" cy="4278639"/>
          </a:xfrm>
          <a:custGeom>
            <a:avLst/>
            <a:gdLst/>
            <a:ahLst/>
            <a:cxnLst/>
            <a:rect l="l" t="t" r="r" b="b"/>
            <a:pathLst>
              <a:path w="7353292" h="4278639">
                <a:moveTo>
                  <a:pt x="0" y="0"/>
                </a:moveTo>
                <a:lnTo>
                  <a:pt x="7353291" y="0"/>
                </a:lnTo>
                <a:lnTo>
                  <a:pt x="7353291" y="4278639"/>
                </a:lnTo>
                <a:lnTo>
                  <a:pt x="0" y="4278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0521" b="-6862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0" name="TextBox 20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IV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2502403"/>
            <a:ext cx="6382683" cy="3362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de Afecções em Joelho</a:t>
            </a:r>
            <a:r>
              <a:rPr lang="en-US" sz="279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 Lilian Pasqualin (Fisio Care Pet)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Reabilitação Ortopédica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Núbia Bergamo (Fisio Care Pet)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111123" y="7045113"/>
            <a:ext cx="5891003" cy="210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Discussão de Casos Complexos e Aplicação de Protocolos</a:t>
            </a:r>
          </a:p>
          <a:p>
            <a:pPr algn="l">
              <a:lnSpc>
                <a:spcPts val="3359"/>
              </a:lnSpc>
            </a:pPr>
            <a:r>
              <a:rPr lang="en-US" sz="2799">
                <a:solidFill>
                  <a:srgbClr val="000000"/>
                </a:solidFill>
                <a:latin typeface="Urbanist 2"/>
                <a:ea typeface="Urbanist 2"/>
                <a:cs typeface="Urbanist 2"/>
                <a:sym typeface="Urbanist 2"/>
              </a:rPr>
              <a:t>Thayna Cardoso (Fisio Care Pet)</a:t>
            </a:r>
          </a:p>
          <a:p>
            <a:pPr algn="l">
              <a:lnSpc>
                <a:spcPts val="3359"/>
              </a:lnSpc>
            </a:pPr>
            <a:endParaRPr lang="en-US" sz="2799">
              <a:solidFill>
                <a:srgbClr val="000000"/>
              </a:solidFill>
              <a:latin typeface="Urbanist 2"/>
              <a:ea typeface="Urbanist 2"/>
              <a:cs typeface="Urbanist 2"/>
              <a:sym typeface="Urbanist 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6126" y="-903076"/>
            <a:ext cx="2160903" cy="11921204"/>
            <a:chOff x="0" y="0"/>
            <a:chExt cx="483555" cy="26676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3555" cy="2667660"/>
            </a:xfrm>
            <a:custGeom>
              <a:avLst/>
              <a:gdLst/>
              <a:ahLst/>
              <a:cxnLst/>
              <a:rect l="l" t="t" r="r" b="b"/>
              <a:pathLst>
                <a:path w="483555" h="2667660">
                  <a:moveTo>
                    <a:pt x="0" y="0"/>
                  </a:moveTo>
                  <a:lnTo>
                    <a:pt x="483555" y="0"/>
                  </a:lnTo>
                  <a:lnTo>
                    <a:pt x="483555" y="2667660"/>
                  </a:lnTo>
                  <a:lnTo>
                    <a:pt x="0" y="2667660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3555" cy="27057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024580" y="3669387"/>
            <a:ext cx="228135" cy="22813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72123" y="4306830"/>
            <a:ext cx="455210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Modelo híbrido</a:t>
            </a:r>
          </a:p>
        </p:txBody>
      </p:sp>
      <p:sp>
        <p:nvSpPr>
          <p:cNvPr id="8" name="AutoShape 8"/>
          <p:cNvSpPr/>
          <p:nvPr/>
        </p:nvSpPr>
        <p:spPr>
          <a:xfrm>
            <a:off x="2205990" y="5069018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>
            <a:off x="7024580" y="4645539"/>
            <a:ext cx="239085" cy="228135"/>
            <a:chOff x="0" y="0"/>
            <a:chExt cx="6654792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654791" cy="6350000"/>
            </a:xfrm>
            <a:custGeom>
              <a:avLst/>
              <a:gdLst/>
              <a:ahLst/>
              <a:cxnLst/>
              <a:rect l="l" t="t" r="r" b="b"/>
              <a:pathLst>
                <a:path w="6654791" h="6350000">
                  <a:moveTo>
                    <a:pt x="3327396" y="0"/>
                  </a:moveTo>
                  <a:cubicBezTo>
                    <a:pt x="1489726" y="0"/>
                    <a:pt x="0" y="1421496"/>
                    <a:pt x="0" y="3175000"/>
                  </a:cubicBezTo>
                  <a:cubicBezTo>
                    <a:pt x="0" y="4928504"/>
                    <a:pt x="1489726" y="6350000"/>
                    <a:pt x="3327396" y="6350000"/>
                  </a:cubicBezTo>
                  <a:cubicBezTo>
                    <a:pt x="5165066" y="6350000"/>
                    <a:pt x="6654791" y="4928504"/>
                    <a:pt x="6654791" y="3175000"/>
                  </a:cubicBezTo>
                  <a:cubicBezTo>
                    <a:pt x="6654791" y="1421496"/>
                    <a:pt x="5165066" y="0"/>
                    <a:pt x="332739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205990" y="6123305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2" name="Group 12"/>
          <p:cNvGrpSpPr/>
          <p:nvPr/>
        </p:nvGrpSpPr>
        <p:grpSpPr>
          <a:xfrm>
            <a:off x="7024580" y="6119652"/>
            <a:ext cx="252512" cy="228135"/>
            <a:chOff x="0" y="0"/>
            <a:chExt cx="7028521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7028521" cy="6350000"/>
            </a:xfrm>
            <a:custGeom>
              <a:avLst/>
              <a:gdLst/>
              <a:ahLst/>
              <a:cxnLst/>
              <a:rect l="l" t="t" r="r" b="b"/>
              <a:pathLst>
                <a:path w="7028521" h="6350000">
                  <a:moveTo>
                    <a:pt x="3514261" y="0"/>
                  </a:moveTo>
                  <a:cubicBezTo>
                    <a:pt x="1573388" y="0"/>
                    <a:pt x="0" y="1421496"/>
                    <a:pt x="0" y="3175000"/>
                  </a:cubicBezTo>
                  <a:cubicBezTo>
                    <a:pt x="0" y="4928504"/>
                    <a:pt x="1573388" y="6350000"/>
                    <a:pt x="3514261" y="6350000"/>
                  </a:cubicBezTo>
                  <a:cubicBezTo>
                    <a:pt x="5455134" y="6350000"/>
                    <a:pt x="7028521" y="4928504"/>
                    <a:pt x="7028521" y="3175000"/>
                  </a:cubicBezTo>
                  <a:cubicBezTo>
                    <a:pt x="7028521" y="1421496"/>
                    <a:pt x="5455134" y="0"/>
                    <a:pt x="3514261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4" name="AutoShape 14"/>
          <p:cNvSpPr/>
          <p:nvPr/>
        </p:nvSpPr>
        <p:spPr>
          <a:xfrm>
            <a:off x="2205990" y="7270663"/>
            <a:ext cx="5630617" cy="0"/>
          </a:xfrm>
          <a:prstGeom prst="line">
            <a:avLst/>
          </a:prstGeom>
          <a:ln w="19050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grpSp>
        <p:nvGrpSpPr>
          <p:cNvPr id="15" name="Group 15"/>
          <p:cNvGrpSpPr/>
          <p:nvPr/>
        </p:nvGrpSpPr>
        <p:grpSpPr>
          <a:xfrm>
            <a:off x="7024580" y="7349570"/>
            <a:ext cx="228135" cy="228135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026140" y="1804988"/>
            <a:ext cx="5560050" cy="6677024"/>
          </a:xfrm>
          <a:custGeom>
            <a:avLst/>
            <a:gdLst/>
            <a:ahLst/>
            <a:cxnLst/>
            <a:rect l="l" t="t" r="r" b="b"/>
            <a:pathLst>
              <a:path w="5560050" h="6677024">
                <a:moveTo>
                  <a:pt x="0" y="0"/>
                </a:moveTo>
                <a:lnTo>
                  <a:pt x="5560050" y="0"/>
                </a:lnTo>
                <a:lnTo>
                  <a:pt x="5560050" y="6677024"/>
                </a:lnTo>
                <a:lnTo>
                  <a:pt x="0" y="66770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8" name="TextBox 18"/>
          <p:cNvSpPr txBox="1"/>
          <p:nvPr/>
        </p:nvSpPr>
        <p:spPr>
          <a:xfrm>
            <a:off x="2205990" y="1448157"/>
            <a:ext cx="8115300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333333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INFORMAÇÕES GERAIS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566648" y="5304693"/>
            <a:ext cx="4770600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Aulas teóricas semanais on-line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566648" y="6399530"/>
            <a:ext cx="5038515" cy="466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5"/>
              </a:lnSpc>
              <a:spcBef>
                <a:spcPct val="0"/>
              </a:spcBef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5</a:t>
            </a:r>
            <a:r>
              <a:rPr lang="en-US" sz="2563" u="none" strike="noStrike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 módulos práticos em São Paulo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66648" y="7440734"/>
            <a:ext cx="5101060" cy="955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45"/>
              </a:lnSpc>
            </a:pPr>
            <a:r>
              <a:rPr lang="en-US" sz="2563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17 aulas legendadas com 12 palestrantes internacionais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7371741" cy="10287000"/>
          </a:xfrm>
          <a:prstGeom prst="rect">
            <a:avLst/>
          </a:prstGeom>
          <a:solidFill>
            <a:srgbClr val="95C31F"/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 rot="-5400000">
            <a:off x="18450" y="6286383"/>
            <a:ext cx="7353292" cy="7353292"/>
          </a:xfrm>
          <a:custGeom>
            <a:avLst/>
            <a:gdLst/>
            <a:ahLst/>
            <a:cxnLst/>
            <a:rect l="l" t="t" r="r" b="b"/>
            <a:pathLst>
              <a:path w="7353292" h="7353292">
                <a:moveTo>
                  <a:pt x="0" y="0"/>
                </a:moveTo>
                <a:lnTo>
                  <a:pt x="7353291" y="0"/>
                </a:lnTo>
                <a:lnTo>
                  <a:pt x="7353291" y="7353292"/>
                </a:lnTo>
                <a:lnTo>
                  <a:pt x="0" y="73532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2834656" y="7944396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20"/>
                </a:lnTo>
                <a:lnTo>
                  <a:pt x="0" y="18931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5" name="Group 5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11123" y="2019821"/>
            <a:ext cx="6382683" cy="833755"/>
            <a:chOff x="0" y="0"/>
            <a:chExt cx="8510245" cy="111167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510272" cy="1111680"/>
            </a:xfrm>
            <a:custGeom>
              <a:avLst/>
              <a:gdLst/>
              <a:ahLst/>
              <a:cxnLst/>
              <a:rect l="l" t="t" r="r" b="b"/>
              <a:pathLst>
                <a:path w="8510272" h="1111680">
                  <a:moveTo>
                    <a:pt x="0" y="0"/>
                  </a:moveTo>
                  <a:lnTo>
                    <a:pt x="8510272" y="0"/>
                  </a:lnTo>
                  <a:lnTo>
                    <a:pt x="8510272" y="1111680"/>
                  </a:lnTo>
                  <a:lnTo>
                    <a:pt x="0" y="1111680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-1524" y="-1524"/>
              <a:ext cx="8513320" cy="1114728"/>
            </a:xfrm>
            <a:custGeom>
              <a:avLst/>
              <a:gdLst/>
              <a:ahLst/>
              <a:cxnLst/>
              <a:rect l="l" t="t" r="r" b="b"/>
              <a:pathLst>
                <a:path w="8513320" h="1114728">
                  <a:moveTo>
                    <a:pt x="1524" y="0"/>
                  </a:moveTo>
                  <a:lnTo>
                    <a:pt x="8511796" y="0"/>
                  </a:lnTo>
                  <a:cubicBezTo>
                    <a:pt x="8512685" y="0"/>
                    <a:pt x="8513320" y="762"/>
                    <a:pt x="8513320" y="1524"/>
                  </a:cubicBezTo>
                  <a:lnTo>
                    <a:pt x="8513320" y="1113204"/>
                  </a:lnTo>
                  <a:cubicBezTo>
                    <a:pt x="8513320" y="1114093"/>
                    <a:pt x="8512558" y="1114728"/>
                    <a:pt x="8511796" y="1114728"/>
                  </a:cubicBezTo>
                  <a:lnTo>
                    <a:pt x="1524" y="1114728"/>
                  </a:lnTo>
                  <a:cubicBezTo>
                    <a:pt x="635" y="1114728"/>
                    <a:pt x="0" y="1113966"/>
                    <a:pt x="0" y="1113204"/>
                  </a:cubicBezTo>
                  <a:lnTo>
                    <a:pt x="0" y="1524"/>
                  </a:lnTo>
                  <a:cubicBezTo>
                    <a:pt x="0" y="635"/>
                    <a:pt x="762" y="0"/>
                    <a:pt x="1524" y="0"/>
                  </a:cubicBezTo>
                  <a:moveTo>
                    <a:pt x="1524" y="3641"/>
                  </a:moveTo>
                  <a:lnTo>
                    <a:pt x="1524" y="1524"/>
                  </a:lnTo>
                  <a:lnTo>
                    <a:pt x="3480" y="1524"/>
                  </a:lnTo>
                  <a:lnTo>
                    <a:pt x="3480" y="1113204"/>
                  </a:lnTo>
                  <a:lnTo>
                    <a:pt x="1524" y="1113204"/>
                  </a:lnTo>
                  <a:lnTo>
                    <a:pt x="1524" y="1111090"/>
                  </a:lnTo>
                  <a:lnTo>
                    <a:pt x="8511796" y="1111090"/>
                  </a:lnTo>
                  <a:lnTo>
                    <a:pt x="8511796" y="1113204"/>
                  </a:lnTo>
                  <a:lnTo>
                    <a:pt x="8509848" y="1113204"/>
                  </a:lnTo>
                  <a:lnTo>
                    <a:pt x="8509848" y="1524"/>
                  </a:lnTo>
                  <a:lnTo>
                    <a:pt x="8511796" y="1524"/>
                  </a:lnTo>
                  <a:lnTo>
                    <a:pt x="8511796" y="3641"/>
                  </a:lnTo>
                  <a:lnTo>
                    <a:pt x="1524" y="3641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9525"/>
              <a:ext cx="8510245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13 de Junho 2026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111123" y="5869506"/>
            <a:ext cx="6382683" cy="833755"/>
            <a:chOff x="0" y="0"/>
            <a:chExt cx="8510245" cy="1111673"/>
          </a:xfrm>
        </p:grpSpPr>
        <p:sp>
          <p:nvSpPr>
            <p:cNvPr id="16" name="Freeform 16"/>
            <p:cNvSpPr/>
            <p:nvPr/>
          </p:nvSpPr>
          <p:spPr>
            <a:xfrm>
              <a:off x="8134" y="8684"/>
              <a:ext cx="8494011" cy="1094315"/>
            </a:xfrm>
            <a:custGeom>
              <a:avLst/>
              <a:gdLst/>
              <a:ahLst/>
              <a:cxnLst/>
              <a:rect l="l" t="t" r="r" b="b"/>
              <a:pathLst>
                <a:path w="8494011" h="1094315">
                  <a:moveTo>
                    <a:pt x="0" y="0"/>
                  </a:moveTo>
                  <a:lnTo>
                    <a:pt x="8494011" y="0"/>
                  </a:lnTo>
                  <a:lnTo>
                    <a:pt x="8494011" y="1094315"/>
                  </a:lnTo>
                  <a:lnTo>
                    <a:pt x="0" y="1094315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0" y="0"/>
              <a:ext cx="8510272" cy="1111680"/>
            </a:xfrm>
            <a:custGeom>
              <a:avLst/>
              <a:gdLst/>
              <a:ahLst/>
              <a:cxnLst/>
              <a:rect l="l" t="t" r="r" b="b"/>
              <a:pathLst>
                <a:path w="8510272" h="1111680">
                  <a:moveTo>
                    <a:pt x="8134" y="0"/>
                  </a:moveTo>
                  <a:lnTo>
                    <a:pt x="8502145" y="0"/>
                  </a:lnTo>
                  <a:cubicBezTo>
                    <a:pt x="8506702" y="0"/>
                    <a:pt x="8510272" y="3821"/>
                    <a:pt x="8510272" y="8684"/>
                  </a:cubicBezTo>
                  <a:lnTo>
                    <a:pt x="8510272" y="1102999"/>
                  </a:lnTo>
                  <a:cubicBezTo>
                    <a:pt x="8510272" y="1107862"/>
                    <a:pt x="8506702" y="1111680"/>
                    <a:pt x="8502145" y="1111680"/>
                  </a:cubicBezTo>
                  <a:lnTo>
                    <a:pt x="8134" y="1111680"/>
                  </a:lnTo>
                  <a:cubicBezTo>
                    <a:pt x="3579" y="1111680"/>
                    <a:pt x="0" y="1107862"/>
                    <a:pt x="0" y="1102999"/>
                  </a:cubicBezTo>
                  <a:lnTo>
                    <a:pt x="0" y="8684"/>
                  </a:lnTo>
                  <a:cubicBezTo>
                    <a:pt x="0" y="3821"/>
                    <a:pt x="3579" y="0"/>
                    <a:pt x="8134" y="0"/>
                  </a:cubicBezTo>
                  <a:moveTo>
                    <a:pt x="8134" y="17367"/>
                  </a:moveTo>
                  <a:lnTo>
                    <a:pt x="8134" y="8684"/>
                  </a:lnTo>
                  <a:lnTo>
                    <a:pt x="16269" y="8684"/>
                  </a:lnTo>
                  <a:lnTo>
                    <a:pt x="16269" y="1102999"/>
                  </a:lnTo>
                  <a:lnTo>
                    <a:pt x="8134" y="1102999"/>
                  </a:lnTo>
                  <a:lnTo>
                    <a:pt x="8134" y="1094315"/>
                  </a:lnTo>
                  <a:lnTo>
                    <a:pt x="8502145" y="1094315"/>
                  </a:lnTo>
                  <a:lnTo>
                    <a:pt x="8502145" y="1102999"/>
                  </a:lnTo>
                  <a:lnTo>
                    <a:pt x="8494011" y="1102999"/>
                  </a:lnTo>
                  <a:lnTo>
                    <a:pt x="8494011" y="8684"/>
                  </a:lnTo>
                  <a:lnTo>
                    <a:pt x="8502145" y="8684"/>
                  </a:lnTo>
                  <a:lnTo>
                    <a:pt x="8502145" y="17367"/>
                  </a:lnTo>
                  <a:lnTo>
                    <a:pt x="8134" y="17367"/>
                  </a:lnTo>
                  <a:close/>
                </a:path>
              </a:pathLst>
            </a:custGeom>
            <a:solidFill>
              <a:srgbClr val="18520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"/>
              <a:ext cx="8510245" cy="1121198"/>
            </a:xfrm>
            <a:prstGeom prst="rect">
              <a:avLst/>
            </a:prstGeom>
          </p:spPr>
          <p:txBody>
            <a:bodyPr lIns="50800" tIns="50800" rIns="50800" bIns="50800" rtlCol="0" anchor="t"/>
            <a:lstStyle/>
            <a:p>
              <a:pPr algn="l">
                <a:lnSpc>
                  <a:spcPts val="4799"/>
                </a:lnSpc>
              </a:pPr>
              <a:r>
                <a:rPr lang="en-US" sz="3999" u="sng">
                  <a:solidFill>
                    <a:srgbClr val="FFFFFF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Data: 14 de Junho 2026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28700" y="1212101"/>
            <a:ext cx="6129008" cy="1672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333333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 PRÁTICA PRESENCIAL V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111123" y="3129559"/>
            <a:ext cx="6382683" cy="257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12h:</a:t>
            </a:r>
          </a:p>
          <a:p>
            <a:pPr algn="just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Teórica</a:t>
            </a:r>
          </a:p>
          <a:p>
            <a:pPr algn="just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just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14h às 18h: </a:t>
            </a:r>
          </a:p>
          <a:p>
            <a:pPr algn="just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Prática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11123" y="7186206"/>
            <a:ext cx="5891003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09h às 13h: </a:t>
            </a:r>
          </a:p>
          <a:p>
            <a:pPr algn="l">
              <a:lnSpc>
                <a:spcPts val="4079"/>
              </a:lnSpc>
            </a:pPr>
            <a:r>
              <a:rPr lang="en-US" sz="33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Prova Prática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411">
            <a:off x="16091914" y="-204771"/>
            <a:ext cx="2904053" cy="2553039"/>
            <a:chOff x="0" y="0"/>
            <a:chExt cx="692895" cy="6091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8411">
            <a:off x="-76362" y="9010481"/>
            <a:ext cx="2904053" cy="2553039"/>
            <a:chOff x="0" y="0"/>
            <a:chExt cx="692895" cy="6091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92895" cy="609144"/>
            </a:xfrm>
            <a:custGeom>
              <a:avLst/>
              <a:gdLst/>
              <a:ahLst/>
              <a:cxnLst/>
              <a:rect l="l" t="t" r="r" b="b"/>
              <a:pathLst>
                <a:path w="692895" h="609144">
                  <a:moveTo>
                    <a:pt x="0" y="0"/>
                  </a:moveTo>
                  <a:lnTo>
                    <a:pt x="692895" y="0"/>
                  </a:lnTo>
                  <a:lnTo>
                    <a:pt x="692895" y="609144"/>
                  </a:lnTo>
                  <a:lnTo>
                    <a:pt x="0" y="609144"/>
                  </a:lnTo>
                  <a:close/>
                </a:path>
              </a:pathLst>
            </a:custGeom>
            <a:solidFill>
              <a:srgbClr val="FFFFF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692895" cy="647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284954" y="3651163"/>
            <a:ext cx="10003046" cy="6635837"/>
          </a:xfrm>
          <a:custGeom>
            <a:avLst/>
            <a:gdLst/>
            <a:ahLst/>
            <a:cxnLst/>
            <a:rect l="l" t="t" r="r" b="b"/>
            <a:pathLst>
              <a:path w="10003046" h="6635837">
                <a:moveTo>
                  <a:pt x="0" y="0"/>
                </a:moveTo>
                <a:lnTo>
                  <a:pt x="10003046" y="0"/>
                </a:lnTo>
                <a:lnTo>
                  <a:pt x="10003046" y="6635837"/>
                </a:lnTo>
                <a:lnTo>
                  <a:pt x="0" y="66358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981" t="-6674" r="-3429" b="-22675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9" name="Group 9"/>
          <p:cNvGrpSpPr/>
          <p:nvPr/>
        </p:nvGrpSpPr>
        <p:grpSpPr>
          <a:xfrm rot="-8411">
            <a:off x="14962686" y="-1560847"/>
            <a:ext cx="3685850" cy="2710668"/>
            <a:chOff x="0" y="0"/>
            <a:chExt cx="879428" cy="6467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79428" cy="646754"/>
            </a:xfrm>
            <a:custGeom>
              <a:avLst/>
              <a:gdLst/>
              <a:ahLst/>
              <a:cxnLst/>
              <a:rect l="l" t="t" r="r" b="b"/>
              <a:pathLst>
                <a:path w="879428" h="646754">
                  <a:moveTo>
                    <a:pt x="0" y="0"/>
                  </a:moveTo>
                  <a:lnTo>
                    <a:pt x="879428" y="0"/>
                  </a:lnTo>
                  <a:lnTo>
                    <a:pt x="879428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79428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8411">
            <a:off x="-76177" y="8846179"/>
            <a:ext cx="8357827" cy="2710668"/>
            <a:chOff x="0" y="0"/>
            <a:chExt cx="1994142" cy="646754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94142" cy="646754"/>
            </a:xfrm>
            <a:custGeom>
              <a:avLst/>
              <a:gdLst/>
              <a:ahLst/>
              <a:cxnLst/>
              <a:rect l="l" t="t" r="r" b="b"/>
              <a:pathLst>
                <a:path w="1994142" h="646754">
                  <a:moveTo>
                    <a:pt x="0" y="0"/>
                  </a:moveTo>
                  <a:lnTo>
                    <a:pt x="1994142" y="0"/>
                  </a:lnTo>
                  <a:lnTo>
                    <a:pt x="1994142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994142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4449506" y="5382076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6"/>
          <p:cNvSpPr/>
          <p:nvPr/>
        </p:nvSpPr>
        <p:spPr>
          <a:xfrm>
            <a:off x="4449506" y="3714595"/>
            <a:ext cx="1370524" cy="1370524"/>
          </a:xfrm>
          <a:custGeom>
            <a:avLst/>
            <a:gdLst/>
            <a:ahLst/>
            <a:cxnLst/>
            <a:rect l="l" t="t" r="r" b="b"/>
            <a:pathLst>
              <a:path w="1370524" h="1370524">
                <a:moveTo>
                  <a:pt x="0" y="0"/>
                </a:moveTo>
                <a:lnTo>
                  <a:pt x="1370524" y="0"/>
                </a:lnTo>
                <a:lnTo>
                  <a:pt x="1370524" y="1370524"/>
                </a:lnTo>
                <a:lnTo>
                  <a:pt x="0" y="13705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7" name="TextBox 17"/>
          <p:cNvSpPr txBox="1"/>
          <p:nvPr/>
        </p:nvSpPr>
        <p:spPr>
          <a:xfrm>
            <a:off x="1028700" y="1610908"/>
            <a:ext cx="11985573" cy="982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LOCAL - </a:t>
            </a:r>
            <a:r>
              <a:rPr lang="en-US" sz="6999">
                <a:solidFill>
                  <a:srgbClr val="F291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AULAS PRÁTICAS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5665" y="3565438"/>
            <a:ext cx="6093803" cy="4213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Fisio Care Pet - Unidade de Moema</a:t>
            </a:r>
          </a:p>
          <a:p>
            <a:pPr algn="l"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l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Av. dos Bandeirantes, 4555 – ao lado do Aeroporto de Congonhas</a:t>
            </a:r>
          </a:p>
        </p:txBody>
      </p:sp>
      <p:sp>
        <p:nvSpPr>
          <p:cNvPr id="19" name="Freeform 19"/>
          <p:cNvSpPr/>
          <p:nvPr/>
        </p:nvSpPr>
        <p:spPr>
          <a:xfrm>
            <a:off x="15967514" y="1456185"/>
            <a:ext cx="1576427" cy="1893120"/>
          </a:xfrm>
          <a:custGeom>
            <a:avLst/>
            <a:gdLst/>
            <a:ahLst/>
            <a:cxnLst/>
            <a:rect l="l" t="t" r="r" b="b"/>
            <a:pathLst>
              <a:path w="1576427" h="1893120">
                <a:moveTo>
                  <a:pt x="0" y="0"/>
                </a:moveTo>
                <a:lnTo>
                  <a:pt x="1576427" y="0"/>
                </a:lnTo>
                <a:lnTo>
                  <a:pt x="1576427" y="1893119"/>
                </a:lnTo>
                <a:lnTo>
                  <a:pt x="0" y="189311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858656" y="1515355"/>
            <a:ext cx="14570688" cy="2789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INSCREVA-SE </a:t>
            </a:r>
          </a:p>
          <a:p>
            <a:pPr algn="ctr">
              <a:lnSpc>
                <a:spcPts val="7128"/>
              </a:lnSpc>
            </a:pPr>
            <a:r>
              <a:rPr lang="en-US" sz="6600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agora mesmo e se torne um profssional renomado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517808" y="5057775"/>
            <a:ext cx="11252384" cy="2877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8"/>
              </a:lnSpc>
            </a:pPr>
            <a:r>
              <a:rPr lang="en-US" sz="4106" u="sng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  <a:hlinkClick r:id="rId2" tooltip="https://fisiocarepet.com.br/cursos/"/>
              </a:rPr>
              <a:t>fisiocarepet.com.br/cursos/</a:t>
            </a:r>
            <a:r>
              <a:rPr lang="en-US" sz="4106">
                <a:solidFill>
                  <a:srgbClr val="000000"/>
                </a:solidFill>
                <a:latin typeface="Urbanist 1 Bold"/>
                <a:ea typeface="Urbanist 1 Bold"/>
                <a:cs typeface="Urbanist 1 Bold"/>
                <a:sym typeface="Urbanist 1 Bold"/>
              </a:rPr>
              <a:t> </a:t>
            </a:r>
          </a:p>
          <a:p>
            <a:pPr algn="ctr">
              <a:lnSpc>
                <a:spcPts val="5748"/>
              </a:lnSpc>
            </a:pPr>
            <a:endParaRPr lang="en-US" sz="4106">
              <a:solidFill>
                <a:srgbClr val="000000"/>
              </a:solidFill>
              <a:latin typeface="Urbanist 1 Bold"/>
              <a:ea typeface="Urbanist 1 Bold"/>
              <a:cs typeface="Urbanist 1 Bold"/>
              <a:sym typeface="Urbanist 1 Bold"/>
            </a:endParaRPr>
          </a:p>
          <a:p>
            <a:pPr algn="ctr">
              <a:lnSpc>
                <a:spcPts val="5748"/>
              </a:lnSpc>
            </a:pPr>
            <a:r>
              <a:rPr lang="en-US" sz="4106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Garanta sua participação melhor curso de formação em fisioterapia veterinária do Brasil.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6684397" y="0"/>
            <a:ext cx="1603603" cy="10287000"/>
            <a:chOff x="0" y="0"/>
            <a:chExt cx="358845" cy="23019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0" y="0"/>
            <a:ext cx="1603603" cy="10287000"/>
            <a:chOff x="0" y="0"/>
            <a:chExt cx="358845" cy="230196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845" cy="2301967"/>
            </a:xfrm>
            <a:custGeom>
              <a:avLst/>
              <a:gdLst/>
              <a:ahLst/>
              <a:cxnLst/>
              <a:rect l="l" t="t" r="r" b="b"/>
              <a:pathLst>
                <a:path w="358845" h="2301967">
                  <a:moveTo>
                    <a:pt x="0" y="0"/>
                  </a:moveTo>
                  <a:lnTo>
                    <a:pt x="358845" y="0"/>
                  </a:lnTo>
                  <a:lnTo>
                    <a:pt x="358845" y="2301967"/>
                  </a:lnTo>
                  <a:lnTo>
                    <a:pt x="0" y="2301967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58845" cy="23400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03603" y="9258300"/>
            <a:ext cx="15080794" cy="1028700"/>
            <a:chOff x="0" y="0"/>
            <a:chExt cx="3374696" cy="2301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374696" cy="230197"/>
            </a:xfrm>
            <a:custGeom>
              <a:avLst/>
              <a:gdLst/>
              <a:ahLst/>
              <a:cxnLst/>
              <a:rect l="l" t="t" r="r" b="b"/>
              <a:pathLst>
                <a:path w="3374696" h="230197">
                  <a:moveTo>
                    <a:pt x="0" y="0"/>
                  </a:moveTo>
                  <a:lnTo>
                    <a:pt x="3374696" y="0"/>
                  </a:lnTo>
                  <a:lnTo>
                    <a:pt x="3374696" y="230197"/>
                  </a:lnTo>
                  <a:lnTo>
                    <a:pt x="0" y="230197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374696" cy="2682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8505991" y="8492119"/>
            <a:ext cx="1276018" cy="1532361"/>
          </a:xfrm>
          <a:custGeom>
            <a:avLst/>
            <a:gdLst/>
            <a:ahLst/>
            <a:cxnLst/>
            <a:rect l="l" t="t" r="r" b="b"/>
            <a:pathLst>
              <a:path w="1276018" h="1532361">
                <a:moveTo>
                  <a:pt x="0" y="0"/>
                </a:moveTo>
                <a:lnTo>
                  <a:pt x="1276018" y="0"/>
                </a:lnTo>
                <a:lnTo>
                  <a:pt x="1276018" y="1532362"/>
                </a:lnTo>
                <a:lnTo>
                  <a:pt x="0" y="1532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4036" y="3725264"/>
            <a:ext cx="8633964" cy="6561736"/>
            <a:chOff x="0" y="0"/>
            <a:chExt cx="1932060" cy="146834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32060" cy="1468349"/>
            </a:xfrm>
            <a:custGeom>
              <a:avLst/>
              <a:gdLst/>
              <a:ahLst/>
              <a:cxnLst/>
              <a:rect l="l" t="t" r="r" b="b"/>
              <a:pathLst>
                <a:path w="1932060" h="1468349">
                  <a:moveTo>
                    <a:pt x="0" y="0"/>
                  </a:moveTo>
                  <a:lnTo>
                    <a:pt x="1932060" y="0"/>
                  </a:lnTo>
                  <a:lnTo>
                    <a:pt x="1932060" y="1468349"/>
                  </a:lnTo>
                  <a:lnTo>
                    <a:pt x="0" y="1468349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32060" cy="15064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59149" y="5143500"/>
            <a:ext cx="872394" cy="872394"/>
          </a:xfrm>
          <a:custGeom>
            <a:avLst/>
            <a:gdLst/>
            <a:ahLst/>
            <a:cxnLst/>
            <a:rect l="l" t="t" r="r" b="b"/>
            <a:pathLst>
              <a:path w="872394" h="872394">
                <a:moveTo>
                  <a:pt x="0" y="0"/>
                </a:moveTo>
                <a:lnTo>
                  <a:pt x="872394" y="0"/>
                </a:lnTo>
                <a:lnTo>
                  <a:pt x="872394" y="872394"/>
                </a:lnTo>
                <a:lnTo>
                  <a:pt x="0" y="872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1079539" y="7663601"/>
            <a:ext cx="811721" cy="808677"/>
          </a:xfrm>
          <a:custGeom>
            <a:avLst/>
            <a:gdLst/>
            <a:ahLst/>
            <a:cxnLst/>
            <a:rect l="l" t="t" r="r" b="b"/>
            <a:pathLst>
              <a:path w="811721" h="808677">
                <a:moveTo>
                  <a:pt x="0" y="0"/>
                </a:moveTo>
                <a:lnTo>
                  <a:pt x="811721" y="0"/>
                </a:lnTo>
                <a:lnTo>
                  <a:pt x="811721" y="808677"/>
                </a:lnTo>
                <a:lnTo>
                  <a:pt x="0" y="8086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1079539" y="8910428"/>
            <a:ext cx="831615" cy="831615"/>
          </a:xfrm>
          <a:custGeom>
            <a:avLst/>
            <a:gdLst/>
            <a:ahLst/>
            <a:cxnLst/>
            <a:rect l="l" t="t" r="r" b="b"/>
            <a:pathLst>
              <a:path w="831615" h="831615">
                <a:moveTo>
                  <a:pt x="0" y="0"/>
                </a:moveTo>
                <a:lnTo>
                  <a:pt x="831615" y="0"/>
                </a:lnTo>
                <a:lnTo>
                  <a:pt x="831615" y="831615"/>
                </a:lnTo>
                <a:lnTo>
                  <a:pt x="0" y="8316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Freeform 8"/>
          <p:cNvSpPr/>
          <p:nvPr/>
        </p:nvSpPr>
        <p:spPr>
          <a:xfrm>
            <a:off x="1028700" y="6507156"/>
            <a:ext cx="933293" cy="665183"/>
          </a:xfrm>
          <a:custGeom>
            <a:avLst/>
            <a:gdLst/>
            <a:ahLst/>
            <a:cxnLst/>
            <a:rect l="l" t="t" r="r" b="b"/>
            <a:pathLst>
              <a:path w="933293" h="665183">
                <a:moveTo>
                  <a:pt x="0" y="0"/>
                </a:moveTo>
                <a:lnTo>
                  <a:pt x="933293" y="0"/>
                </a:lnTo>
                <a:lnTo>
                  <a:pt x="933293" y="665183"/>
                </a:lnTo>
                <a:lnTo>
                  <a:pt x="0" y="6651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9"/>
          <p:cNvSpPr txBox="1"/>
          <p:nvPr/>
        </p:nvSpPr>
        <p:spPr>
          <a:xfrm>
            <a:off x="721292" y="1104900"/>
            <a:ext cx="16131938" cy="1935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95C31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DÚVIDAS?</a:t>
            </a:r>
          </a:p>
          <a:p>
            <a:pPr algn="l">
              <a:lnSpc>
                <a:spcPts val="7559"/>
              </a:lnSpc>
            </a:pPr>
            <a:r>
              <a:rPr lang="en-US" sz="6999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Estamos aqui para te ajudar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60590" y="5464589"/>
            <a:ext cx="5541941" cy="4047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Banco Bradesco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Ag 7748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C.C90926-2 Fisio Care Pet Cursos de Pós-graduação</a:t>
            </a:r>
          </a:p>
          <a:p>
            <a:pPr algn="l">
              <a:lnSpc>
                <a:spcPts val="6567"/>
              </a:lnSpc>
            </a:pPr>
            <a:r>
              <a:rPr lang="en-US" sz="2906">
                <a:solidFill>
                  <a:srgbClr val="000000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Cnpj 50.621.509/0001-20 (pix)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07264" y="5284481"/>
            <a:ext cx="2313861" cy="52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  <a:spcBef>
                <a:spcPct val="0"/>
              </a:spcBef>
            </a:pPr>
            <a:r>
              <a:rPr lang="en-US" sz="30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07264" y="9031020"/>
            <a:ext cx="2313861" cy="523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  <a:spcBef>
                <a:spcPct val="0"/>
              </a:spcBef>
            </a:pPr>
            <a:r>
              <a:rPr lang="en-US" sz="3004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11 97653-0774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329641" y="6544532"/>
            <a:ext cx="5681425" cy="49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6"/>
              </a:lnSpc>
              <a:spcBef>
                <a:spcPct val="0"/>
              </a:spcBef>
            </a:pPr>
            <a:r>
              <a:rPr lang="en-US" sz="2800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fisiocarepetacademy@gmail.com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81200" y="7772725"/>
            <a:ext cx="4626854" cy="500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6"/>
              </a:lnSpc>
              <a:spcBef>
                <a:spcPct val="0"/>
              </a:spcBef>
            </a:pPr>
            <a:r>
              <a:rPr lang="en-US" sz="3004" dirty="0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@fisiocarepet.academy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3820305"/>
            <a:ext cx="6607850" cy="764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  <a:spcBef>
                <a:spcPct val="0"/>
              </a:spcBef>
            </a:pPr>
            <a:r>
              <a:rPr lang="en-US" sz="4399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Entre em contato conosco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60590" y="4174000"/>
            <a:ext cx="5212464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20"/>
              </a:lnSpc>
              <a:spcBef>
                <a:spcPct val="0"/>
              </a:spcBef>
            </a:pPr>
            <a:r>
              <a:rPr lang="en-US" sz="3800" u="none" strike="noStrike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Dados da Conta </a:t>
            </a:r>
          </a:p>
          <a:p>
            <a:pPr marL="0" lvl="0" indent="0" algn="l">
              <a:lnSpc>
                <a:spcPts val="5320"/>
              </a:lnSpc>
              <a:spcBef>
                <a:spcPct val="0"/>
              </a:spcBef>
            </a:pPr>
            <a:r>
              <a:rPr lang="en-US" sz="3800" u="none" strike="noStrike">
                <a:solidFill>
                  <a:srgbClr val="000000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para Depósito: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78664" y="4739387"/>
            <a:ext cx="4637723" cy="3914132"/>
            <a:chOff x="0" y="0"/>
            <a:chExt cx="1037804" cy="8758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37804" cy="875883"/>
            </a:xfrm>
            <a:custGeom>
              <a:avLst/>
              <a:gdLst/>
              <a:ahLst/>
              <a:cxnLst/>
              <a:rect l="l" t="t" r="r" b="b"/>
              <a:pathLst>
                <a:path w="1037804" h="875883">
                  <a:moveTo>
                    <a:pt x="0" y="0"/>
                  </a:moveTo>
                  <a:lnTo>
                    <a:pt x="1037804" y="0"/>
                  </a:lnTo>
                  <a:lnTo>
                    <a:pt x="1037804" y="875883"/>
                  </a:lnTo>
                  <a:lnTo>
                    <a:pt x="0" y="875883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037804" cy="9139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310171" y="-318455"/>
            <a:ext cx="11538461" cy="11125422"/>
            <a:chOff x="0" y="0"/>
            <a:chExt cx="1055235" cy="10174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55235" cy="1017461"/>
            </a:xfrm>
            <a:custGeom>
              <a:avLst/>
              <a:gdLst/>
              <a:ahLst/>
              <a:cxnLst/>
              <a:rect l="l" t="t" r="r" b="b"/>
              <a:pathLst>
                <a:path w="1055235" h="1017461">
                  <a:moveTo>
                    <a:pt x="852035" y="0"/>
                  </a:moveTo>
                  <a:lnTo>
                    <a:pt x="0" y="0"/>
                  </a:lnTo>
                  <a:lnTo>
                    <a:pt x="203200" y="1017461"/>
                  </a:lnTo>
                  <a:lnTo>
                    <a:pt x="1055235" y="1017461"/>
                  </a:lnTo>
                  <a:lnTo>
                    <a:pt x="852035" y="0"/>
                  </a:lnTo>
                  <a:close/>
                </a:path>
              </a:pathLst>
            </a:custGeom>
            <a:blipFill>
              <a:blip r:embed="rId2"/>
              <a:stretch>
                <a:fillRect l="-121607" r="-28" b="-2929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504154" y="1973265"/>
            <a:ext cx="9021846" cy="88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3"/>
              </a:lnSpc>
              <a:spcBef>
                <a:spcPct val="0"/>
              </a:spcBef>
            </a:pPr>
            <a:r>
              <a:rPr lang="en-US" sz="5195" dirty="0">
                <a:solidFill>
                  <a:srgbClr val="FFFFFF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Prof. Esp. Ricardo S. Lopes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04154" y="2988166"/>
            <a:ext cx="7820059" cy="4951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CEO da Fisio Care Pet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Autor do livro Fisiatria em Pequenos animais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Pós-graduado em Ortopedia Veterinária pela USP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Presidente da ANFIVET (2019-22) 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Diretor Científico da ANFIVET (2022-25)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Coordenador da pós-graduação em fisioterapia veterinária da FAMESP</a:t>
            </a:r>
          </a:p>
          <a:p>
            <a:pPr marL="604519" lvl="1" indent="-302260" algn="l">
              <a:lnSpc>
                <a:spcPts val="4423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Urbanist 1 Semi-Bold"/>
                <a:ea typeface="Urbanist 1 Semi-Bold"/>
                <a:cs typeface="Urbanist 1 Semi-Bold"/>
                <a:sym typeface="Urbanist 1 Semi-Bold"/>
              </a:rPr>
              <a:t>Curso do CCRP – University of Tennessee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504154" y="1405474"/>
            <a:ext cx="4892294" cy="672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45"/>
              </a:lnSpc>
            </a:pPr>
            <a:r>
              <a:rPr lang="en-US" sz="4763">
                <a:solidFill>
                  <a:srgbClr val="FFFFFF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COORDENADOR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7259300" y="9258300"/>
            <a:ext cx="3896849" cy="3510018"/>
            <a:chOff x="0" y="0"/>
            <a:chExt cx="872015" cy="7854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72015" cy="785452"/>
            </a:xfrm>
            <a:custGeom>
              <a:avLst/>
              <a:gdLst/>
              <a:ahLst/>
              <a:cxnLst/>
              <a:rect l="l" t="t" r="r" b="b"/>
              <a:pathLst>
                <a:path w="872015" h="785452">
                  <a:moveTo>
                    <a:pt x="0" y="0"/>
                  </a:moveTo>
                  <a:lnTo>
                    <a:pt x="872015" y="0"/>
                  </a:lnTo>
                  <a:lnTo>
                    <a:pt x="872015" y="785452"/>
                  </a:lnTo>
                  <a:lnTo>
                    <a:pt x="0" y="785452"/>
                  </a:lnTo>
                  <a:close/>
                </a:path>
              </a:pathLst>
            </a:custGeom>
            <a:solidFill>
              <a:srgbClr val="F29100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72015" cy="8235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-538727" y="-956299"/>
            <a:ext cx="1875096" cy="2792259"/>
            <a:chOff x="0" y="0"/>
            <a:chExt cx="419599" cy="62483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19599" cy="624836"/>
            </a:xfrm>
            <a:custGeom>
              <a:avLst/>
              <a:gdLst/>
              <a:ahLst/>
              <a:cxnLst/>
              <a:rect l="l" t="t" r="r" b="b"/>
              <a:pathLst>
                <a:path w="419599" h="624836">
                  <a:moveTo>
                    <a:pt x="0" y="0"/>
                  </a:moveTo>
                  <a:lnTo>
                    <a:pt x="419599" y="0"/>
                  </a:lnTo>
                  <a:lnTo>
                    <a:pt x="419599" y="624836"/>
                  </a:lnTo>
                  <a:lnTo>
                    <a:pt x="0" y="624836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19599" cy="6629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F1BEACD6-4B82-1F7A-023D-F70FE082B4F5}"/>
              </a:ext>
            </a:extLst>
          </p:cNvPr>
          <p:cNvSpPr txBox="1"/>
          <p:nvPr/>
        </p:nvSpPr>
        <p:spPr>
          <a:xfrm flipH="1">
            <a:off x="2149197" y="2673593"/>
            <a:ext cx="104760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cs typeface="Arial" panose="020B0604020202020204" pitchFamily="34" charset="0"/>
              </a:rPr>
              <a:t>Renata Diniz </a:t>
            </a:r>
          </a:p>
          <a:p>
            <a:endParaRPr lang="pt-BR" sz="3600" b="1" dirty="0">
              <a:cs typeface="Arial" panose="020B0604020202020204" pitchFamily="34" charset="0"/>
            </a:endParaRPr>
          </a:p>
          <a:p>
            <a:r>
              <a:rPr lang="pt-BR" sz="3600" b="1" dirty="0">
                <a:cs typeface="Arial" panose="020B0604020202020204" pitchFamily="34" charset="0"/>
              </a:rPr>
              <a:t>Debora </a:t>
            </a:r>
            <a:r>
              <a:rPr lang="pt-BR" sz="3600" b="1" dirty="0" err="1">
                <a:cs typeface="Arial" panose="020B0604020202020204" pitchFamily="34" charset="0"/>
              </a:rPr>
              <a:t>Sades</a:t>
            </a:r>
            <a:endParaRPr lang="pt-BR" sz="3600" b="1" dirty="0">
              <a:cs typeface="Arial" panose="020B0604020202020204" pitchFamily="34" charset="0"/>
            </a:endParaRPr>
          </a:p>
          <a:p>
            <a:endParaRPr lang="pt-BR" sz="3600" b="1" dirty="0">
              <a:cs typeface="Arial" panose="020B0604020202020204" pitchFamily="34" charset="0"/>
            </a:endParaRPr>
          </a:p>
          <a:p>
            <a:r>
              <a:rPr lang="pt-BR" sz="3600" b="1" dirty="0">
                <a:cs typeface="Arial" panose="020B0604020202020204" pitchFamily="34" charset="0"/>
              </a:rPr>
              <a:t>Ângela Martins</a:t>
            </a:r>
          </a:p>
          <a:p>
            <a:endParaRPr lang="pt-BR" sz="3600" b="1" dirty="0">
              <a:cs typeface="Arial" panose="020B0604020202020204" pitchFamily="34" charset="0"/>
            </a:endParaRPr>
          </a:p>
          <a:p>
            <a:r>
              <a:rPr lang="pt-BR" sz="3600" b="1" dirty="0">
                <a:cs typeface="Arial" panose="020B0604020202020204" pitchFamily="34" charset="0"/>
              </a:rPr>
              <a:t>Richard </a:t>
            </a:r>
            <a:r>
              <a:rPr lang="pt-BR" sz="3600" b="1" dirty="0" err="1">
                <a:cs typeface="Arial" panose="020B0604020202020204" pitchFamily="34" charset="0"/>
              </a:rPr>
              <a:t>Liebano</a:t>
            </a:r>
            <a:endParaRPr lang="pt-BR" sz="3600" b="1" dirty="0">
              <a:cs typeface="Arial" panose="020B0604020202020204" pitchFamily="34" charset="0"/>
            </a:endParaRPr>
          </a:p>
          <a:p>
            <a:endParaRPr lang="pt-BR" sz="3600" b="1" dirty="0">
              <a:cs typeface="Arial" panose="020B0604020202020204" pitchFamily="34" charset="0"/>
            </a:endParaRPr>
          </a:p>
          <a:p>
            <a:r>
              <a:rPr lang="pt-BR" sz="3600" b="1" dirty="0">
                <a:cs typeface="Arial" panose="020B0604020202020204" pitchFamily="34" charset="0"/>
              </a:rPr>
              <a:t>Gemma Del </a:t>
            </a:r>
            <a:r>
              <a:rPr lang="pt-BR" sz="3600" b="1" dirty="0" err="1">
                <a:cs typeface="Arial" panose="020B0604020202020204" pitchFamily="34" charset="0"/>
              </a:rPr>
              <a:t>Puevo</a:t>
            </a:r>
            <a:r>
              <a:rPr lang="pt-BR" sz="3600" b="1" dirty="0">
                <a:cs typeface="Arial" panose="020B0604020202020204" pitchFamily="34" charset="0"/>
              </a:rPr>
              <a:t> </a:t>
            </a:r>
          </a:p>
          <a:p>
            <a:endParaRPr lang="pt-BR" sz="3600" b="1" dirty="0">
              <a:cs typeface="Arial" panose="020B0604020202020204" pitchFamily="34" charset="0"/>
            </a:endParaRPr>
          </a:p>
          <a:p>
            <a:r>
              <a:rPr lang="pt-BR" sz="3600" b="1" dirty="0">
                <a:cs typeface="Arial" panose="020B0604020202020204" pitchFamily="34" charset="0"/>
              </a:rPr>
              <a:t>Ana </a:t>
            </a:r>
            <a:r>
              <a:rPr lang="pt-BR" sz="3600" b="1" dirty="0" err="1">
                <a:cs typeface="Arial" panose="020B0604020202020204" pitchFamily="34" charset="0"/>
              </a:rPr>
              <a:t>Cantu</a:t>
            </a:r>
            <a:r>
              <a:rPr lang="pt-BR" sz="3600" b="1" dirty="0">
                <a:cs typeface="Arial" panose="020B0604020202020204" pitchFamily="34" charset="0"/>
              </a:rPr>
              <a:t> </a:t>
            </a:r>
          </a:p>
          <a:p>
            <a:endParaRPr lang="pt-BR" sz="3600" b="1" dirty="0">
              <a:cs typeface="Arial" panose="020B0604020202020204" pitchFamily="34" charset="0"/>
            </a:endParaRPr>
          </a:p>
          <a:p>
            <a:endParaRPr lang="pt-BR" sz="3600" b="1" dirty="0">
              <a:cs typeface="Arial" panose="020B0604020202020204" pitchFamily="34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6A2CBAF-6ED7-53B7-F464-30530578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00100"/>
            <a:ext cx="18288000" cy="1194249"/>
          </a:xfrm>
        </p:spPr>
        <p:txBody>
          <a:bodyPr>
            <a:normAutofit/>
          </a:bodyPr>
          <a:lstStyle/>
          <a:p>
            <a:r>
              <a:rPr lang="pt-BR" sz="6600" b="1" dirty="0">
                <a:solidFill>
                  <a:schemeClr val="accent3">
                    <a:lumMod val="50000"/>
                  </a:schemeClr>
                </a:solidFill>
              </a:rPr>
              <a:t> Palestrantes Internacionais</a:t>
            </a:r>
          </a:p>
        </p:txBody>
      </p:sp>
      <p:pic>
        <p:nvPicPr>
          <p:cNvPr id="4" name="Imagem 3" descr="Uma imagem contendo Forma&#10;&#10;Descrição gerada automaticamente">
            <a:extLst>
              <a:ext uri="{FF2B5EF4-FFF2-40B4-BE49-F238E27FC236}">
                <a16:creationId xmlns:a16="http://schemas.microsoft.com/office/drawing/2014/main" id="{76782BB9-05A5-89DE-BD45-BCDAA5377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7700" y="7330200"/>
            <a:ext cx="1346579" cy="1617096"/>
          </a:xfrm>
          <a:prstGeom prst="rect">
            <a:avLst/>
          </a:prstGeom>
        </p:spPr>
      </p:pic>
      <p:pic>
        <p:nvPicPr>
          <p:cNvPr id="1026" name="Picture 2" descr="Bandeira da Espanha - Bandeiras">
            <a:extLst>
              <a:ext uri="{FF2B5EF4-FFF2-40B4-BE49-F238E27FC236}">
                <a16:creationId xmlns:a16="http://schemas.microsoft.com/office/drawing/2014/main" id="{9FBB4B53-8AF1-9B6A-E32B-89D02E4A1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7035838"/>
            <a:ext cx="1120977" cy="7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ndeira do México: significados e história - Brasil Escola">
            <a:extLst>
              <a:ext uri="{FF2B5EF4-FFF2-40B4-BE49-F238E27FC236}">
                <a16:creationId xmlns:a16="http://schemas.microsoft.com/office/drawing/2014/main" id="{770BAAA7-0E47-F9A4-F772-9B1A9EB3C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36" y="3671458"/>
            <a:ext cx="112098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andeira de Portugal – Wikipédia, a enciclopédia livre">
            <a:extLst>
              <a:ext uri="{FF2B5EF4-FFF2-40B4-BE49-F238E27FC236}">
                <a16:creationId xmlns:a16="http://schemas.microsoft.com/office/drawing/2014/main" id="{9507393A-ACFD-FD37-56D0-B0A456CE2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341" y="4839640"/>
            <a:ext cx="1177391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andeira dos Estados Unidos: origem, significado e história - Toda Matéria">
            <a:extLst>
              <a:ext uri="{FF2B5EF4-FFF2-40B4-BE49-F238E27FC236}">
                <a16:creationId xmlns:a16="http://schemas.microsoft.com/office/drawing/2014/main" id="{E475B93D-26BB-EA50-8E99-54BF166B9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588" y="5899241"/>
            <a:ext cx="1177391" cy="88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Bandeira do México: significados e história - Brasil Escola">
            <a:extLst>
              <a:ext uri="{FF2B5EF4-FFF2-40B4-BE49-F238E27FC236}">
                <a16:creationId xmlns:a16="http://schemas.microsoft.com/office/drawing/2014/main" id="{F7802343-9FB4-A890-BCA2-780CF9A0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598" y="8159239"/>
            <a:ext cx="112098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DD8BAF7A-D4B7-6D37-2676-F09A2E66665F}"/>
              </a:ext>
            </a:extLst>
          </p:cNvPr>
          <p:cNvSpPr txBox="1"/>
          <p:nvPr/>
        </p:nvSpPr>
        <p:spPr>
          <a:xfrm>
            <a:off x="8274806" y="2623940"/>
            <a:ext cx="5620769" cy="618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Mónica Olga </a:t>
            </a:r>
            <a:r>
              <a:rPr lang="es-E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Chamatrópulos</a:t>
            </a:r>
            <a:endParaRPr lang="es-E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Alba </a:t>
            </a:r>
            <a:r>
              <a:rPr lang="es-E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Riu</a:t>
            </a:r>
            <a:r>
              <a:rPr lang="es-E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es-E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Amart</a:t>
            </a:r>
            <a:endParaRPr lang="es-E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36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Iatziri</a:t>
            </a:r>
            <a:r>
              <a:rPr lang="es-E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 Linares</a:t>
            </a:r>
          </a:p>
          <a:p>
            <a:endParaRPr lang="es-E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3600" b="1" dirty="0">
                <a:ea typeface="Calibri" panose="020F0502020204030204" pitchFamily="34" charset="0"/>
                <a:cs typeface="Times New Roman" panose="02020603050405020304" pitchFamily="18" charset="0"/>
              </a:rPr>
              <a:t>Karla Pinto</a:t>
            </a:r>
          </a:p>
          <a:p>
            <a:endParaRPr lang="es-ES" sz="3600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pt-BR" sz="3600" b="1" dirty="0"/>
              <a:t>Francisco Perez Navajo</a:t>
            </a:r>
          </a:p>
          <a:p>
            <a:endParaRPr lang="pt-BR" sz="3600" b="1" dirty="0"/>
          </a:p>
          <a:p>
            <a:r>
              <a:rPr lang="pt-BR" sz="3600" b="1" dirty="0"/>
              <a:t>Marina Perez</a:t>
            </a:r>
          </a:p>
        </p:txBody>
      </p:sp>
      <p:pic>
        <p:nvPicPr>
          <p:cNvPr id="6" name="Picture 2" descr="Bandeira da Espanha - Bandeiras">
            <a:extLst>
              <a:ext uri="{FF2B5EF4-FFF2-40B4-BE49-F238E27FC236}">
                <a16:creationId xmlns:a16="http://schemas.microsoft.com/office/drawing/2014/main" id="{3237AECE-CCD2-6CAF-7945-1AD4D7B17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674" y="2668370"/>
            <a:ext cx="1120977" cy="7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Bandeira do México: significados e história - Brasil Escola">
            <a:extLst>
              <a:ext uri="{FF2B5EF4-FFF2-40B4-BE49-F238E27FC236}">
                <a16:creationId xmlns:a16="http://schemas.microsoft.com/office/drawing/2014/main" id="{0E8BFAA0-89B5-B643-5862-DED3B3C03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217" y="4839638"/>
            <a:ext cx="1120980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andeira de Portugal – Wikipédia, a enciclopédia livre">
            <a:extLst>
              <a:ext uri="{FF2B5EF4-FFF2-40B4-BE49-F238E27FC236}">
                <a16:creationId xmlns:a16="http://schemas.microsoft.com/office/drawing/2014/main" id="{5C6BBA48-0295-F51F-68E0-722E59A35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7317" y="5899241"/>
            <a:ext cx="1177391" cy="82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andeira da Espanha - Bandeiras">
            <a:extLst>
              <a:ext uri="{FF2B5EF4-FFF2-40B4-BE49-F238E27FC236}">
                <a16:creationId xmlns:a16="http://schemas.microsoft.com/office/drawing/2014/main" id="{2CDF4EA4-C93A-9D4D-2E78-365300A82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7337" y="3691049"/>
            <a:ext cx="1120977" cy="7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Bandeira da Espanha - Bandeiras">
            <a:extLst>
              <a:ext uri="{FF2B5EF4-FFF2-40B4-BE49-F238E27FC236}">
                <a16:creationId xmlns:a16="http://schemas.microsoft.com/office/drawing/2014/main" id="{F7B5266F-6540-45C0-378A-6C5008346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575" y="6999731"/>
            <a:ext cx="1120977" cy="7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Bandeira da Espanha - Bandeiras">
            <a:extLst>
              <a:ext uri="{FF2B5EF4-FFF2-40B4-BE49-F238E27FC236}">
                <a16:creationId xmlns:a16="http://schemas.microsoft.com/office/drawing/2014/main" id="{A4D50042-F8CE-E500-376D-888B43CB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8552" y="8094599"/>
            <a:ext cx="1120977" cy="7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andeira da Argentina: significado, curiosidades - Mundo Educação">
            <a:extLst>
              <a:ext uri="{FF2B5EF4-FFF2-40B4-BE49-F238E27FC236}">
                <a16:creationId xmlns:a16="http://schemas.microsoft.com/office/drawing/2014/main" id="{6ABE6DC8-6B39-2C91-5FA5-1280D73D7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3820" y="2623211"/>
            <a:ext cx="1120977" cy="78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9AFDAFFE-EBEE-2489-D968-274D1C5DE8D8}"/>
              </a:ext>
            </a:extLst>
          </p:cNvPr>
          <p:cNvGrpSpPr/>
          <p:nvPr/>
        </p:nvGrpSpPr>
        <p:grpSpPr>
          <a:xfrm>
            <a:off x="-2811172" y="-1090436"/>
            <a:ext cx="3839872" cy="12025685"/>
            <a:chOff x="0" y="0"/>
            <a:chExt cx="859265" cy="2691041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29EF4B61-DCF8-BC91-221E-F24B9F0A5CE7}"/>
                </a:ext>
              </a:extLst>
            </p:cNvPr>
            <p:cNvSpPr/>
            <p:nvPr/>
          </p:nvSpPr>
          <p:spPr>
            <a:xfrm>
              <a:off x="0" y="0"/>
              <a:ext cx="859265" cy="2691041"/>
            </a:xfrm>
            <a:custGeom>
              <a:avLst/>
              <a:gdLst/>
              <a:ahLst/>
              <a:cxnLst/>
              <a:rect l="l" t="t" r="r" b="b"/>
              <a:pathLst>
                <a:path w="859265" h="2691041">
                  <a:moveTo>
                    <a:pt x="0" y="0"/>
                  </a:moveTo>
                  <a:lnTo>
                    <a:pt x="859265" y="0"/>
                  </a:lnTo>
                  <a:lnTo>
                    <a:pt x="859265" y="2691041"/>
                  </a:lnTo>
                  <a:lnTo>
                    <a:pt x="0" y="2691041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6">
              <a:extLst>
                <a:ext uri="{FF2B5EF4-FFF2-40B4-BE49-F238E27FC236}">
                  <a16:creationId xmlns:a16="http://schemas.microsoft.com/office/drawing/2014/main" id="{EF416DB2-ECAD-98E2-CA8F-B6C32EE52F6E}"/>
                </a:ext>
              </a:extLst>
            </p:cNvPr>
            <p:cNvSpPr txBox="1"/>
            <p:nvPr/>
          </p:nvSpPr>
          <p:spPr>
            <a:xfrm>
              <a:off x="0" y="-38100"/>
              <a:ext cx="859265" cy="2729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9">
            <a:extLst>
              <a:ext uri="{FF2B5EF4-FFF2-40B4-BE49-F238E27FC236}">
                <a16:creationId xmlns:a16="http://schemas.microsoft.com/office/drawing/2014/main" id="{80625C4F-20FC-26BC-32B7-4A82856AFD8B}"/>
              </a:ext>
            </a:extLst>
          </p:cNvPr>
          <p:cNvGrpSpPr/>
          <p:nvPr/>
        </p:nvGrpSpPr>
        <p:grpSpPr>
          <a:xfrm>
            <a:off x="17259300" y="-648249"/>
            <a:ext cx="3839872" cy="11583499"/>
            <a:chOff x="0" y="0"/>
            <a:chExt cx="859265" cy="2592091"/>
          </a:xfrm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1294E5B-E6C8-FD06-35D2-29D669FE5278}"/>
                </a:ext>
              </a:extLst>
            </p:cNvPr>
            <p:cNvSpPr/>
            <p:nvPr/>
          </p:nvSpPr>
          <p:spPr>
            <a:xfrm>
              <a:off x="0" y="0"/>
              <a:ext cx="859265" cy="2592091"/>
            </a:xfrm>
            <a:custGeom>
              <a:avLst/>
              <a:gdLst/>
              <a:ahLst/>
              <a:cxnLst/>
              <a:rect l="l" t="t" r="r" b="b"/>
              <a:pathLst>
                <a:path w="859265" h="2592091">
                  <a:moveTo>
                    <a:pt x="0" y="0"/>
                  </a:moveTo>
                  <a:lnTo>
                    <a:pt x="859265" y="0"/>
                  </a:lnTo>
                  <a:lnTo>
                    <a:pt x="859265" y="2592091"/>
                  </a:lnTo>
                  <a:lnTo>
                    <a:pt x="0" y="2592091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1">
              <a:extLst>
                <a:ext uri="{FF2B5EF4-FFF2-40B4-BE49-F238E27FC236}">
                  <a16:creationId xmlns:a16="http://schemas.microsoft.com/office/drawing/2014/main" id="{671892B4-009C-6EC3-A4D7-755BEF06A4EE}"/>
                </a:ext>
              </a:extLst>
            </p:cNvPr>
            <p:cNvSpPr txBox="1"/>
            <p:nvPr/>
          </p:nvSpPr>
          <p:spPr>
            <a:xfrm>
              <a:off x="0" y="-38100"/>
              <a:ext cx="859265" cy="2630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6055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029552" y="1076325"/>
            <a:ext cx="14228897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5000">
                <a:solidFill>
                  <a:srgbClr val="000000"/>
                </a:solidFill>
                <a:latin typeface="Urbanist 1 Heavy"/>
                <a:ea typeface="Urbanist 1 Heavy"/>
                <a:cs typeface="Urbanist 1 Heavy"/>
                <a:sym typeface="Urbanist 1 Heavy"/>
              </a:rPr>
              <a:t>PALESTRANTES CONVIDADOS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790755" y="2682535"/>
            <a:ext cx="4238978" cy="544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Stella Sakata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Camila Ruggeri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Lilian Pasqualin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Nubia Bergamo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Adriana Joppert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Nivea Veturiano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Renata Tesser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Juliana Alves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Carolina Tacht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Themis Regina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Paulo Frazão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-2811172" y="-1090436"/>
            <a:ext cx="3839872" cy="12025685"/>
            <a:chOff x="0" y="0"/>
            <a:chExt cx="859265" cy="26910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59265" cy="2691041"/>
            </a:xfrm>
            <a:custGeom>
              <a:avLst/>
              <a:gdLst/>
              <a:ahLst/>
              <a:cxnLst/>
              <a:rect l="l" t="t" r="r" b="b"/>
              <a:pathLst>
                <a:path w="859265" h="2691041">
                  <a:moveTo>
                    <a:pt x="0" y="0"/>
                  </a:moveTo>
                  <a:lnTo>
                    <a:pt x="859265" y="0"/>
                  </a:lnTo>
                  <a:lnTo>
                    <a:pt x="859265" y="2691041"/>
                  </a:lnTo>
                  <a:lnTo>
                    <a:pt x="0" y="2691041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59265" cy="27291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029733" y="2717537"/>
            <a:ext cx="4025860" cy="5433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Ligia de Oliveira Silva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Denis Prata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Renato Dalcin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Guilherme Franco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Eduardo Boldan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Lidia Dornelas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Ricardo Guglielmi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Bruno W. Minto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Amanda Gomes</a:t>
            </a:r>
          </a:p>
          <a:p>
            <a:pPr marL="608649" lvl="1" indent="-304324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Ana Guiomar</a:t>
            </a:r>
          </a:p>
          <a:p>
            <a:pPr marL="608649" lvl="1" indent="-304324" algn="l">
              <a:lnSpc>
                <a:spcPts val="3946"/>
              </a:lnSpc>
              <a:spcBef>
                <a:spcPct val="0"/>
              </a:spcBef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Lucas Navajas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565114" y="2682535"/>
            <a:ext cx="3932131" cy="5445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Anderson Coutinho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Gustavo Santoro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Leonardo Prado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Michele Agostinho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Carolina Dias Lima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 Medium"/>
                <a:ea typeface="Urbanist 1 Medium"/>
                <a:cs typeface="Urbanist 1 Medium"/>
                <a:sym typeface="Urbanist 1 Medium"/>
              </a:rPr>
              <a:t>Thayná Cardoso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Fabrício Lorenzini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Ivana Queiroz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Ricardo Tubaldini</a:t>
            </a:r>
          </a:p>
          <a:p>
            <a:pPr marL="608649" lvl="1" indent="-304325" algn="l">
              <a:lnSpc>
                <a:spcPts val="3946"/>
              </a:lnSpc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Monica Veras</a:t>
            </a:r>
          </a:p>
          <a:p>
            <a:pPr marL="608649" lvl="1" indent="-304325" algn="l">
              <a:lnSpc>
                <a:spcPts val="3946"/>
              </a:lnSpc>
              <a:spcBef>
                <a:spcPct val="0"/>
              </a:spcBef>
              <a:buFont typeface="Arial"/>
              <a:buChar char="•"/>
            </a:pPr>
            <a:r>
              <a:rPr lang="en-US" sz="2819">
                <a:solidFill>
                  <a:srgbClr val="000000"/>
                </a:solidFill>
                <a:latin typeface="Urbanist 1"/>
                <a:ea typeface="Urbanist 1"/>
                <a:cs typeface="Urbanist 1"/>
                <a:sym typeface="Urbanist 1"/>
              </a:rPr>
              <a:t>Luiz Henrique Mattos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7259300" y="-648249"/>
            <a:ext cx="3839872" cy="11583499"/>
            <a:chOff x="0" y="0"/>
            <a:chExt cx="859265" cy="259209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9265" cy="2592091"/>
            </a:xfrm>
            <a:custGeom>
              <a:avLst/>
              <a:gdLst/>
              <a:ahLst/>
              <a:cxnLst/>
              <a:rect l="l" t="t" r="r" b="b"/>
              <a:pathLst>
                <a:path w="859265" h="2592091">
                  <a:moveTo>
                    <a:pt x="0" y="0"/>
                  </a:moveTo>
                  <a:lnTo>
                    <a:pt x="859265" y="0"/>
                  </a:lnTo>
                  <a:lnTo>
                    <a:pt x="859265" y="2592091"/>
                  </a:lnTo>
                  <a:lnTo>
                    <a:pt x="0" y="2592091"/>
                  </a:lnTo>
                  <a:close/>
                </a:path>
              </a:pathLst>
            </a:custGeom>
            <a:solidFill>
              <a:srgbClr val="95C31F">
                <a:alpha val="69804"/>
              </a:srgbClr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859265" cy="26301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6552987" y="8128044"/>
            <a:ext cx="1412626" cy="1696412"/>
          </a:xfrm>
          <a:custGeom>
            <a:avLst/>
            <a:gdLst/>
            <a:ahLst/>
            <a:cxnLst/>
            <a:rect l="l" t="t" r="r" b="b"/>
            <a:pathLst>
              <a:path w="1412626" h="1696412">
                <a:moveTo>
                  <a:pt x="0" y="0"/>
                </a:moveTo>
                <a:lnTo>
                  <a:pt x="1412626" y="0"/>
                </a:lnTo>
                <a:lnTo>
                  <a:pt x="1412626" y="1696412"/>
                </a:lnTo>
                <a:lnTo>
                  <a:pt x="0" y="16964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52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791588">
            <a:off x="-760092" y="8966024"/>
            <a:ext cx="19775430" cy="2710668"/>
            <a:chOff x="0" y="0"/>
            <a:chExt cx="4718334" cy="646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18334" cy="646754"/>
            </a:xfrm>
            <a:custGeom>
              <a:avLst/>
              <a:gdLst/>
              <a:ahLst/>
              <a:cxnLst/>
              <a:rect l="l" t="t" r="r" b="b"/>
              <a:pathLst>
                <a:path w="4718334" h="646754">
                  <a:moveTo>
                    <a:pt x="0" y="0"/>
                  </a:moveTo>
                  <a:lnTo>
                    <a:pt x="4718334" y="0"/>
                  </a:lnTo>
                  <a:lnTo>
                    <a:pt x="4718334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18334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10791588">
            <a:off x="3286" y="-1215362"/>
            <a:ext cx="20301025" cy="2710668"/>
            <a:chOff x="0" y="0"/>
            <a:chExt cx="4843739" cy="64675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43739" cy="646754"/>
            </a:xfrm>
            <a:custGeom>
              <a:avLst/>
              <a:gdLst/>
              <a:ahLst/>
              <a:cxnLst/>
              <a:rect l="l" t="t" r="r" b="b"/>
              <a:pathLst>
                <a:path w="4843739" h="646754">
                  <a:moveTo>
                    <a:pt x="0" y="0"/>
                  </a:moveTo>
                  <a:lnTo>
                    <a:pt x="4843739" y="0"/>
                  </a:lnTo>
                  <a:lnTo>
                    <a:pt x="4843739" y="646754"/>
                  </a:lnTo>
                  <a:lnTo>
                    <a:pt x="0" y="646754"/>
                  </a:lnTo>
                  <a:close/>
                </a:path>
              </a:pathLst>
            </a:custGeom>
            <a:solidFill>
              <a:srgbClr val="C0CF3A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43739" cy="6848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0" y="0"/>
            <a:ext cx="18288000" cy="1520139"/>
            <a:chOff x="0" y="0"/>
            <a:chExt cx="4816593" cy="4003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8766861"/>
            <a:ext cx="18288000" cy="1520139"/>
            <a:chOff x="0" y="0"/>
            <a:chExt cx="4816593" cy="40036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816592" cy="400366"/>
            </a:xfrm>
            <a:custGeom>
              <a:avLst/>
              <a:gdLst/>
              <a:ahLst/>
              <a:cxnLst/>
              <a:rect l="l" t="t" r="r" b="b"/>
              <a:pathLst>
                <a:path w="4816592" h="400366">
                  <a:moveTo>
                    <a:pt x="0" y="0"/>
                  </a:moveTo>
                  <a:lnTo>
                    <a:pt x="4816592" y="0"/>
                  </a:lnTo>
                  <a:lnTo>
                    <a:pt x="4816592" y="400366"/>
                  </a:lnTo>
                  <a:lnTo>
                    <a:pt x="0" y="400366"/>
                  </a:lnTo>
                  <a:close/>
                </a:path>
              </a:pathLst>
            </a:custGeom>
            <a:solidFill>
              <a:srgbClr val="95C31F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4816593" cy="4384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 rot="-5400000">
            <a:off x="-513517" y="1862155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5"/>
                </a:lnTo>
                <a:lnTo>
                  <a:pt x="0" y="12415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Freeform 15"/>
          <p:cNvSpPr/>
          <p:nvPr/>
        </p:nvSpPr>
        <p:spPr>
          <a:xfrm rot="-5400000">
            <a:off x="16532968" y="7186804"/>
            <a:ext cx="2268549" cy="1241515"/>
          </a:xfrm>
          <a:custGeom>
            <a:avLst/>
            <a:gdLst/>
            <a:ahLst/>
            <a:cxnLst/>
            <a:rect l="l" t="t" r="r" b="b"/>
            <a:pathLst>
              <a:path w="2268549" h="1241515">
                <a:moveTo>
                  <a:pt x="0" y="0"/>
                </a:moveTo>
                <a:lnTo>
                  <a:pt x="2268549" y="0"/>
                </a:lnTo>
                <a:lnTo>
                  <a:pt x="2268549" y="1241514"/>
                </a:lnTo>
                <a:lnTo>
                  <a:pt x="0" y="12415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6" name="Group 16"/>
          <p:cNvGrpSpPr/>
          <p:nvPr/>
        </p:nvGrpSpPr>
        <p:grpSpPr>
          <a:xfrm>
            <a:off x="3596807" y="2481176"/>
            <a:ext cx="11061633" cy="5324648"/>
            <a:chOff x="0" y="0"/>
            <a:chExt cx="14748844" cy="7099531"/>
          </a:xfrm>
        </p:grpSpPr>
        <p:sp>
          <p:nvSpPr>
            <p:cNvPr id="17" name="TextBox 17"/>
            <p:cNvSpPr txBox="1"/>
            <p:nvPr/>
          </p:nvSpPr>
          <p:spPr>
            <a:xfrm>
              <a:off x="0" y="2426438"/>
              <a:ext cx="14748844" cy="13546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50"/>
                </a:lnSpc>
              </a:pPr>
              <a:r>
                <a:rPr lang="en-US" sz="5000">
                  <a:solidFill>
                    <a:srgbClr val="FFFFFF"/>
                  </a:solidFill>
                  <a:latin typeface="Urbanist 1 Italics"/>
                  <a:ea typeface="Urbanist 1 Italics"/>
                  <a:cs typeface="Urbanist 1 Italics"/>
                  <a:sym typeface="Urbanist 1 Italics"/>
                </a:rPr>
                <a:t>Introdução Matérias Interdisciplinares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942752" y="-295275"/>
              <a:ext cx="12863340" cy="3364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165"/>
                </a:lnSpc>
                <a:spcBef>
                  <a:spcPct val="0"/>
                </a:spcBef>
              </a:pPr>
              <a:r>
                <a:rPr lang="en-US" sz="15118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MÓDULOS</a:t>
              </a:r>
            </a:p>
          </p:txBody>
        </p:sp>
        <p:sp>
          <p:nvSpPr>
            <p:cNvPr id="19" name="Freeform 19"/>
            <p:cNvSpPr/>
            <p:nvPr/>
          </p:nvSpPr>
          <p:spPr>
            <a:xfrm>
              <a:off x="6136890" y="4074799"/>
              <a:ext cx="2518736" cy="3024732"/>
            </a:xfrm>
            <a:custGeom>
              <a:avLst/>
              <a:gdLst/>
              <a:ahLst/>
              <a:cxnLst/>
              <a:rect l="l" t="t" r="r" b="b"/>
              <a:pathLst>
                <a:path w="2518736" h="3024732">
                  <a:moveTo>
                    <a:pt x="0" y="0"/>
                  </a:moveTo>
                  <a:lnTo>
                    <a:pt x="2518735" y="0"/>
                  </a:lnTo>
                  <a:lnTo>
                    <a:pt x="2518735" y="3024732"/>
                  </a:lnTo>
                  <a:lnTo>
                    <a:pt x="0" y="30247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6611301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3541973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6856421" y="529635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grpSp>
        <p:nvGrpSpPr>
          <p:cNvPr id="6" name="Group 6"/>
          <p:cNvGrpSpPr/>
          <p:nvPr/>
        </p:nvGrpSpPr>
        <p:grpSpPr>
          <a:xfrm>
            <a:off x="7440375" y="8542767"/>
            <a:ext cx="9818925" cy="1425551"/>
            <a:chOff x="0" y="0"/>
            <a:chExt cx="13091900" cy="1900735"/>
          </a:xfrm>
        </p:grpSpPr>
        <p:sp>
          <p:nvSpPr>
            <p:cNvPr id="7" name="TextBox 7"/>
            <p:cNvSpPr txBox="1"/>
            <p:nvPr/>
          </p:nvSpPr>
          <p:spPr>
            <a:xfrm>
              <a:off x="0" y="-171450"/>
              <a:ext cx="13091900" cy="6122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38"/>
                </a:lnSpc>
                <a:spcBef>
                  <a:spcPct val="0"/>
                </a:spcBef>
              </a:pPr>
              <a:r>
                <a:rPr lang="en-US" sz="2169" spc="108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29/01/25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78869"/>
              <a:ext cx="13091900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Tratamento da dor articular e de coluna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Esp. Ricardo Stanichi Lopes (CEO Fisio Care Pet)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445665"/>
              <a:ext cx="13091900" cy="4550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12"/>
                </a:lnSpc>
              </a:pPr>
              <a:endParaRPr/>
            </a:p>
          </p:txBody>
        </p:sp>
      </p:grpSp>
      <p:sp>
        <p:nvSpPr>
          <p:cNvPr id="10" name="AutoShape 10"/>
          <p:cNvSpPr/>
          <p:nvPr/>
        </p:nvSpPr>
        <p:spPr>
          <a:xfrm>
            <a:off x="6856421" y="9754419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11" name="Freeform 11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2" name="Freeform 12"/>
          <p:cNvSpPr/>
          <p:nvPr/>
        </p:nvSpPr>
        <p:spPr>
          <a:xfrm>
            <a:off x="2482492" y="7398969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9"/>
                </a:lnTo>
                <a:lnTo>
                  <a:pt x="0" y="21200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13" name="Group 13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6925296"/>
            <a:ext cx="10146438" cy="1452434"/>
            <a:chOff x="0" y="0"/>
            <a:chExt cx="13528585" cy="1936579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3528585" cy="6269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3"/>
                </a:lnSpc>
                <a:spcBef>
                  <a:spcPct val="0"/>
                </a:spcBef>
              </a:pPr>
              <a:r>
                <a:rPr lang="en-US" sz="2241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22/01/25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97542"/>
              <a:ext cx="13528585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Cardíaca Durante Exercícios e as Principais Alterações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Esp. Lucas Navajas – Presidente da Sociedade Brasileira de Cardiologia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458783"/>
              <a:ext cx="13528585" cy="4777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13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7371741" y="2378575"/>
            <a:ext cx="8561444" cy="1369611"/>
            <a:chOff x="0" y="0"/>
            <a:chExt cx="11415259" cy="1826148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17/12/24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Anatomia do Sistema Locomotor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 Mauricio de Silvio (UMAM)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7371741" y="3829416"/>
            <a:ext cx="8561444" cy="1369611"/>
            <a:chOff x="0" y="0"/>
            <a:chExt cx="11415259" cy="1826148"/>
          </a:xfrm>
        </p:grpSpPr>
        <p:sp>
          <p:nvSpPr>
            <p:cNvPr id="28" name="TextBox 28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08/01/25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Muscular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Dr. Eduardo Bondan (UNIP / UNICSUL)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371741" y="5357544"/>
            <a:ext cx="8561444" cy="1369611"/>
            <a:chOff x="0" y="0"/>
            <a:chExt cx="11415259" cy="1826148"/>
          </a:xfrm>
        </p:grpSpPr>
        <p:sp>
          <p:nvSpPr>
            <p:cNvPr id="32" name="TextBox 32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15/01/25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Principais Afecções Endócrinas com Sintomatologia Locomotora</a:t>
              </a: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Prof.. Dr. Fabricio Lorenzini (Anhembi Morumbi)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7371741" y="548874"/>
            <a:ext cx="8561444" cy="1479830"/>
            <a:chOff x="0" y="-171450"/>
            <a:chExt cx="11415259" cy="1973106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171450"/>
              <a:ext cx="11415259" cy="6728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 dirty="0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09/12/24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570550"/>
              <a:ext cx="11415259" cy="12311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Aula </a:t>
              </a:r>
              <a:r>
                <a:rPr lang="en-US" sz="2158" u="none" strike="noStrike" spc="43" dirty="0" err="1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ao</a:t>
              </a: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vivo </a:t>
              </a:r>
              <a:r>
                <a:rPr lang="en-US" sz="2158" u="none" strike="noStrike" spc="43" dirty="0" err="1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às</a:t>
              </a:r>
              <a:r>
                <a:rPr lang="en-US" sz="2158" u="none" strike="noStrike" spc="43" dirty="0">
                  <a:solidFill>
                    <a:srgbClr val="FF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20h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.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Abertura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do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Curso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e Panorama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Geral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da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Fisioterapia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Veterinária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 Mundial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MV. Esp. Ricardo S. Lopes (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Proprietário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e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Diretor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da </a:t>
              </a:r>
              <a:r>
                <a:rPr lang="en-US" sz="2158" u="none" strike="noStrike" spc="43" dirty="0" err="1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Fisio</a:t>
              </a:r>
              <a:r>
                <a:rPr lang="en-US" sz="2158" u="none" strike="noStrike" spc="43" dirty="0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 Care Pet)</a:t>
              </a: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544909" y="1515820"/>
            <a:ext cx="6621605" cy="6135692"/>
            <a:chOff x="0" y="0"/>
            <a:chExt cx="8828806" cy="8180923"/>
          </a:xfrm>
        </p:grpSpPr>
        <p:sp>
          <p:nvSpPr>
            <p:cNvPr id="39" name="TextBox 39"/>
            <p:cNvSpPr txBox="1"/>
            <p:nvPr/>
          </p:nvSpPr>
          <p:spPr>
            <a:xfrm>
              <a:off x="0" y="0"/>
              <a:ext cx="8828806" cy="1460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640"/>
                </a:lnSpc>
                <a:spcBef>
                  <a:spcPct val="0"/>
                </a:spcBef>
              </a:pPr>
              <a:r>
                <a:rPr lang="en-US" sz="7200">
                  <a:solidFill>
                    <a:srgbClr val="FFFFFF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Módulo 1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2216432"/>
              <a:ext cx="8828806" cy="5567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8400"/>
                </a:lnSpc>
              </a:pPr>
              <a:r>
                <a:rPr lang="en-US" sz="5600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Introdução </a:t>
              </a:r>
            </a:p>
            <a:p>
              <a:pPr algn="l">
                <a:lnSpc>
                  <a:spcPts val="8400"/>
                </a:lnSpc>
              </a:pPr>
              <a:r>
                <a:rPr lang="en-US" sz="5600">
                  <a:solidFill>
                    <a:srgbClr val="FFFFFF"/>
                  </a:solidFill>
                  <a:latin typeface="Urbanist 1"/>
                  <a:ea typeface="Urbanist 1"/>
                  <a:cs typeface="Urbanist 1"/>
                  <a:sym typeface="Urbanist 1"/>
                </a:rPr>
                <a:t>Matérias Interdisciplinares</a:t>
              </a:r>
            </a:p>
            <a:p>
              <a:pPr marL="0" lvl="0" indent="0" algn="l">
                <a:lnSpc>
                  <a:spcPts val="8400"/>
                </a:lnSpc>
                <a:spcBef>
                  <a:spcPct val="0"/>
                </a:spcBef>
              </a:pPr>
              <a:endParaRPr lang="en-US" sz="5600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56421" y="5265167"/>
            <a:ext cx="11431579" cy="1383363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>
            <a:off x="6856421" y="2146821"/>
            <a:ext cx="11431579" cy="1557802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4" name="AutoShape 4"/>
          <p:cNvSpPr/>
          <p:nvPr/>
        </p:nvSpPr>
        <p:spPr>
          <a:xfrm>
            <a:off x="-126002" y="0"/>
            <a:ext cx="6982424" cy="10843612"/>
          </a:xfrm>
          <a:prstGeom prst="rect">
            <a:avLst/>
          </a:prstGeom>
          <a:solidFill>
            <a:srgbClr val="185200"/>
          </a:solidFill>
        </p:spPr>
        <p:txBody>
          <a:bodyPr/>
          <a:lstStyle/>
          <a:p>
            <a:endParaRPr lang="pt-BR"/>
          </a:p>
        </p:txBody>
      </p:sp>
      <p:sp>
        <p:nvSpPr>
          <p:cNvPr id="5" name="AutoShape 5"/>
          <p:cNvSpPr/>
          <p:nvPr/>
        </p:nvSpPr>
        <p:spPr>
          <a:xfrm>
            <a:off x="6856421" y="9754419"/>
            <a:ext cx="11431579" cy="1622518"/>
          </a:xfrm>
          <a:prstGeom prst="rect">
            <a:avLst/>
          </a:prstGeom>
          <a:solidFill>
            <a:srgbClr val="000000">
              <a:alpha val="4706"/>
            </a:srgbClr>
          </a:solid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 rot="-5400000">
            <a:off x="18450" y="6042349"/>
            <a:ext cx="6837972" cy="6837972"/>
          </a:xfrm>
          <a:custGeom>
            <a:avLst/>
            <a:gdLst/>
            <a:ahLst/>
            <a:cxnLst/>
            <a:rect l="l" t="t" r="r" b="b"/>
            <a:pathLst>
              <a:path w="6837972" h="6837972">
                <a:moveTo>
                  <a:pt x="0" y="0"/>
                </a:moveTo>
                <a:lnTo>
                  <a:pt x="6837971" y="0"/>
                </a:lnTo>
                <a:lnTo>
                  <a:pt x="6837971" y="6837972"/>
                </a:lnTo>
                <a:lnTo>
                  <a:pt x="0" y="6837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Freeform 7"/>
          <p:cNvSpPr/>
          <p:nvPr/>
        </p:nvSpPr>
        <p:spPr>
          <a:xfrm>
            <a:off x="2482492" y="7651513"/>
            <a:ext cx="1765435" cy="2120099"/>
          </a:xfrm>
          <a:custGeom>
            <a:avLst/>
            <a:gdLst/>
            <a:ahLst/>
            <a:cxnLst/>
            <a:rect l="l" t="t" r="r" b="b"/>
            <a:pathLst>
              <a:path w="1765435" h="2120099">
                <a:moveTo>
                  <a:pt x="0" y="0"/>
                </a:moveTo>
                <a:lnTo>
                  <a:pt x="1765435" y="0"/>
                </a:lnTo>
                <a:lnTo>
                  <a:pt x="1765435" y="2120098"/>
                </a:lnTo>
                <a:lnTo>
                  <a:pt x="0" y="2120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8" name="Group 8"/>
          <p:cNvGrpSpPr/>
          <p:nvPr/>
        </p:nvGrpSpPr>
        <p:grpSpPr>
          <a:xfrm>
            <a:off x="16891956" y="6146"/>
            <a:ext cx="1396044" cy="1396044"/>
            <a:chOff x="0" y="0"/>
            <a:chExt cx="367682" cy="36768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6891956" y="8890956"/>
            <a:ext cx="1396044" cy="1396044"/>
            <a:chOff x="0" y="0"/>
            <a:chExt cx="367682" cy="36768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67682" cy="367682"/>
            </a:xfrm>
            <a:custGeom>
              <a:avLst/>
              <a:gdLst/>
              <a:ahLst/>
              <a:cxnLst/>
              <a:rect l="l" t="t" r="r" b="b"/>
              <a:pathLst>
                <a:path w="367682" h="367682">
                  <a:moveTo>
                    <a:pt x="0" y="0"/>
                  </a:moveTo>
                  <a:lnTo>
                    <a:pt x="367682" y="0"/>
                  </a:lnTo>
                  <a:lnTo>
                    <a:pt x="367682" y="367682"/>
                  </a:lnTo>
                  <a:lnTo>
                    <a:pt x="0" y="367682"/>
                  </a:lnTo>
                  <a:close/>
                </a:path>
              </a:pathLst>
            </a:custGeom>
            <a:solidFill>
              <a:srgbClr val="B1DF41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367682" cy="4057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7371741" y="8007817"/>
            <a:ext cx="10146438" cy="37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3"/>
              </a:lnSpc>
            </a:pPr>
            <a:endParaRPr/>
          </a:p>
        </p:txBody>
      </p:sp>
      <p:grpSp>
        <p:nvGrpSpPr>
          <p:cNvPr id="15" name="Group 15"/>
          <p:cNvGrpSpPr/>
          <p:nvPr/>
        </p:nvGrpSpPr>
        <p:grpSpPr>
          <a:xfrm>
            <a:off x="7371741" y="3890577"/>
            <a:ext cx="8561444" cy="1369611"/>
            <a:chOff x="0" y="0"/>
            <a:chExt cx="11415259" cy="182614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12/02/25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Diagnóstico por Imagem (Ressonância Magnética)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M.V. Msc Lígia de Oliveira Pinto da Silva (PROVET)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4221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371741" y="5441055"/>
            <a:ext cx="8561444" cy="1031588"/>
            <a:chOff x="0" y="0"/>
            <a:chExt cx="11415259" cy="137545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19/02/25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570550"/>
              <a:ext cx="11415259" cy="8049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Osteoartrose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 Msc. Anderson Coutinho ( UNIBAM )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371741" y="6819070"/>
            <a:ext cx="8561444" cy="1664886"/>
            <a:chOff x="0" y="0"/>
            <a:chExt cx="11415259" cy="2219848"/>
          </a:xfrm>
        </p:grpSpPr>
        <p:sp>
          <p:nvSpPr>
            <p:cNvPr id="23" name="TextBox 23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26/02/25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570550"/>
              <a:ext cx="11415259" cy="1198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Fisiologia do Exercício e Biomecânica aplicada a Lesões Locomotoras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Prof.. Ms. Gustavo Santoro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815800"/>
              <a:ext cx="11415259" cy="4040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6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371741" y="2262291"/>
            <a:ext cx="8561444" cy="1326863"/>
            <a:chOff x="0" y="0"/>
            <a:chExt cx="11415259" cy="1769150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171450"/>
              <a:ext cx="11415259" cy="61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481"/>
                </a:lnSpc>
                <a:spcBef>
                  <a:spcPct val="0"/>
                </a:spcBef>
              </a:pPr>
              <a:r>
                <a:rPr lang="en-US" sz="2240" spc="112">
                  <a:solidFill>
                    <a:srgbClr val="000000"/>
                  </a:solidFill>
                  <a:latin typeface="Urbanist 1 Ultra-Bold"/>
                  <a:ea typeface="Urbanist 1 Ultra-Bold"/>
                  <a:cs typeface="Urbanist 1 Ultra-Bold"/>
                  <a:sym typeface="Urbanist 1 Ultra-Bold"/>
                </a:rPr>
                <a:t>05/02/25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570550"/>
              <a:ext cx="11415259" cy="1198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74"/>
                </a:lnSpc>
              </a:pPr>
              <a:r>
                <a:rPr lang="en-US" sz="2158" spc="43">
                  <a:solidFill>
                    <a:srgbClr val="000000"/>
                  </a:solidFill>
                  <a:latin typeface="Urbanist 1 Bold"/>
                  <a:ea typeface="Urbanist 1 Bold"/>
                  <a:cs typeface="Urbanist 1 Bold"/>
                  <a:sym typeface="Urbanist 1 Bold"/>
                </a:rPr>
                <a:t>Diagnóstico por Imagem (RX, US articular, mielografia, tomografia computadorizada)</a:t>
              </a:r>
            </a:p>
            <a:p>
              <a:pPr marL="0" lvl="0" indent="0" algn="l">
                <a:lnSpc>
                  <a:spcPts val="2374"/>
                </a:lnSpc>
                <a:spcBef>
                  <a:spcPct val="0"/>
                </a:spcBef>
              </a:pPr>
              <a:r>
                <a:rPr lang="en-US" sz="2158" spc="43">
                  <a:solidFill>
                    <a:srgbClr val="000000"/>
                  </a:solidFill>
                  <a:latin typeface="Urbanist 1 Medium"/>
                  <a:ea typeface="Urbanist 1 Medium"/>
                  <a:cs typeface="Urbanist 1 Medium"/>
                  <a:sym typeface="Urbanist 1 Medium"/>
                </a:rPr>
                <a:t>M.V Esp. Paulo Frazão (PETCARE)</a:t>
              </a:r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483961" y="1193888"/>
            <a:ext cx="6372460" cy="1095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640"/>
              </a:lnSpc>
              <a:spcBef>
                <a:spcPct val="0"/>
              </a:spcBef>
            </a:pPr>
            <a:r>
              <a:rPr lang="en-US" sz="7200">
                <a:solidFill>
                  <a:srgbClr val="FFFFFF"/>
                </a:solidFill>
                <a:latin typeface="Urbanist 1 Ultra-Bold"/>
                <a:ea typeface="Urbanist 1 Ultra-Bold"/>
                <a:cs typeface="Urbanist 1 Ultra-Bold"/>
                <a:sym typeface="Urbanist 1 Ultra-Bold"/>
              </a:rPr>
              <a:t>Módulo 2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83961" y="3110232"/>
            <a:ext cx="6372460" cy="4541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Diagnóstico por Imagem, </a:t>
            </a:r>
          </a:p>
          <a:p>
            <a:pPr algn="l">
              <a:lnSpc>
                <a:spcPts val="6899"/>
              </a:lnSpc>
            </a:pPr>
            <a:r>
              <a:rPr lang="en-US" sz="4599">
                <a:solidFill>
                  <a:srgbClr val="FFFFFF"/>
                </a:solidFill>
                <a:latin typeface="Urbanist 1"/>
                <a:ea typeface="Urbanist 1"/>
                <a:cs typeface="Urbanist 1"/>
                <a:sym typeface="Urbanist 1"/>
              </a:rPr>
              <a:t>Biomecânica e Controle da Osteoartrose</a:t>
            </a:r>
          </a:p>
          <a:p>
            <a:pPr marL="0" lvl="0" indent="0" algn="l">
              <a:lnSpc>
                <a:spcPts val="9018"/>
              </a:lnSpc>
              <a:spcBef>
                <a:spcPct val="0"/>
              </a:spcBef>
            </a:pPr>
            <a:endParaRPr lang="en-US" sz="4599">
              <a:solidFill>
                <a:srgbClr val="FFFFFF"/>
              </a:solidFill>
              <a:latin typeface="Urbanist 1"/>
              <a:ea typeface="Urbanist 1"/>
              <a:cs typeface="Urbanist 1"/>
              <a:sym typeface="Urbanist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1926</Words>
  <Application>Microsoft Office PowerPoint</Application>
  <PresentationFormat>Personalizar</PresentationFormat>
  <Paragraphs>400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4" baseType="lpstr">
      <vt:lpstr>Arial</vt:lpstr>
      <vt:lpstr>Calibri</vt:lpstr>
      <vt:lpstr>Urbanist 1 Heavy</vt:lpstr>
      <vt:lpstr>Urbanist 1 Bold</vt:lpstr>
      <vt:lpstr>Urbanist 1 Ultra-Bold</vt:lpstr>
      <vt:lpstr>Urbanist 1 Semi-Bold</vt:lpstr>
      <vt:lpstr>Urbanist 1</vt:lpstr>
      <vt:lpstr>Urbanist 1 Medium</vt:lpstr>
      <vt:lpstr>Urbanist 1 Italics</vt:lpstr>
      <vt:lpstr>Urbanist 2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 Palestrantes Internacionais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Curso Pós-Graduação em Fisioterapia Veterinária</dc:title>
  <dc:creator>ricardo lopes</dc:creator>
  <cp:lastModifiedBy>ricardo lopes</cp:lastModifiedBy>
  <cp:revision>6</cp:revision>
  <dcterms:created xsi:type="dcterms:W3CDTF">2006-08-16T00:00:00Z</dcterms:created>
  <dcterms:modified xsi:type="dcterms:W3CDTF">2024-08-03T15:11:15Z</dcterms:modified>
  <dc:identifier>DAGJtf-zK20</dc:identifier>
</cp:coreProperties>
</file>