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8288000" cy="10287000"/>
  <p:notesSz cx="6858000" cy="9144000"/>
  <p:embeddedFontLst>
    <p:embeddedFont>
      <p:font typeface="Urbanist 1" panose="020B0604020202020204" charset="0"/>
      <p:regular r:id="rId57"/>
    </p:embeddedFont>
    <p:embeddedFont>
      <p:font typeface="Urbanist 1 Bold" panose="020B0604020202020204" charset="0"/>
      <p:regular r:id="rId58"/>
    </p:embeddedFont>
    <p:embeddedFont>
      <p:font typeface="Urbanist 1 Heavy" panose="020B0604020202020204" charset="0"/>
      <p:regular r:id="rId59"/>
    </p:embeddedFont>
    <p:embeddedFont>
      <p:font typeface="Urbanist 1 Italics" panose="020B0604020202020204" charset="0"/>
      <p:regular r:id="rId60"/>
    </p:embeddedFont>
    <p:embeddedFont>
      <p:font typeface="Urbanist 1 Medium" panose="020B0604020202020204" charset="0"/>
      <p:regular r:id="rId61"/>
    </p:embeddedFont>
    <p:embeddedFont>
      <p:font typeface="Urbanist 1 Semi-Bold" panose="020B0604020202020204" charset="0"/>
      <p:regular r:id="rId62"/>
    </p:embeddedFont>
    <p:embeddedFont>
      <p:font typeface="Urbanist 1 Ultra-Bold" panose="020B0604020202020204" charset="0"/>
      <p:regular r:id="rId63"/>
    </p:embeddedFont>
    <p:embeddedFont>
      <p:font typeface="Urbanist 2" panose="020B0604020202020204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29474" y="5925937"/>
            <a:ext cx="5019501" cy="456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>
                <a:solidFill>
                  <a:srgbClr val="333333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Fisio Care Pet Academy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29474" y="2689330"/>
            <a:ext cx="6270678" cy="57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4000" spc="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PÓS-GRADUAÇÃO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829474" y="3491459"/>
            <a:ext cx="7458526" cy="2491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FISIOTERAPIA </a:t>
            </a:r>
          </a:p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E ACUPUNTURA VETERINÁRIA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0079" y="0"/>
            <a:ext cx="18227842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-407548" y="1776458"/>
            <a:ext cx="8510542" cy="8510542"/>
          </a:xfrm>
          <a:custGeom>
            <a:avLst/>
            <a:gdLst/>
            <a:ahLst/>
            <a:cxnLst/>
            <a:rect l="l" t="t" r="r" b="b"/>
            <a:pathLst>
              <a:path w="8510542" h="8510542">
                <a:moveTo>
                  <a:pt x="0" y="0"/>
                </a:moveTo>
                <a:lnTo>
                  <a:pt x="8510543" y="0"/>
                </a:lnTo>
                <a:lnTo>
                  <a:pt x="8510543" y="8510542"/>
                </a:lnTo>
                <a:lnTo>
                  <a:pt x="0" y="85105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9994223" y="1057275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50179" y="2202102"/>
            <a:ext cx="7718231" cy="6277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Graduada em Medicina Veterinária pela Universidade Federal de Goias (UFG)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Membro da OMV desde 2003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Mestre pelo ICBAS – Universidade do Porto 2012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Acupunturista certificada pelo ACSS – Ministério da Saude em 2017.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Acupunturista Veterinária certificada pelo IVAS (International Veterinary Acupunture Society) em 2020.</a:t>
            </a:r>
          </a:p>
          <a:p>
            <a:pPr marL="531345" lvl="1" indent="-265673" algn="l">
              <a:lnSpc>
                <a:spcPts val="3888"/>
              </a:lnSpc>
              <a:buFont typeface="Arial"/>
              <a:buChar char="•"/>
            </a:pPr>
            <a:r>
              <a:rPr lang="en-US" sz="2461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Atualmente presta serviçoes de regime ambulatorial de acupuntura veterinária e tratamento de dor e cuidados paliativos em clínicas e hospitais de Lisboa.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94223" y="1400644"/>
            <a:ext cx="9122018" cy="88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MSc. Karla Pinto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7295" y="1499862"/>
            <a:ext cx="6901531" cy="8942936"/>
            <a:chOff x="0" y="0"/>
            <a:chExt cx="4900485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0485" cy="6350000"/>
            </a:xfrm>
            <a:custGeom>
              <a:avLst/>
              <a:gdLst/>
              <a:ahLst/>
              <a:cxnLst/>
              <a:rect l="l" t="t" r="r" b="b"/>
              <a:pathLst>
                <a:path w="4900485" h="6350000">
                  <a:moveTo>
                    <a:pt x="0" y="0"/>
                  </a:moveTo>
                  <a:lnTo>
                    <a:pt x="4900485" y="0"/>
                  </a:lnTo>
                  <a:lnTo>
                    <a:pt x="4900485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1907" r="-190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446391" y="1528437"/>
            <a:ext cx="8512502" cy="42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37282" y="2641905"/>
            <a:ext cx="9122018" cy="518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DVM, CVA, AC. Reabilitação e Medicina Funcional. </a:t>
            </a:r>
          </a:p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Quiropraxia (IAVC, IVCA) Osteopata e Acupunturista Veterinária. </a:t>
            </a:r>
          </a:p>
          <a:p>
            <a:pPr marL="604519" lvl="1" indent="-302260" algn="l">
              <a:lnSpc>
                <a:spcPts val="59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Professor Associado da UCM, Serviço de Reabilitação do HCVC, Faculdade de Medicina Veterinária de Madrid.</a:t>
            </a:r>
          </a:p>
          <a:p>
            <a:pPr algn="l">
              <a:lnSpc>
                <a:spcPts val="5991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46391" y="1931055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Profa. Dr. Sandra Casado</a:t>
            </a: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446391" y="7412714"/>
            <a:ext cx="4833899" cy="78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</a:pPr>
            <a:r>
              <a:rPr lang="en-US" sz="228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DVM: Doctor of Veterinary Medicine</a:t>
            </a:r>
          </a:p>
          <a:p>
            <a:pPr algn="ctr">
              <a:lnSpc>
                <a:spcPts val="3192"/>
              </a:lnSpc>
            </a:pPr>
            <a:r>
              <a:rPr lang="en-US" sz="228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CVA: Certified Veterinary Assistant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78490" y="1371589"/>
            <a:ext cx="8974926" cy="9062058"/>
            <a:chOff x="0" y="0"/>
            <a:chExt cx="5146794" cy="51967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6794" cy="5196761"/>
            </a:xfrm>
            <a:custGeom>
              <a:avLst/>
              <a:gdLst/>
              <a:ahLst/>
              <a:cxnLst/>
              <a:rect l="l" t="t" r="r" b="b"/>
              <a:pathLst>
                <a:path w="5146794" h="5196761">
                  <a:moveTo>
                    <a:pt x="0" y="0"/>
                  </a:moveTo>
                  <a:lnTo>
                    <a:pt x="5146794" y="0"/>
                  </a:lnTo>
                  <a:lnTo>
                    <a:pt x="5146794" y="5196761"/>
                  </a:lnTo>
                  <a:lnTo>
                    <a:pt x="0" y="5196761"/>
                  </a:lnTo>
                  <a:close/>
                </a:path>
              </a:pathLst>
            </a:custGeom>
            <a:blipFill>
              <a:blip r:embed="rId5"/>
              <a:stretch>
                <a:fillRect l="-18607" t="-673" b="-67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66940" y="829683"/>
            <a:ext cx="8512502" cy="42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66940" y="2174580"/>
            <a:ext cx="9663591" cy="708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Licenciada em veterinária em 2007 em Murcia, Espanha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Reabilitação Veterinária pela Universidade de Tennessee, em 2008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Diplomada em quiropraxia animal pela AIQA, em 2010 e Internato de especialização em neurologia/neurocirurgia na Mississippi State, EUA em 2012-2013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Residência e credenciamento pela ACVIM em neurologia/neurocirurgia na Mississippi State, EUA de 2013-2017</a:t>
            </a:r>
          </a:p>
          <a:p>
            <a:pPr marL="556090" lvl="1" indent="-278045" algn="l">
              <a:lnSpc>
                <a:spcPts val="406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Credenciada em Reabilitação veterinária e medicina do esporte pela AVEPA, em 2019. Atualmente dirige os serviços de neurologia/neurocirurgia e fisioterapia do Fénix Hospital Veterinário e do Animalicos Hospital de dia, na Espanha.</a:t>
            </a:r>
          </a:p>
          <a:p>
            <a:pPr algn="l">
              <a:lnSpc>
                <a:spcPts val="4069"/>
              </a:lnSpc>
            </a:pPr>
            <a:endParaRPr lang="en-US" sz="2575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66940" y="1266814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Profa. Dr. María Pérez</a:t>
            </a: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9552" y="567002"/>
            <a:ext cx="14228897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PALESTRANTES CONVIDADOS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126680"/>
            <a:ext cx="5447553" cy="289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487" lvl="1" indent="-297244" algn="l">
              <a:lnSpc>
                <a:spcPts val="3854"/>
              </a:lnSpc>
              <a:buFont typeface="Arial"/>
              <a:buChar char="•"/>
            </a:pPr>
            <a:r>
              <a:rPr lang="en-US" sz="2753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Stella Sakata</a:t>
            </a:r>
          </a:p>
          <a:p>
            <a:pPr marL="594487" lvl="1" indent="-297244" algn="l">
              <a:lnSpc>
                <a:spcPts val="3854"/>
              </a:lnSpc>
              <a:buFont typeface="Arial"/>
              <a:buChar char="•"/>
            </a:pPr>
            <a:r>
              <a:rPr lang="en-US" sz="2753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Camila Ruggeri</a:t>
            </a:r>
          </a:p>
          <a:p>
            <a:pPr marL="594487" lvl="1" indent="-297244" algn="l">
              <a:lnSpc>
                <a:spcPts val="3854"/>
              </a:lnSpc>
              <a:buFont typeface="Arial"/>
              <a:buChar char="•"/>
            </a:pPr>
            <a:r>
              <a:rPr lang="en-US" sz="2753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Lilian Pasqualin</a:t>
            </a:r>
          </a:p>
          <a:p>
            <a:pPr marL="594487" lvl="1" indent="-297244" algn="l">
              <a:lnSpc>
                <a:spcPts val="3854"/>
              </a:lnSpc>
              <a:buFont typeface="Arial"/>
              <a:buChar char="•"/>
            </a:pPr>
            <a:r>
              <a:rPr lang="en-US" sz="2753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Nubia Bergamo</a:t>
            </a:r>
          </a:p>
          <a:p>
            <a:pPr marL="594487" lvl="1" indent="-297244" algn="l">
              <a:lnSpc>
                <a:spcPts val="3854"/>
              </a:lnSpc>
              <a:buFont typeface="Arial"/>
              <a:buChar char="•"/>
            </a:pPr>
            <a:r>
              <a:rPr lang="en-US" sz="2753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Lidia Dornellas</a:t>
            </a:r>
          </a:p>
          <a:p>
            <a:pPr marL="594487" lvl="1" indent="-297244" algn="l">
              <a:lnSpc>
                <a:spcPts val="3854"/>
              </a:lnSpc>
              <a:buFont typeface="Arial"/>
              <a:buChar char="•"/>
            </a:pPr>
            <a:r>
              <a:rPr lang="en-US" sz="2753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Renata Diniz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2811172" y="-968135"/>
            <a:ext cx="3639847" cy="11903384"/>
            <a:chOff x="0" y="0"/>
            <a:chExt cx="814505" cy="26636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4505" cy="2663673"/>
            </a:xfrm>
            <a:custGeom>
              <a:avLst/>
              <a:gdLst/>
              <a:ahLst/>
              <a:cxnLst/>
              <a:rect l="l" t="t" r="r" b="b"/>
              <a:pathLst>
                <a:path w="814505" h="2663673">
                  <a:moveTo>
                    <a:pt x="0" y="0"/>
                  </a:moveTo>
                  <a:lnTo>
                    <a:pt x="814505" y="0"/>
                  </a:lnTo>
                  <a:lnTo>
                    <a:pt x="814505" y="2663673"/>
                  </a:lnTo>
                  <a:lnTo>
                    <a:pt x="0" y="2663673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4505" cy="2701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5069550"/>
            <a:ext cx="3138731" cy="289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Nivea Veturiano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Renata Tesser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Juliana Alves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Carolina Tacht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Themis Regina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Adriana Joppert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69048" y="2160868"/>
            <a:ext cx="3931486" cy="580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Paulo Frazão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Ligia de Oliveira Silva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Denis Prata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Renato Dalcin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Guilherme Franco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Eduardo Bondan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Lidia Dornelas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Ricardo Guglielmi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Bruno W. Minto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Amanda Gomes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Ana Guiomar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Lucas Navajas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11881" y="2126680"/>
            <a:ext cx="4368456" cy="580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Anderson Coutinho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Gustavo Santoro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Leonardo Prado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Michele Agostinho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Carolina Dias Lima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Thayná Cardoso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Marco Aurélio A. Pereira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Fabrício Lorenzini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Cesar Prado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Marcia Rizzo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Ivana Queiroz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Rafael Traldi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79996" y="2126680"/>
            <a:ext cx="3479304" cy="580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Guilherme Santos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Adriano Caquetti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Flávia Vassalo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Larissa Brandão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Carolina Giabordo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Larissa Brandão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 Spera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Cecília Tavares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Carolina Haddad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Viviane Pinto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Jean Joaquim</a:t>
            </a:r>
          </a:p>
          <a:p>
            <a:pPr marL="594487" lvl="1" indent="-297244" algn="l">
              <a:lnSpc>
                <a:spcPts val="3854"/>
              </a:lnSpc>
              <a:spcBef>
                <a:spcPct val="0"/>
              </a:spcBef>
              <a:buFont typeface="Arial"/>
              <a:buChar char="•"/>
            </a:pPr>
            <a:r>
              <a:rPr lang="en-US" sz="2753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Romulo Micoli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459325" y="-648249"/>
            <a:ext cx="3639847" cy="11353576"/>
            <a:chOff x="0" y="0"/>
            <a:chExt cx="814505" cy="25406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4505" cy="2540640"/>
            </a:xfrm>
            <a:custGeom>
              <a:avLst/>
              <a:gdLst/>
              <a:ahLst/>
              <a:cxnLst/>
              <a:rect l="l" t="t" r="r" b="b"/>
              <a:pathLst>
                <a:path w="814505" h="2540640">
                  <a:moveTo>
                    <a:pt x="0" y="0"/>
                  </a:moveTo>
                  <a:lnTo>
                    <a:pt x="814505" y="0"/>
                  </a:lnTo>
                  <a:lnTo>
                    <a:pt x="814505" y="2540640"/>
                  </a:lnTo>
                  <a:lnTo>
                    <a:pt x="0" y="2540640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4505" cy="2578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552987" y="8128044"/>
            <a:ext cx="1412626" cy="1696412"/>
          </a:xfrm>
          <a:custGeom>
            <a:avLst/>
            <a:gdLst/>
            <a:ahLst/>
            <a:cxnLst/>
            <a:rect l="l" t="t" r="r" b="b"/>
            <a:pathLst>
              <a:path w="1412626" h="1696412">
                <a:moveTo>
                  <a:pt x="0" y="0"/>
                </a:moveTo>
                <a:lnTo>
                  <a:pt x="1412626" y="0"/>
                </a:lnTo>
                <a:lnTo>
                  <a:pt x="1412626" y="1696412"/>
                </a:lnTo>
                <a:lnTo>
                  <a:pt x="0" y="1696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AutoShape 15"/>
          <p:cNvSpPr/>
          <p:nvPr/>
        </p:nvSpPr>
        <p:spPr>
          <a:xfrm>
            <a:off x="3949792" y="1324240"/>
            <a:ext cx="9830204" cy="0"/>
          </a:xfrm>
          <a:prstGeom prst="line">
            <a:avLst/>
          </a:prstGeom>
          <a:ln w="85725" cap="flat">
            <a:solidFill>
              <a:srgbClr val="95C31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791588">
            <a:off x="-760092" y="8966024"/>
            <a:ext cx="19775430" cy="2710668"/>
            <a:chOff x="0" y="0"/>
            <a:chExt cx="4718334" cy="646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8334" cy="646754"/>
            </a:xfrm>
            <a:custGeom>
              <a:avLst/>
              <a:gdLst/>
              <a:ahLst/>
              <a:cxnLst/>
              <a:rect l="l" t="t" r="r" b="b"/>
              <a:pathLst>
                <a:path w="4718334" h="646754">
                  <a:moveTo>
                    <a:pt x="0" y="0"/>
                  </a:moveTo>
                  <a:lnTo>
                    <a:pt x="4718334" y="0"/>
                  </a:lnTo>
                  <a:lnTo>
                    <a:pt x="4718334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8334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3286" y="-1215362"/>
            <a:ext cx="20301025" cy="2710668"/>
            <a:chOff x="0" y="0"/>
            <a:chExt cx="4843739" cy="6467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43739" cy="646754"/>
            </a:xfrm>
            <a:custGeom>
              <a:avLst/>
              <a:gdLst/>
              <a:ahLst/>
              <a:cxnLst/>
              <a:rect l="l" t="t" r="r" b="b"/>
              <a:pathLst>
                <a:path w="4843739" h="646754">
                  <a:moveTo>
                    <a:pt x="0" y="0"/>
                  </a:moveTo>
                  <a:lnTo>
                    <a:pt x="4843739" y="0"/>
                  </a:lnTo>
                  <a:lnTo>
                    <a:pt x="4843739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C0CF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43739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63925" y="2835877"/>
            <a:ext cx="9760150" cy="260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45"/>
              </a:lnSpc>
              <a:spcBef>
                <a:spcPct val="0"/>
              </a:spcBef>
            </a:pPr>
            <a:r>
              <a:rPr lang="en-US" sz="15318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MÓDULOS 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-513517" y="20336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3613184" y="4549386"/>
            <a:ext cx="11061633" cy="3247645"/>
            <a:chOff x="0" y="0"/>
            <a:chExt cx="14748844" cy="433019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42900"/>
              <a:ext cx="14748844" cy="1354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50"/>
                </a:lnSpc>
              </a:pPr>
              <a:endParaRPr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136890" y="1305461"/>
              <a:ext cx="2518736" cy="3024732"/>
            </a:xfrm>
            <a:custGeom>
              <a:avLst/>
              <a:gdLst/>
              <a:ahLst/>
              <a:cxnLst/>
              <a:rect l="l" t="t" r="r" b="b"/>
              <a:pathLst>
                <a:path w="2518736" h="3024732">
                  <a:moveTo>
                    <a:pt x="0" y="0"/>
                  </a:moveTo>
                  <a:lnTo>
                    <a:pt x="2518735" y="0"/>
                  </a:lnTo>
                  <a:lnTo>
                    <a:pt x="2518735" y="3024732"/>
                  </a:lnTo>
                  <a:lnTo>
                    <a:pt x="0" y="3024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6421" y="6611301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3541973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6856421" y="529635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7371741" y="8462091"/>
            <a:ext cx="11132453" cy="1425551"/>
            <a:chOff x="0" y="0"/>
            <a:chExt cx="14843270" cy="1900735"/>
          </a:xfrm>
        </p:grpSpPr>
        <p:sp>
          <p:nvSpPr>
            <p:cNvPr id="7" name="TextBox 7"/>
            <p:cNvSpPr txBox="1"/>
            <p:nvPr/>
          </p:nvSpPr>
          <p:spPr>
            <a:xfrm>
              <a:off x="0" y="-171450"/>
              <a:ext cx="14843270" cy="612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8"/>
                </a:lnSpc>
                <a:spcBef>
                  <a:spcPct val="0"/>
                </a:spcBef>
              </a:pPr>
              <a:r>
                <a:rPr lang="en-US" sz="2169" spc="108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15/10/24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8869"/>
              <a:ext cx="14843270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Tratamento da dor articular e de coluna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Esp. Ricardo Stanichi Lopes (CEO Fisio Care Pet)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45665"/>
              <a:ext cx="14843270" cy="455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6856421" y="9754419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17377623" y="6146"/>
            <a:ext cx="910377" cy="910377"/>
            <a:chOff x="0" y="0"/>
            <a:chExt cx="239770" cy="23977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9770" cy="239770"/>
            </a:xfrm>
            <a:custGeom>
              <a:avLst/>
              <a:gdLst/>
              <a:ahLst/>
              <a:cxnLst/>
              <a:rect l="l" t="t" r="r" b="b"/>
              <a:pathLst>
                <a:path w="239770" h="239770">
                  <a:moveTo>
                    <a:pt x="0" y="0"/>
                  </a:moveTo>
                  <a:lnTo>
                    <a:pt x="239770" y="0"/>
                  </a:lnTo>
                  <a:lnTo>
                    <a:pt x="239770" y="239770"/>
                  </a:lnTo>
                  <a:lnTo>
                    <a:pt x="0" y="239770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39770" cy="277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462335" y="9461335"/>
            <a:ext cx="825665" cy="825665"/>
            <a:chOff x="0" y="0"/>
            <a:chExt cx="217459" cy="2174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7459" cy="217459"/>
            </a:xfrm>
            <a:custGeom>
              <a:avLst/>
              <a:gdLst/>
              <a:ahLst/>
              <a:cxnLst/>
              <a:rect l="l" t="t" r="r" b="b"/>
              <a:pathLst>
                <a:path w="217459" h="217459">
                  <a:moveTo>
                    <a:pt x="0" y="0"/>
                  </a:moveTo>
                  <a:lnTo>
                    <a:pt x="217459" y="0"/>
                  </a:lnTo>
                  <a:lnTo>
                    <a:pt x="217459" y="217459"/>
                  </a:lnTo>
                  <a:lnTo>
                    <a:pt x="0" y="217459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17459" cy="255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6925310"/>
            <a:ext cx="10146438" cy="1452407"/>
            <a:chOff x="0" y="0"/>
            <a:chExt cx="13528585" cy="193654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71450"/>
              <a:ext cx="13528585" cy="626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3"/>
                </a:lnSpc>
                <a:spcBef>
                  <a:spcPct val="0"/>
                </a:spcBef>
              </a:pPr>
              <a:r>
                <a:rPr lang="en-US" sz="2241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08/10/24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97505"/>
              <a:ext cx="13528585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Cardíaca Durante Exercícios e as Principais Alterações 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 Esp. Lucas Navajas – Presidente da Sociedade Brasileira de Cardiologia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458747"/>
              <a:ext cx="13528585" cy="47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3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71741" y="2378619"/>
            <a:ext cx="8561444" cy="1369522"/>
            <a:chOff x="0" y="0"/>
            <a:chExt cx="11415259" cy="1826029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71450"/>
              <a:ext cx="11415259" cy="619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17/09/24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570431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Anatomia do Sistema Locomotor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 Mauricio de Silvio (UMAM)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421981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371741" y="3829460"/>
            <a:ext cx="8561444" cy="1369522"/>
            <a:chOff x="0" y="0"/>
            <a:chExt cx="11415259" cy="1826029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171450"/>
              <a:ext cx="11415259" cy="619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24/09/24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570431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Muscular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Eduardo Bondan (UNIP / UNICSUL)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421981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371741" y="5357588"/>
            <a:ext cx="8561444" cy="1369522"/>
            <a:chOff x="0" y="0"/>
            <a:chExt cx="11415259" cy="1826029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171450"/>
              <a:ext cx="11415259" cy="619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01/10/24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570431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Principais Afecções Endócrinas com Sintomatologia Locomotora </a:t>
              </a: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Prof.. Dr. Fabricio Lorenzini (Anhembi Morumbi)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421981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371741" y="585539"/>
            <a:ext cx="8561444" cy="2088660"/>
            <a:chOff x="0" y="-171450"/>
            <a:chExt cx="11415259" cy="2784880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171450"/>
              <a:ext cx="11415259" cy="672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 dirty="0">
                  <a:solidFill>
                    <a:srgbClr val="FF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11/09/24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570431"/>
              <a:ext cx="11415259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 dirty="0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Aula </a:t>
              </a:r>
              <a:r>
                <a:rPr lang="en-US" sz="2158" u="none" strike="noStrike" spc="43" dirty="0" err="1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ao</a:t>
              </a:r>
              <a:r>
                <a:rPr lang="en-US" sz="2158" u="none" strike="noStrike" spc="43" dirty="0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vivo </a:t>
              </a:r>
              <a:r>
                <a:rPr lang="en-US" sz="2158" u="none" strike="noStrike" spc="43" dirty="0" err="1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ás</a:t>
              </a:r>
              <a:r>
                <a:rPr lang="en-US" sz="2158" u="none" strike="noStrike" spc="43" dirty="0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20h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.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Abertura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do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Curso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e Panorama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Geral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da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Fisioterapia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Veterinária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Mundial 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MV. Esp. Ricardo S. Lopes (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Proprietário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e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Diretor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da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Fisio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Care Pet)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endParaRPr lang="en-US" sz="2158" u="none" strike="noStrike" spc="43" dirty="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2209381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46818" y="1332632"/>
            <a:ext cx="6621605" cy="6318880"/>
            <a:chOff x="0" y="0"/>
            <a:chExt cx="8828806" cy="8425174"/>
          </a:xfrm>
        </p:grpSpPr>
        <p:sp>
          <p:nvSpPr>
            <p:cNvPr id="40" name="TextBox 40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2126428"/>
              <a:ext cx="8828806" cy="5901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18"/>
                </a:lnSpc>
              </a:pPr>
              <a:r>
                <a:rPr lang="en-US" sz="60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Introdução:</a:t>
              </a:r>
            </a:p>
            <a:p>
              <a:pPr algn="l">
                <a:lnSpc>
                  <a:spcPts val="9018"/>
                </a:lnSpc>
              </a:pPr>
              <a:r>
                <a:rPr lang="en-US" sz="60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Matérias Interdisciplinares</a:t>
              </a:r>
            </a:p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endParaRPr lang="en-US" sz="60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35773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44896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87744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724613" y="8402276"/>
            <a:ext cx="1425646" cy="1712048"/>
          </a:xfrm>
          <a:custGeom>
            <a:avLst/>
            <a:gdLst/>
            <a:ahLst/>
            <a:cxnLst/>
            <a:rect l="l" t="t" r="r" b="b"/>
            <a:pathLst>
              <a:path w="1425646" h="1712048">
                <a:moveTo>
                  <a:pt x="0" y="0"/>
                </a:moveTo>
                <a:lnTo>
                  <a:pt x="1425646" y="0"/>
                </a:lnTo>
                <a:lnTo>
                  <a:pt x="1425646" y="1712048"/>
                </a:lnTo>
                <a:lnTo>
                  <a:pt x="0" y="1712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723264"/>
            <a:ext cx="9471983" cy="1528568"/>
            <a:chOff x="0" y="0"/>
            <a:chExt cx="12629310" cy="2038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29/10/24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Diagnóstico por Imagem (Ressonância Magnética)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Lígia de Oliveira Pinto da Silva (PROVET)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548182"/>
            <a:ext cx="9471983" cy="1528568"/>
            <a:chOff x="0" y="0"/>
            <a:chExt cx="12629310" cy="2038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05/11/24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Osteoartrose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Prof.. Msc. Anderson Coutinho ( UNIBAM )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94920" y="7422596"/>
            <a:ext cx="10511042" cy="1528718"/>
            <a:chOff x="0" y="0"/>
            <a:chExt cx="14014723" cy="20382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4014723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12/11/24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678"/>
              <a:ext cx="14014723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do Exercício e Biomecânica Aplicada a Lesões Locomotoras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Prof.. Ms. Gustavo Santoro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587755"/>
              <a:ext cx="14014723" cy="45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563659"/>
            <a:ext cx="9471983" cy="1861943"/>
            <a:chOff x="0" y="0"/>
            <a:chExt cx="12629310" cy="24825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22/10/24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Diagnóstico por Imagem (RX, US articular, mielografia, tomografia computadorizada)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 Esp. Paulo Frazão (PETCARE)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22976"/>
            <a:ext cx="6621605" cy="8277273"/>
            <a:chOff x="0" y="0"/>
            <a:chExt cx="8828806" cy="11036364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2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35953"/>
              <a:ext cx="8828806" cy="850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  <a:spcBef>
                  <a:spcPct val="0"/>
                </a:spcBef>
              </a:pPr>
              <a:r>
                <a:rPr lang="en-US" sz="5600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Diagnóstico por Imagem</a:t>
              </a:r>
            </a:p>
            <a:p>
              <a:pPr marL="0" lvl="0" indent="0" algn="l">
                <a:lnSpc>
                  <a:spcPts val="8400"/>
                </a:lnSpc>
                <a:spcBef>
                  <a:spcPct val="0"/>
                </a:spcBef>
              </a:pPr>
              <a:r>
                <a:rPr lang="en-US" sz="5600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Biomecânica </a:t>
              </a:r>
            </a:p>
            <a:p>
              <a:pPr marL="0" lvl="0" indent="0" algn="l">
                <a:lnSpc>
                  <a:spcPts val="8400"/>
                </a:lnSpc>
                <a:spcBef>
                  <a:spcPct val="0"/>
                </a:spcBef>
              </a:pPr>
              <a:r>
                <a:rPr lang="en-US" sz="5600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Controle da Osteoartrose</a:t>
              </a:r>
            </a:p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endParaRPr lang="en-US" sz="5600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6554034"/>
            <a:ext cx="13549415" cy="1923109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65253" y="2366469"/>
            <a:ext cx="13549415" cy="1923109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06640" y="4631499"/>
            <a:ext cx="10147554" cy="1980561"/>
            <a:chOff x="0" y="0"/>
            <a:chExt cx="13530073" cy="264074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09550"/>
              <a:ext cx="13530073" cy="740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11"/>
                </a:lnSpc>
                <a:spcBef>
                  <a:spcPct val="0"/>
                </a:spcBef>
              </a:pPr>
              <a:r>
                <a:rPr lang="en-US" sz="2655" spc="13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26/11/24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2581"/>
              <a:ext cx="13530073" cy="1433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4"/>
                </a:lnSpc>
              </a:pPr>
              <a:r>
                <a:rPr lang="en-US" sz="2558" spc="51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Semiologia</a:t>
              </a:r>
              <a:r>
                <a:rPr lang="en-US" sz="2558" spc="51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558" spc="51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Ortopédica</a:t>
              </a:r>
              <a:endParaRPr lang="en-US" sz="2558" spc="51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  <a:p>
              <a:pPr algn="l">
                <a:lnSpc>
                  <a:spcPts val="2814"/>
                </a:lnSpc>
              </a:pPr>
              <a:r>
                <a:rPr lang="en-US" sz="2558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MV Ms. Gabriel Diamante (Ortho Support Pet)</a:t>
              </a:r>
            </a:p>
            <a:p>
              <a:pPr marL="0" lvl="0" indent="0" algn="l">
                <a:lnSpc>
                  <a:spcPts val="2814"/>
                </a:lnSpc>
                <a:spcBef>
                  <a:spcPct val="0"/>
                </a:spcBef>
              </a:pPr>
              <a:endParaRPr lang="en-US" sz="2558" spc="51" dirty="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162907"/>
              <a:ext cx="13530073" cy="477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3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06640" y="6773243"/>
            <a:ext cx="10147554" cy="1980561"/>
            <a:chOff x="0" y="0"/>
            <a:chExt cx="13530073" cy="264074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209550"/>
              <a:ext cx="13530073" cy="740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11"/>
                </a:lnSpc>
                <a:spcBef>
                  <a:spcPct val="0"/>
                </a:spcBef>
              </a:pPr>
              <a:r>
                <a:rPr lang="en-US" sz="2655" spc="13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03/12 /24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72581"/>
              <a:ext cx="13530073" cy="1433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4"/>
                </a:lnSpc>
              </a:pPr>
              <a:r>
                <a:rPr lang="en-US" sz="2558" spc="5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Nutrição Funcional do Paciente em Reabilitação</a:t>
              </a:r>
            </a:p>
            <a:p>
              <a:pPr algn="l">
                <a:lnSpc>
                  <a:spcPts val="2814"/>
                </a:lnSpc>
              </a:pPr>
              <a:r>
                <a:rPr lang="en-US" sz="2558" spc="5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Michele Nogueira Agostinho (Saúde em Patas)</a:t>
              </a:r>
            </a:p>
            <a:p>
              <a:pPr marL="0" lvl="0" indent="0" algn="l">
                <a:lnSpc>
                  <a:spcPts val="2814"/>
                </a:lnSpc>
                <a:spcBef>
                  <a:spcPct val="0"/>
                </a:spcBef>
              </a:pPr>
              <a:endParaRPr lang="en-US" sz="2558" spc="51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162907"/>
              <a:ext cx="13530073" cy="477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3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06640" y="2672653"/>
            <a:ext cx="10147554" cy="1628136"/>
            <a:chOff x="0" y="0"/>
            <a:chExt cx="13530073" cy="217084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09550"/>
              <a:ext cx="13530073" cy="740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11"/>
                </a:lnSpc>
                <a:spcBef>
                  <a:spcPct val="0"/>
                </a:spcBef>
              </a:pPr>
              <a:r>
                <a:rPr lang="en-US" sz="2655" spc="13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19/11/24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72581"/>
              <a:ext cx="13530073" cy="964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4"/>
                </a:lnSpc>
              </a:pPr>
              <a:r>
                <a:rPr lang="en-US" sz="2558" spc="5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Semiologia Neurológica e Fisiátrica</a:t>
              </a:r>
            </a:p>
            <a:p>
              <a:pPr marL="0" lvl="0" indent="0" algn="l">
                <a:lnSpc>
                  <a:spcPts val="2814"/>
                </a:lnSpc>
                <a:spcBef>
                  <a:spcPct val="0"/>
                </a:spcBef>
              </a:pPr>
              <a:r>
                <a:rPr lang="en-US" sz="2558" spc="5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MV. Ricardo S. Lopes (Proprietário e Diretor da Fisio Care Pet)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693007"/>
              <a:ext cx="13530073" cy="477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3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85035" y="1448960"/>
            <a:ext cx="5309790" cy="4913043"/>
            <a:chOff x="0" y="0"/>
            <a:chExt cx="7079720" cy="6550724"/>
          </a:xfrm>
        </p:grpSpPr>
        <p:sp>
          <p:nvSpPr>
            <p:cNvPr id="23" name="TextBox 23"/>
            <p:cNvSpPr txBox="1"/>
            <p:nvPr/>
          </p:nvSpPr>
          <p:spPr>
            <a:xfrm>
              <a:off x="0" y="0"/>
              <a:ext cx="7079720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3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145478"/>
              <a:ext cx="7079720" cy="4007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799"/>
                </a:lnSpc>
                <a:spcBef>
                  <a:spcPct val="0"/>
                </a:spcBef>
              </a:pPr>
              <a:r>
                <a:rPr lang="en-US" sz="5199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Semiologia Nutrição Funcional</a:t>
              </a:r>
            </a:p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endParaRPr lang="en-US" sz="5199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035" y="1052982"/>
            <a:ext cx="6621605" cy="6364414"/>
            <a:chOff x="0" y="0"/>
            <a:chExt cx="8828806" cy="8485885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4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126428"/>
              <a:ext cx="8828806" cy="5962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r>
                <a:rPr lang="en-US" sz="60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Principais Modalidades da Fisioterapia I</a:t>
              </a:r>
            </a:p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endParaRPr lang="en-US" sz="6012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856421" y="4421627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>
            <a:off x="6789746" y="512849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6856421" y="8151633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>
            <a:off x="7392248" y="2620465"/>
            <a:ext cx="9471983" cy="1861943"/>
            <a:chOff x="0" y="0"/>
            <a:chExt cx="12629310" cy="2482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17/12/24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Cinesioterapia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Nivea Veturiano (Fisio Care Pet)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92248" y="4612022"/>
            <a:ext cx="9471983" cy="1528667"/>
            <a:chOff x="0" y="0"/>
            <a:chExt cx="12629310" cy="2038222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07/01/25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Eletroterapia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Camila R. Chinelato (Fisio Care Pet)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77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18745" y="6486560"/>
            <a:ext cx="9471983" cy="1528568"/>
            <a:chOff x="0" y="0"/>
            <a:chExt cx="12629310" cy="2038091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14/01/25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Ultrassom Terapêutico, Alongamento, Termoterapia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Camila R. Chinelato (Fisio Care Pet )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92248" y="8457831"/>
            <a:ext cx="9471983" cy="1528568"/>
            <a:chOff x="0" y="0"/>
            <a:chExt cx="12629310" cy="2038091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21/01/25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Laserterapia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Stanichi Lopes (Fisio Care Pet )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392248" y="627548"/>
            <a:ext cx="9471983" cy="1861943"/>
            <a:chOff x="0" y="0"/>
            <a:chExt cx="12629310" cy="2482591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10/12/24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Hidroterapia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Stanichi Lopes (Fisio Care Pet)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6818" y="1028700"/>
            <a:ext cx="6621605" cy="6364414"/>
            <a:chOff x="0" y="0"/>
            <a:chExt cx="8828806" cy="8485885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5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126428"/>
              <a:ext cx="8828806" cy="5962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r>
                <a:rPr lang="en-US" sz="60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Principais Modalidades da Fisioterapia II</a:t>
              </a:r>
            </a:p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endParaRPr lang="en-US" sz="6012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856421" y="4421627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>
            <a:off x="6540397" y="512849"/>
            <a:ext cx="13087214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6856421" y="8151633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>
            <a:off x="7392248" y="4612022"/>
            <a:ext cx="9471983" cy="1528667"/>
            <a:chOff x="0" y="0"/>
            <a:chExt cx="12629310" cy="203822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11/02/25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Massagem e Técnicas de LiberaçãoMiofacial)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Themis Regina Kogitzki (Anima Therary)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5877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058275" y="2686384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7392248" y="2787153"/>
            <a:ext cx="9471983" cy="1528568"/>
            <a:chOff x="0" y="0"/>
            <a:chExt cx="12629310" cy="20380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04/02/25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de pacientes com Obesidade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Renata Diniz (Palestrante Internacional - Espanha)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418745" y="6486560"/>
            <a:ext cx="9471983" cy="1528568"/>
            <a:chOff x="0" y="0"/>
            <a:chExt cx="12629310" cy="20380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14/02/25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Ultrassom Terapêutico, Alongamento, Termoterapia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Camila R. Chinelato (Fisio Care Pet )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392248" y="8457809"/>
            <a:ext cx="9471983" cy="1528613"/>
            <a:chOff x="0" y="0"/>
            <a:chExt cx="12629310" cy="203815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190500"/>
              <a:ext cx="12629310" cy="68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18/02/25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61960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Magnetoterapia, Fototerapia e Infrassom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Stella Sakata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587683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392248" y="794235"/>
            <a:ext cx="9471983" cy="1528568"/>
            <a:chOff x="0" y="0"/>
            <a:chExt cx="12629310" cy="2038091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28/01/25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Microfisioterapia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Dra.. Ana Giomar Reis Schultz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08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3672" y="7640015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194293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290570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COORDENADORES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5844" y="386847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4831243"/>
            <a:ext cx="302456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MÓDULO 1 AO 24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5794013"/>
            <a:ext cx="475497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75844" y="675678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RESULTADOS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75844" y="771955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CONCLUSÃO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0183197" y="1775724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6818" y="1028700"/>
            <a:ext cx="6621605" cy="6364414"/>
            <a:chOff x="0" y="0"/>
            <a:chExt cx="8828806" cy="8485885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6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126428"/>
              <a:ext cx="8828806" cy="5962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r>
                <a:rPr lang="en-US" sz="60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Modalidades Avançadas da Reabilitação</a:t>
              </a:r>
            </a:p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endParaRPr lang="en-US" sz="6012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856421" y="4421627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>
            <a:off x="6789746" y="512849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6856421" y="8151633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>
            <a:off x="7392248" y="2787153"/>
            <a:ext cx="9471983" cy="1528568"/>
            <a:chOff x="0" y="0"/>
            <a:chExt cx="12629310" cy="20380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04/03/25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Associação da Ozonioterapiana Reabilitação Animal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Adriano Caquetti (OzonioVet)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92248" y="4612071"/>
            <a:ext cx="9471983" cy="1528568"/>
            <a:chOff x="0" y="0"/>
            <a:chExt cx="12629310" cy="2038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11/03/25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de Animais Silvestres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 Adriana M. Joppert da Silva (DEPAVE)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18745" y="6486560"/>
            <a:ext cx="9471983" cy="1528568"/>
            <a:chOff x="0" y="0"/>
            <a:chExt cx="12629310" cy="2038091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18/03/25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Tecar</a:t>
              </a:r>
              <a:r>
                <a:rPr lang="en-US" sz="2388" spc="47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e </a:t>
              </a:r>
              <a:r>
                <a:rPr lang="en-US" sz="2388" spc="47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Outras</a:t>
              </a:r>
              <a:r>
                <a:rPr lang="en-US" sz="2388" spc="47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388" spc="47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Novidades</a:t>
              </a:r>
              <a:r>
                <a:rPr lang="en-US" sz="2388" spc="47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388" spc="47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na</a:t>
              </a:r>
              <a:r>
                <a:rPr lang="en-US" sz="2388" spc="47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388" spc="47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</a:t>
              </a:r>
              <a:endParaRPr lang="en-US" sz="2388" spc="47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Renata </a:t>
              </a:r>
              <a:r>
                <a:rPr lang="en-US" sz="2388" spc="47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Diniz</a:t>
              </a:r>
              <a:r>
                <a:rPr lang="en-US" sz="2388" spc="47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(</a:t>
              </a:r>
              <a:r>
                <a:rPr lang="en-US" sz="2388" spc="47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Palestrante</a:t>
              </a:r>
              <a:r>
                <a:rPr lang="en-US" sz="2388" spc="47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Internacional - </a:t>
              </a:r>
              <a:r>
                <a:rPr lang="en-US" sz="2388" spc="47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Espanha</a:t>
              </a:r>
              <a:r>
                <a:rPr lang="en-US" sz="2388" spc="47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)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92248" y="8291069"/>
            <a:ext cx="10405052" cy="1862093"/>
            <a:chOff x="0" y="0"/>
            <a:chExt cx="13873403" cy="2482791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190500"/>
              <a:ext cx="13873403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25/03/25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9678"/>
              <a:ext cx="13873403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Ortopédicas e Neurológicas em Felinos: Como Reabilitar?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Ricardo S. Lopes (Pós-Graduado em Ortopedia pelo LOTC / FMVZ-USP)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032255"/>
              <a:ext cx="13873403" cy="45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392248" y="794235"/>
            <a:ext cx="9471983" cy="1528568"/>
            <a:chOff x="0" y="0"/>
            <a:chExt cx="12629310" cy="2038091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25/02/25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ShockWave - teórica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 .Lídia Dornelas 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8947981" y="6388155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6818" y="1028700"/>
            <a:ext cx="6621605" cy="5221414"/>
            <a:chOff x="0" y="0"/>
            <a:chExt cx="8828806" cy="6961885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7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126428"/>
              <a:ext cx="8828806" cy="4438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r>
                <a:rPr lang="en-US" sz="60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Reabilitação Neurológica</a:t>
              </a:r>
            </a:p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r>
                <a:rPr lang="en-US" sz="60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Parte I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856421" y="2568916"/>
            <a:ext cx="12647365" cy="20665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392248" y="2621534"/>
            <a:ext cx="10244476" cy="2195468"/>
            <a:chOff x="0" y="0"/>
            <a:chExt cx="13659301" cy="292729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0"/>
              <a:ext cx="13659301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01/04/25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9678"/>
              <a:ext cx="13659301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da Coluna Vertebral (Parte I) – DDIV, Espondilose, Subluxação Atlanto Axial, Síndrome de Woobler e Luxação/Fratura Vertebral)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Amanda Gomes (USP)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476755"/>
              <a:ext cx="13659301" cy="45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392248" y="4920931"/>
            <a:ext cx="9471983" cy="2528693"/>
            <a:chOff x="0" y="0"/>
            <a:chExt cx="12629310" cy="337159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08/04/25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19547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da Coluna Vertebral (Parte II) – Embolia Fibrocartilaginosa, Meningite, Mielopatia Degenerativa, Tumores Medulares e Síndrome da Cauda Equina)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Carolina G. Dias Lima (Coordenadora da pós-graduação de neurologia da UFAPE)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921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6856421" y="7446655"/>
            <a:ext cx="12647365" cy="1811645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6818" y="1028700"/>
            <a:ext cx="6621605" cy="5221414"/>
            <a:chOff x="0" y="0"/>
            <a:chExt cx="8828806" cy="6961885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8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126428"/>
              <a:ext cx="8828806" cy="44380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r>
                <a:rPr lang="en-US" sz="60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Reabilitação Neurológica</a:t>
              </a:r>
            </a:p>
            <a:p>
              <a:pPr marL="0" lvl="0" indent="0" algn="l">
                <a:lnSpc>
                  <a:spcPts val="9018"/>
                </a:lnSpc>
                <a:spcBef>
                  <a:spcPct val="0"/>
                </a:spcBef>
              </a:pPr>
              <a:r>
                <a:rPr lang="en-US" sz="60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Parte I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856421" y="2568916"/>
            <a:ext cx="12647365" cy="154343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392248" y="2735604"/>
            <a:ext cx="10244476" cy="1862093"/>
            <a:chOff x="0" y="0"/>
            <a:chExt cx="13659301" cy="248279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0"/>
              <a:ext cx="13659301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15/04/25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9678"/>
              <a:ext cx="13659301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Lesões de Nervos Periféricos e Paralisia Flácida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 Ricardo Guglielm (FMU)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032255"/>
              <a:ext cx="13659301" cy="45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392248" y="4388072"/>
            <a:ext cx="9471983" cy="1862042"/>
            <a:chOff x="0" y="0"/>
            <a:chExt cx="12629310" cy="248272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22/04/25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atáxicos e paréticos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S. Lopes (Fisio Care Pet)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6856421" y="5721647"/>
            <a:ext cx="12647365" cy="146247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7392248" y="5886969"/>
            <a:ext cx="5865912" cy="1020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26"/>
              </a:lnSpc>
              <a:spcBef>
                <a:spcPct val="0"/>
              </a:spcBef>
            </a:pPr>
            <a:r>
              <a:rPr lang="en-US" sz="2388" u="none" strike="noStrike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29/04/25</a:t>
            </a:r>
            <a:r>
              <a:rPr lang="en-US" sz="2388" u="none" strike="noStrike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 </a:t>
            </a:r>
          </a:p>
          <a:p>
            <a:pPr marL="0" lvl="0" indent="0" algn="l">
              <a:lnSpc>
                <a:spcPts val="2626"/>
              </a:lnSpc>
              <a:spcBef>
                <a:spcPct val="0"/>
              </a:spcBef>
            </a:pPr>
            <a:r>
              <a:rPr lang="en-US" sz="2388" u="none" strike="noStrike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Reabilitação em Pacientes paralisados</a:t>
            </a:r>
          </a:p>
          <a:p>
            <a:pPr marL="0" lvl="0" indent="0" algn="l">
              <a:lnSpc>
                <a:spcPts val="2626"/>
              </a:lnSpc>
              <a:spcBef>
                <a:spcPct val="0"/>
              </a:spcBef>
            </a:pPr>
            <a:r>
              <a:rPr lang="en-US" sz="2388" u="none" strike="noStrike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M.V. Esp. Ricardo S. Lopes (Fisio Care Pet)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92248" y="7441056"/>
            <a:ext cx="9282956" cy="1354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6"/>
              </a:lnSpc>
            </a:pPr>
            <a:r>
              <a: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06/05/25 </a:t>
            </a:r>
          </a:p>
          <a:p>
            <a:pPr algn="l">
              <a:lnSpc>
                <a:spcPts val="2626"/>
              </a:lnSpc>
            </a:pPr>
            <a:r>
              <a: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Reabilitação em Lesões de Neurônio Motor Inferior</a:t>
            </a:r>
          </a:p>
          <a:p>
            <a:pPr algn="l">
              <a:lnSpc>
                <a:spcPts val="2626"/>
              </a:lnSpc>
            </a:pPr>
            <a:r>
              <a:rPr lang="en-US" sz="2388" spc="47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M.V. Esp. Ricardo S. Lopes (Fisio Care Pet)</a:t>
            </a:r>
          </a:p>
          <a:p>
            <a:pPr marL="0" lvl="0" indent="0" algn="l">
              <a:lnSpc>
                <a:spcPts val="2626"/>
              </a:lnSpc>
              <a:spcBef>
                <a:spcPct val="0"/>
              </a:spcBef>
            </a:pPr>
            <a:endParaRPr lang="en-US" sz="2388" spc="47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6856421" y="8787830"/>
            <a:ext cx="12647365" cy="146247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92189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6818" y="743010"/>
            <a:ext cx="6085778" cy="8238933"/>
            <a:chOff x="0" y="0"/>
            <a:chExt cx="8114371" cy="10985244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8114371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9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155003"/>
              <a:ext cx="8114371" cy="8432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18"/>
                </a:lnSpc>
                <a:spcBef>
                  <a:spcPct val="0"/>
                </a:spcBef>
              </a:pPr>
              <a:r>
                <a:rPr lang="en-US" sz="48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Reabilitação Ortopédica</a:t>
              </a:r>
            </a:p>
            <a:p>
              <a:pPr marL="0" lvl="0" indent="0" algn="l">
                <a:lnSpc>
                  <a:spcPts val="7218"/>
                </a:lnSpc>
                <a:spcBef>
                  <a:spcPct val="0"/>
                </a:spcBef>
              </a:pPr>
              <a:r>
                <a:rPr lang="en-US" sz="48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Parte I – </a:t>
              </a:r>
            </a:p>
            <a:p>
              <a:pPr marL="0" lvl="0" indent="0" algn="l">
                <a:lnSpc>
                  <a:spcPts val="7218"/>
                </a:lnSpc>
                <a:spcBef>
                  <a:spcPct val="0"/>
                </a:spcBef>
              </a:pPr>
              <a:r>
                <a:rPr lang="en-US" sz="48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Reabilitação em ombro, cotovelo e quadril</a:t>
              </a:r>
            </a:p>
            <a:p>
              <a:pPr marL="0" lvl="0" indent="0" algn="l">
                <a:lnSpc>
                  <a:spcPts val="7218"/>
                </a:lnSpc>
                <a:spcBef>
                  <a:spcPct val="0"/>
                </a:spcBef>
              </a:pPr>
              <a:endParaRPr lang="en-US" sz="4812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856421" y="4421627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>
            <a:off x="6980246" y="512849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6856421" y="8151633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>
            <a:off x="7392248" y="2787104"/>
            <a:ext cx="9471983" cy="1528667"/>
            <a:chOff x="0" y="0"/>
            <a:chExt cx="12629310" cy="203822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20/05/25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678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atáxicos e paréticos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S. Lopes (Fisio Care Pet)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5877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92248" y="4445384"/>
            <a:ext cx="9471983" cy="1861943"/>
            <a:chOff x="0" y="0"/>
            <a:chExt cx="12629310" cy="24825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29/05/25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na Coxofemoral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Bruno Watanabe Minto (Professor de ortopedia da UNESP – Jaboticabal)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18745" y="6486560"/>
            <a:ext cx="9471983" cy="1528568"/>
            <a:chOff x="0" y="0"/>
            <a:chExt cx="12629310" cy="2038091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27/05/25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Afecções de Quadril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Renata Tesser (Anhembi Morumbi)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92248" y="8457831"/>
            <a:ext cx="9471983" cy="1528568"/>
            <a:chOff x="0" y="0"/>
            <a:chExt cx="12629310" cy="2038091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03/06/25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Afecções de Ombro e Cotovelo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Dra. Renata Diniz (Palestrante Internacional - Espanha)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392248" y="627548"/>
            <a:ext cx="9471983" cy="1861943"/>
            <a:chOff x="0" y="0"/>
            <a:chExt cx="12629310" cy="2482591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13/05/25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de Ombro e Cotovelo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Ivana Queiroz (Coordenadora da pós-graduação de Ortopedia da ANCLIVEPA-SP)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8953500" y="8367553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6818" y="1296176"/>
            <a:ext cx="5961835" cy="6410133"/>
            <a:chOff x="0" y="0"/>
            <a:chExt cx="7949113" cy="8546844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7949113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10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155003"/>
              <a:ext cx="7949113" cy="5994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18"/>
                </a:lnSpc>
                <a:spcBef>
                  <a:spcPct val="0"/>
                </a:spcBef>
              </a:pPr>
              <a:r>
                <a:rPr lang="en-US" sz="48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Reabilitação Ortopédica – Parte II Reabilitação em afecções de joelho</a:t>
              </a:r>
            </a:p>
            <a:p>
              <a:pPr marL="0" lvl="0" indent="0" algn="l">
                <a:lnSpc>
                  <a:spcPts val="7218"/>
                </a:lnSpc>
                <a:spcBef>
                  <a:spcPct val="0"/>
                </a:spcBef>
              </a:pPr>
              <a:endParaRPr lang="en-US" sz="4812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856421" y="6058017"/>
            <a:ext cx="13549415" cy="1923109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>
            <a:off x="6922403" y="1870453"/>
            <a:ext cx="13549415" cy="1923109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7430465" y="4135482"/>
            <a:ext cx="10147554" cy="1980561"/>
            <a:chOff x="0" y="0"/>
            <a:chExt cx="13530073" cy="264074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209550"/>
              <a:ext cx="13530073" cy="740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11"/>
                </a:lnSpc>
                <a:spcBef>
                  <a:spcPct val="0"/>
                </a:spcBef>
              </a:pPr>
              <a:r>
                <a:rPr lang="en-US" sz="2655" spc="13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17/06/25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72581"/>
              <a:ext cx="13530073" cy="1433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4"/>
                </a:lnSpc>
              </a:pPr>
              <a:r>
                <a:rPr lang="en-US" sz="2558" spc="5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Fisiopatologia e Técnicas Cirúrgicas da Luxação de Patela</a:t>
              </a:r>
            </a:p>
            <a:p>
              <a:pPr marL="0" lvl="0" indent="0" algn="l">
                <a:lnSpc>
                  <a:spcPts val="2814"/>
                </a:lnSpc>
                <a:spcBef>
                  <a:spcPct val="0"/>
                </a:spcBef>
              </a:pPr>
              <a:r>
                <a:rPr lang="en-US" sz="2558" spc="5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M.V. Esp. Denis Prata (Pós graduado ANCLIVEPA / Coordenador Anclivepa)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162907"/>
              <a:ext cx="13530073" cy="477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3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430465" y="6453438"/>
            <a:ext cx="10147554" cy="1628136"/>
            <a:chOff x="0" y="0"/>
            <a:chExt cx="13530073" cy="2170848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09550"/>
              <a:ext cx="13530073" cy="740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11"/>
                </a:lnSpc>
                <a:spcBef>
                  <a:spcPct val="0"/>
                </a:spcBef>
              </a:pPr>
              <a:r>
                <a:rPr lang="en-US" sz="2655" spc="13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24/06/25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72581"/>
              <a:ext cx="13530073" cy="964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4"/>
                </a:lnSpc>
              </a:pPr>
              <a:r>
                <a:rPr lang="en-US" sz="2558" spc="5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Afecções de Joelho</a:t>
              </a:r>
            </a:p>
            <a:p>
              <a:pPr marL="0" lvl="0" indent="0" algn="l">
                <a:lnSpc>
                  <a:spcPts val="2814"/>
                </a:lnSpc>
                <a:spcBef>
                  <a:spcPct val="0"/>
                </a:spcBef>
              </a:pPr>
              <a:r>
                <a:rPr lang="en-US" sz="2558" spc="5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S. Lopes(Fisio Care Pet)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693007"/>
              <a:ext cx="13530073" cy="477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3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430465" y="2176636"/>
            <a:ext cx="10147554" cy="1628136"/>
            <a:chOff x="0" y="0"/>
            <a:chExt cx="13530073" cy="2170848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09550"/>
              <a:ext cx="13530073" cy="740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11"/>
                </a:lnSpc>
                <a:spcBef>
                  <a:spcPct val="0"/>
                </a:spcBef>
              </a:pPr>
              <a:r>
                <a:rPr lang="en-US" sz="2655" spc="13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10/06/25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72581"/>
              <a:ext cx="13530073" cy="964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4"/>
                </a:lnSpc>
              </a:pPr>
              <a:r>
                <a:rPr lang="en-US" sz="2558" spc="51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Fisiopatologia</a:t>
              </a:r>
              <a:r>
                <a:rPr lang="en-US" sz="2558" spc="51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e </a:t>
              </a:r>
              <a:r>
                <a:rPr lang="en-US" sz="2558" spc="51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Técnicas</a:t>
              </a:r>
              <a:r>
                <a:rPr lang="en-US" sz="2558" spc="51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558" spc="51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Cirúrgicas</a:t>
              </a:r>
              <a:r>
                <a:rPr lang="en-US" sz="2558" spc="51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da </a:t>
              </a:r>
              <a:r>
                <a:rPr lang="en-US" sz="2558" spc="51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Ruptura</a:t>
              </a:r>
              <a:r>
                <a:rPr lang="en-US" sz="2558" spc="51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do </a:t>
              </a:r>
              <a:r>
                <a:rPr lang="en-US" sz="2558" spc="51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Ligamento</a:t>
              </a:r>
              <a:endParaRPr lang="en-US" sz="2558" spc="51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  <a:p>
              <a:pPr marL="0" lvl="0" indent="0" algn="l">
                <a:lnSpc>
                  <a:spcPts val="2814"/>
                </a:lnSpc>
                <a:spcBef>
                  <a:spcPct val="0"/>
                </a:spcBef>
              </a:pPr>
              <a:r>
                <a:rPr lang="en-US" sz="2558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Mario </a:t>
              </a:r>
              <a:r>
                <a:rPr lang="en-US" sz="2558" spc="51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Rennó</a:t>
              </a:r>
              <a:r>
                <a:rPr lang="en-US" sz="2558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(</a:t>
              </a:r>
              <a:r>
                <a:rPr lang="en-US" sz="2558" spc="51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Coordenador</a:t>
              </a:r>
              <a:r>
                <a:rPr lang="en-US" sz="2558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  <a:r>
                <a:rPr lang="en-US" sz="2558" spc="51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pós</a:t>
              </a:r>
              <a:r>
                <a:rPr lang="en-US" sz="2558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de </a:t>
              </a:r>
              <a:r>
                <a:rPr lang="en-US" sz="2558" spc="51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ortopedia</a:t>
              </a:r>
              <a:r>
                <a:rPr lang="en-US" sz="2558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  <a:r>
                <a:rPr lang="en-US" sz="2558" spc="51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Quallitas</a:t>
              </a:r>
              <a:r>
                <a:rPr lang="en-US" sz="2558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)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693007"/>
              <a:ext cx="13530073" cy="477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3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6818" y="1028700"/>
            <a:ext cx="5741911" cy="7324533"/>
            <a:chOff x="0" y="0"/>
            <a:chExt cx="7655882" cy="9766044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7655882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155003"/>
              <a:ext cx="7655882" cy="7213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18"/>
                </a:lnSpc>
                <a:spcBef>
                  <a:spcPct val="0"/>
                </a:spcBef>
              </a:pPr>
              <a:r>
                <a:rPr lang="en-US" sz="48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Reabilitação Ortopédica –</a:t>
              </a:r>
            </a:p>
            <a:p>
              <a:pPr marL="0" lvl="0" indent="0" algn="l">
                <a:lnSpc>
                  <a:spcPts val="7218"/>
                </a:lnSpc>
                <a:spcBef>
                  <a:spcPct val="0"/>
                </a:spcBef>
              </a:pPr>
              <a:r>
                <a:rPr lang="en-US" sz="48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Parte III –</a:t>
              </a:r>
            </a:p>
            <a:p>
              <a:pPr marL="0" lvl="0" indent="0" algn="l">
                <a:lnSpc>
                  <a:spcPts val="7218"/>
                </a:lnSpc>
                <a:spcBef>
                  <a:spcPct val="0"/>
                </a:spcBef>
              </a:pPr>
              <a:r>
                <a:rPr lang="en-US" sz="4812" u="none" strike="noStrike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 Reabilitação em fraturas</a:t>
              </a:r>
            </a:p>
            <a:p>
              <a:pPr marL="0" lvl="0" indent="0" algn="l">
                <a:lnSpc>
                  <a:spcPts val="7218"/>
                </a:lnSpc>
                <a:spcBef>
                  <a:spcPct val="0"/>
                </a:spcBef>
              </a:pPr>
              <a:endParaRPr lang="en-US" sz="4812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856421" y="2661831"/>
            <a:ext cx="15117957" cy="214573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423299" y="5017562"/>
            <a:ext cx="11322281" cy="2381407"/>
            <a:chOff x="0" y="-228600"/>
            <a:chExt cx="15096375" cy="317521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28600"/>
              <a:ext cx="15096375" cy="88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26"/>
                </a:lnSpc>
                <a:spcBef>
                  <a:spcPct val="0"/>
                </a:spcBef>
              </a:pPr>
              <a:r>
                <a:rPr lang="en-US" sz="2963" spc="148" dirty="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08/07/25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57918"/>
              <a:ext cx="15096375" cy="159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40"/>
                </a:lnSpc>
              </a:pPr>
              <a:r>
                <a:rPr lang="en-US" sz="2854" spc="5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com Afecções Ortopédicas e Discussão de Casos</a:t>
              </a:r>
            </a:p>
            <a:p>
              <a:pPr marL="0" lvl="0" indent="0" algn="l">
                <a:lnSpc>
                  <a:spcPts val="3140"/>
                </a:lnSpc>
                <a:spcBef>
                  <a:spcPct val="0"/>
                </a:spcBef>
              </a:pPr>
              <a:r>
                <a:rPr lang="en-US" sz="2854" spc="57">
                  <a:solidFill>
                    <a:srgbClr val="000000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M.V. MSc. Nívea Veturiano (Fisio Care Pet)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411646"/>
              <a:ext cx="15096375" cy="534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73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23299" y="2635339"/>
            <a:ext cx="11322281" cy="1934379"/>
            <a:chOff x="0" y="-228600"/>
            <a:chExt cx="15096375" cy="2579173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228600"/>
              <a:ext cx="15096375" cy="88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26"/>
                </a:lnSpc>
                <a:spcBef>
                  <a:spcPct val="0"/>
                </a:spcBef>
              </a:pPr>
              <a:r>
                <a:rPr lang="en-US" sz="2963" spc="148" dirty="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01/07/25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757918"/>
              <a:ext cx="15096375" cy="159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40"/>
                </a:lnSpc>
              </a:pPr>
              <a:r>
                <a:rPr lang="en-US" sz="2854" spc="5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Biomecânica de Fraturas e Características dos Principais Implantes </a:t>
              </a:r>
            </a:p>
            <a:p>
              <a:pPr marL="0" lvl="0" indent="0" algn="l">
                <a:lnSpc>
                  <a:spcPts val="3140"/>
                </a:lnSpc>
                <a:spcBef>
                  <a:spcPct val="0"/>
                </a:spcBef>
              </a:pPr>
              <a:r>
                <a:rPr lang="en-US" sz="2854" spc="57">
                  <a:solidFill>
                    <a:srgbClr val="000000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Prof.. MSc Guilherme Franco (Ortho Science) 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35773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44896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87744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68423" y="3580389"/>
            <a:ext cx="9471983" cy="1671443"/>
            <a:chOff x="0" y="-190500"/>
            <a:chExt cx="12629310" cy="222859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22/07/25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9547"/>
              <a:ext cx="12629310" cy="970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4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Discussão</a:t>
              </a:r>
              <a:r>
                <a:rPr lang="en-US" sz="24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de Casos </a:t>
              </a:r>
              <a:r>
                <a:rPr lang="en-US" sz="24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Complexos</a:t>
              </a:r>
              <a:endParaRPr lang="en-US" sz="2400" spc="52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400" spc="52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Ana Cantu (</a:t>
              </a:r>
              <a:r>
                <a:rPr lang="en-US" sz="2400" spc="52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Palestrante</a:t>
              </a:r>
              <a:r>
                <a:rPr lang="en-US" sz="2400" spc="52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Internacional - México)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268423" y="5548182"/>
            <a:ext cx="9471983" cy="1528568"/>
            <a:chOff x="0" y="0"/>
            <a:chExt cx="12629310" cy="203809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29/07/25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Fisioterapia Respiratória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Carolina Tcatch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94920" y="7422671"/>
            <a:ext cx="9471983" cy="1528568"/>
            <a:chOff x="0" y="0"/>
            <a:chExt cx="12629310" cy="20380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05/08/25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de animais atletas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Dra. Renata Diniz (Palestrante Internacional - Espanha)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68423" y="1420784"/>
            <a:ext cx="9471983" cy="2004818"/>
            <a:chOff x="0" y="-190500"/>
            <a:chExt cx="12629310" cy="2673091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15/07/25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19547"/>
              <a:ext cx="12629310" cy="1466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4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Desafios</a:t>
              </a:r>
              <a:r>
                <a:rPr lang="en-US" sz="24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4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na</a:t>
              </a:r>
              <a:r>
                <a:rPr lang="en-US" sz="24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4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</a:t>
              </a:r>
              <a:r>
                <a:rPr lang="en-US" sz="24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: </a:t>
              </a:r>
              <a:r>
                <a:rPr lang="en-US" sz="24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</a:t>
              </a:r>
              <a:r>
                <a:rPr lang="en-US" sz="24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4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Endócrinas</a:t>
              </a:r>
              <a:r>
                <a:rPr lang="en-US" sz="24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, </a:t>
              </a:r>
              <a:r>
                <a:rPr lang="en-US" sz="24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Cardíacas</a:t>
              </a:r>
              <a:r>
                <a:rPr lang="en-US" sz="2400" spc="52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, </a:t>
              </a:r>
              <a:r>
                <a:rPr lang="en-US" sz="2400" spc="52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Neoplasias</a:t>
              </a:r>
              <a:endParaRPr lang="en-US" sz="2400" spc="52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400" spc="52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Monica </a:t>
              </a:r>
              <a:r>
                <a:rPr lang="en-US" sz="2400" spc="52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Chamatropoulo</a:t>
              </a:r>
              <a:r>
                <a:rPr lang="en-US" sz="2400" spc="52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(</a:t>
              </a:r>
              <a:r>
                <a:rPr lang="en-US" sz="2400" spc="52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Palestrante</a:t>
              </a:r>
              <a:r>
                <a:rPr lang="en-US" sz="2400" spc="52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Internacional - Argentina)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73316" y="1367154"/>
            <a:ext cx="6621605" cy="3666734"/>
            <a:chOff x="0" y="0"/>
            <a:chExt cx="8828806" cy="4888979"/>
          </a:xfrm>
        </p:grpSpPr>
        <p:sp>
          <p:nvSpPr>
            <p:cNvPr id="29" name="TextBox 2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12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155003"/>
              <a:ext cx="8828806" cy="2336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18"/>
                </a:lnSpc>
                <a:spcBef>
                  <a:spcPct val="0"/>
                </a:spcBef>
              </a:pPr>
              <a:r>
                <a:rPr lang="en-US" sz="48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Módulo Avançado de Reabilitação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8881306" y="7305216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3" name="Picture 6" descr="Bandeira Do País Redondo México PNG , Volta, País, Bandeira Do México  Imagem PNG e Vetor Para Download Gratuito">
            <a:extLst>
              <a:ext uri="{FF2B5EF4-FFF2-40B4-BE49-F238E27FC236}">
                <a16:creationId xmlns:a16="http://schemas.microsoft.com/office/drawing/2014/main" id="{8CBF0F41-3E4C-D132-3F36-B9D943EF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87" y="3503198"/>
            <a:ext cx="589731" cy="5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Argentina Bandeira Redonda Ilustração Nacional Argentina Vetor PNG ,  Nacional, Ilustração, Argentina Imagem PNG e Vetor Para Download Gratuito">
            <a:extLst>
              <a:ext uri="{FF2B5EF4-FFF2-40B4-BE49-F238E27FC236}">
                <a16:creationId xmlns:a16="http://schemas.microsoft.com/office/drawing/2014/main" id="{D60769BE-432E-0D93-CBF9-0A2D623EE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257300"/>
            <a:ext cx="820918" cy="6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42918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881306" y="7105191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268423" y="3530320"/>
            <a:ext cx="9990877" cy="1528718"/>
            <a:chOff x="0" y="0"/>
            <a:chExt cx="13321169" cy="203829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0"/>
              <a:ext cx="13321169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19/08/25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9678"/>
              <a:ext cx="13321169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História da Acupuntura no Brasil e no Mundo. - Teoria de Yin e Yang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Nivea Maria Veturiano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587755"/>
              <a:ext cx="13321169" cy="45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268423" y="5136362"/>
            <a:ext cx="9471983" cy="2528693"/>
            <a:chOff x="0" y="0"/>
            <a:chExt cx="12629310" cy="337159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26/08/25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19547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Teoria dos Cinco Elementos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são ciclos fisiológicos e ciclos patológicos?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cinco tipos constitucionais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M.e. Cesar Prado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921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7205500"/>
            <a:ext cx="9471983" cy="2528693"/>
            <a:chOff x="0" y="0"/>
            <a:chExt cx="12629310" cy="33715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02/09/25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547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Bases Científicas e Neurofisiológicas da Acupuntura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Anatomia dos Pontos de Acupuntura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ponto de acupuntura? (ponto de vista científico)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meridiano? (ponto de vista científico)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Sandra Casado (Palestrante Internacional - Espanha)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921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68423" y="1392209"/>
            <a:ext cx="9471983" cy="1861943"/>
            <a:chOff x="0" y="0"/>
            <a:chExt cx="12629310" cy="2482591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12/08/25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Introdução a Medicina Tradicional Chinesa, Aplicação Geral e Principais Usos e Técnicas Gerais da Acupuntura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Thayná Cardoso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46818" y="1277510"/>
            <a:ext cx="6621605" cy="4954714"/>
            <a:chOff x="0" y="0"/>
            <a:chExt cx="8828806" cy="6606285"/>
          </a:xfrm>
        </p:grpSpPr>
        <p:sp>
          <p:nvSpPr>
            <p:cNvPr id="29" name="TextBox 2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13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135953"/>
              <a:ext cx="8828806" cy="4072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268"/>
                </a:lnSpc>
                <a:spcBef>
                  <a:spcPct val="0"/>
                </a:spcBef>
              </a:pPr>
              <a:r>
                <a:rPr lang="en-US" sz="55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Introdução a Acupuntura Veterinária 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42918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449432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16/09/25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Zang Fu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881306" y="6981366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7268423" y="5136362"/>
            <a:ext cx="9471983" cy="2528693"/>
            <a:chOff x="0" y="0"/>
            <a:chExt cx="12629310" cy="337159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23/09/25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19547"/>
              <a:ext cx="12629310" cy="2253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Estágios de Tratamento – Tonificar, Sedar e Fortalecer - Fatores Etiológicos: Exógenos/Internos/Secundários - Outros fatores etiológicos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921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68423" y="7101627"/>
            <a:ext cx="9471983" cy="2862068"/>
            <a:chOff x="0" y="0"/>
            <a:chExt cx="12629310" cy="38160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30/09/25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19547"/>
              <a:ext cx="12629310" cy="269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Bases Científicas e Neurofisiológicas da Acupuntura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Anatomia dos Pontos de Acupuntura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ponto de acupuntura? (ponto de vista científico)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é um meridiano? (ponto de vista científico)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Sandra Casado (Palestrante Internacional - Espanha)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365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68423" y="1558896"/>
            <a:ext cx="9471983" cy="1528568"/>
            <a:chOff x="0" y="0"/>
            <a:chExt cx="12629310" cy="2038091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09/09/25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QI, shen, jing, sangue e fluído orgânico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46818" y="1277510"/>
            <a:ext cx="6621605" cy="5274655"/>
            <a:chOff x="0" y="0"/>
            <a:chExt cx="8828806" cy="7032873"/>
          </a:xfrm>
        </p:grpSpPr>
        <p:sp>
          <p:nvSpPr>
            <p:cNvPr id="29" name="TextBox 29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14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126428"/>
              <a:ext cx="8828806" cy="4508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168"/>
                </a:lnSpc>
              </a:pPr>
              <a:r>
                <a:rPr lang="en-US" sz="61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Base da </a:t>
              </a:r>
            </a:p>
            <a:p>
              <a:pPr algn="l">
                <a:lnSpc>
                  <a:spcPts val="9168"/>
                </a:lnSpc>
              </a:pPr>
              <a:r>
                <a:rPr lang="en-US" sz="61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</a:t>
              </a:r>
            </a:p>
            <a:p>
              <a:pPr marL="0" lvl="0" indent="0" algn="l">
                <a:lnSpc>
                  <a:spcPts val="9168"/>
                </a:lnSpc>
                <a:spcBef>
                  <a:spcPct val="0"/>
                </a:spcBef>
              </a:pPr>
              <a:endParaRPr lang="en-US" sz="61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764"/>
            <a:ext cx="9471983" cy="1862042"/>
            <a:chOff x="0" y="0"/>
            <a:chExt cx="12629310" cy="248272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14/10/25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Nomenclatura dos 12 Canais Regulares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Viviane Pinto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470281"/>
            <a:ext cx="9471983" cy="1862042"/>
            <a:chOff x="0" y="0"/>
            <a:chExt cx="12629310" cy="248272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21/10/25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Pulmão e Intestino Grosso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Guilherme Santos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28/10/25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Estômago, Baço e Pâncreas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3796"/>
            <a:ext cx="9471983" cy="1861943"/>
            <a:chOff x="0" y="0"/>
            <a:chExt cx="12629310" cy="24825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07/10/25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 que são os Meridianos - Ciclo Circadiano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M.ª.Viviane Pinto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77510"/>
            <a:ext cx="6621605" cy="6146979"/>
            <a:chOff x="0" y="0"/>
            <a:chExt cx="8828806" cy="8195972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15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6126" y="-903076"/>
            <a:ext cx="2160903" cy="11921204"/>
            <a:chOff x="0" y="0"/>
            <a:chExt cx="483555" cy="2667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555" cy="2667660"/>
            </a:xfrm>
            <a:custGeom>
              <a:avLst/>
              <a:gdLst/>
              <a:ahLst/>
              <a:cxnLst/>
              <a:rect l="l" t="t" r="r" b="b"/>
              <a:pathLst>
                <a:path w="483555" h="2667660">
                  <a:moveTo>
                    <a:pt x="0" y="0"/>
                  </a:moveTo>
                  <a:lnTo>
                    <a:pt x="483555" y="0"/>
                  </a:lnTo>
                  <a:lnTo>
                    <a:pt x="483555" y="2667660"/>
                  </a:lnTo>
                  <a:lnTo>
                    <a:pt x="0" y="266766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3555" cy="2705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24580" y="3669387"/>
            <a:ext cx="228135" cy="22813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72123" y="4306830"/>
            <a:ext cx="4552105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Modelo híbrido</a:t>
            </a:r>
          </a:p>
        </p:txBody>
      </p:sp>
      <p:sp>
        <p:nvSpPr>
          <p:cNvPr id="8" name="AutoShape 8"/>
          <p:cNvSpPr/>
          <p:nvPr/>
        </p:nvSpPr>
        <p:spPr>
          <a:xfrm>
            <a:off x="2205990" y="5069018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7024580" y="4645539"/>
            <a:ext cx="239085" cy="228135"/>
            <a:chOff x="0" y="0"/>
            <a:chExt cx="6654792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54791" cy="6350000"/>
            </a:xfrm>
            <a:custGeom>
              <a:avLst/>
              <a:gdLst/>
              <a:ahLst/>
              <a:cxnLst/>
              <a:rect l="l" t="t" r="r" b="b"/>
              <a:pathLst>
                <a:path w="6654791" h="6350000">
                  <a:moveTo>
                    <a:pt x="3327396" y="0"/>
                  </a:moveTo>
                  <a:cubicBezTo>
                    <a:pt x="1489726" y="0"/>
                    <a:pt x="0" y="1421496"/>
                    <a:pt x="0" y="3175000"/>
                  </a:cubicBezTo>
                  <a:cubicBezTo>
                    <a:pt x="0" y="4928504"/>
                    <a:pt x="1489726" y="6350000"/>
                    <a:pt x="3327396" y="6350000"/>
                  </a:cubicBezTo>
                  <a:cubicBezTo>
                    <a:pt x="5165066" y="6350000"/>
                    <a:pt x="6654791" y="4928504"/>
                    <a:pt x="6654791" y="3175000"/>
                  </a:cubicBezTo>
                  <a:cubicBezTo>
                    <a:pt x="6654791" y="1421496"/>
                    <a:pt x="5165066" y="0"/>
                    <a:pt x="33273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2205990" y="6123305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024580" y="6119652"/>
            <a:ext cx="252512" cy="228135"/>
            <a:chOff x="0" y="0"/>
            <a:chExt cx="7028521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28521" cy="6350000"/>
            </a:xfrm>
            <a:custGeom>
              <a:avLst/>
              <a:gdLst/>
              <a:ahLst/>
              <a:cxnLst/>
              <a:rect l="l" t="t" r="r" b="b"/>
              <a:pathLst>
                <a:path w="7028521" h="6350000">
                  <a:moveTo>
                    <a:pt x="3514261" y="0"/>
                  </a:moveTo>
                  <a:cubicBezTo>
                    <a:pt x="1573388" y="0"/>
                    <a:pt x="0" y="1421496"/>
                    <a:pt x="0" y="3175000"/>
                  </a:cubicBezTo>
                  <a:cubicBezTo>
                    <a:pt x="0" y="4928504"/>
                    <a:pt x="1573388" y="6350000"/>
                    <a:pt x="3514261" y="6350000"/>
                  </a:cubicBezTo>
                  <a:cubicBezTo>
                    <a:pt x="5455134" y="6350000"/>
                    <a:pt x="7028521" y="4928504"/>
                    <a:pt x="7028521" y="3175000"/>
                  </a:cubicBezTo>
                  <a:cubicBezTo>
                    <a:pt x="7028521" y="1421496"/>
                    <a:pt x="5455134" y="0"/>
                    <a:pt x="351426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2205990" y="7270663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024580" y="7349570"/>
            <a:ext cx="228135" cy="22813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506200" y="1719014"/>
            <a:ext cx="5560050" cy="6677024"/>
          </a:xfrm>
          <a:custGeom>
            <a:avLst/>
            <a:gdLst/>
            <a:ahLst/>
            <a:cxnLst/>
            <a:rect l="l" t="t" r="r" b="b"/>
            <a:pathLst>
              <a:path w="5560050" h="6677024">
                <a:moveTo>
                  <a:pt x="0" y="0"/>
                </a:moveTo>
                <a:lnTo>
                  <a:pt x="5560050" y="0"/>
                </a:lnTo>
                <a:lnTo>
                  <a:pt x="5560050" y="6677024"/>
                </a:lnTo>
                <a:lnTo>
                  <a:pt x="0" y="6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2205990" y="1448157"/>
            <a:ext cx="8115300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INFORMAÇÕES GERAIS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66648" y="5304693"/>
            <a:ext cx="4770600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Aulas teóricas semanais on-line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66648" y="6399530"/>
            <a:ext cx="5038515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10 módulos práticos em São Paulo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66648" y="7440734"/>
            <a:ext cx="5101060" cy="95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5"/>
              </a:lnSpc>
            </a:pPr>
            <a:r>
              <a:rPr lang="en-US" sz="2563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9 aulas legendadas com palestrantes internacionais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813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11/11/25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da Bexiga e Rim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18/11/25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Pericárdio e Triplo Aquecedor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. Guilherme Santos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25/11/25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Fígado e Vesícula Biliar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Guilherme Santos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5578"/>
            <a:ext cx="9471983" cy="1858379"/>
            <a:chOff x="0" y="0"/>
            <a:chExt cx="12629310" cy="2477839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04/11/25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359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Meridiano do Coração e Intestino Delgado – 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27372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51990"/>
            <a:ext cx="6621605" cy="6146979"/>
            <a:chOff x="0" y="0"/>
            <a:chExt cx="8828806" cy="8195972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16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I 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813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09/12/25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8 Canais Extraordinários ou Vasos Maravilhosos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 César Prado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637018"/>
            <a:ext cx="9471983" cy="1528568"/>
            <a:chOff x="0" y="0"/>
            <a:chExt cx="12629310" cy="2038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16/12/25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 Quatro Passos Para Realizar um Diagnóstico Med Vet Esp Larissa Brandão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199131"/>
            <a:ext cx="9471983" cy="2195318"/>
            <a:chOff x="0" y="0"/>
            <a:chExt cx="12629310" cy="29270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06/01/26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Elaborando uma Ficha de Anamnese e Correlacionando os Resultados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 Vet Esp Larissa Brandão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476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3747"/>
            <a:ext cx="9471983" cy="1862042"/>
            <a:chOff x="0" y="0"/>
            <a:chExt cx="12629310" cy="2482722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02/12/25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Meridiano do Vaso Governador e Vaso Conceptor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Romulo Micoli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51990"/>
            <a:ext cx="6621605" cy="6146979"/>
            <a:chOff x="0" y="0"/>
            <a:chExt cx="8828806" cy="8195972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17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35953"/>
              <a:ext cx="8828806" cy="5662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68"/>
                </a:lnSpc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Os Meridianos</a:t>
              </a:r>
            </a:p>
            <a:p>
              <a:pPr marL="0" lvl="0" indent="0" algn="l">
                <a:lnSpc>
                  <a:spcPts val="8568"/>
                </a:lnSpc>
                <a:spcBef>
                  <a:spcPct val="0"/>
                </a:spcBef>
              </a:pPr>
              <a:r>
                <a:rPr lang="en-US" sz="5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Suas Particularidades Parte I I I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629813"/>
            <a:ext cx="9471983" cy="1861943"/>
            <a:chOff x="0" y="0"/>
            <a:chExt cx="12629310" cy="24825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20/01/26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Métodos de Diagnósticos Através dos Oito Princípios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Francesc Minguell Martín (Palestrante Internacional - Espanha)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637018"/>
            <a:ext cx="9471983" cy="1528568"/>
            <a:chOff x="0" y="0"/>
            <a:chExt cx="12629310" cy="2038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27/01/26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Excesso e Tratamentos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Carolina Spera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769"/>
            <a:ext cx="9471983" cy="1862042"/>
            <a:chOff x="0" y="0"/>
            <a:chExt cx="12629310" cy="248272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03/02/26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678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Deficiência e Tratamentos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Carolina Spera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255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457109"/>
            <a:ext cx="9471983" cy="2195318"/>
            <a:chOff x="0" y="0"/>
            <a:chExt cx="12629310" cy="29270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13/01/26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Pulso e Pontos de Diagnóstico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DVM. Francesc Minguell Martín (Palestrante Internacional - Espanha)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476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77510"/>
            <a:ext cx="6621605" cy="6318362"/>
            <a:chOff x="0" y="0"/>
            <a:chExt cx="8828806" cy="8424483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18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55003"/>
              <a:ext cx="8828806" cy="5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Técnicas de Diagnósticos e</a:t>
              </a:r>
            </a:p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Padrões de </a:t>
              </a:r>
            </a:p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Excesso e Deficiência </a:t>
              </a:r>
            </a:p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endPara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8656712" y="1325135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7"/>
                </a:lnTo>
                <a:lnTo>
                  <a:pt x="0" y="52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/>
          <p:cNvSpPr/>
          <p:nvPr/>
        </p:nvSpPr>
        <p:spPr>
          <a:xfrm>
            <a:off x="8818637" y="3528701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796501"/>
            <a:ext cx="9471983" cy="1528568"/>
            <a:chOff x="0" y="0"/>
            <a:chExt cx="12629310" cy="2038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17/02/26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Sangue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637018"/>
            <a:ext cx="9471983" cy="1528568"/>
            <a:chOff x="0" y="0"/>
            <a:chExt cx="12629310" cy="2038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24/02/26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Associações de Alteração entre Qi e Sangue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24/02/26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Fluidos Orgânicos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Med. Vet. Esp. Cecília M. Rodrigues Tavares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790484"/>
            <a:ext cx="9471983" cy="1528568"/>
            <a:chOff x="0" y="0"/>
            <a:chExt cx="12629310" cy="20380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10/02/26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de Qi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277510"/>
            <a:ext cx="6621605" cy="5423078"/>
            <a:chOff x="0" y="0"/>
            <a:chExt cx="8828806" cy="723077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19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55003"/>
              <a:ext cx="8828806" cy="4678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Padrões de Alterações de Fluídos Orgânicos,</a:t>
              </a:r>
            </a:p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Qi e Sangue e Suas Associações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70839"/>
            <a:ext cx="9471983" cy="1528568"/>
            <a:chOff x="0" y="0"/>
            <a:chExt cx="12629310" cy="2038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10/03/26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Eletroacupuntura e Implante de Ouro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Jean G. Fernandes Joaquim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17/03/26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Farmacopuntura, Hemopuntura e Ozoniopuntura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M.eCesar Prado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24/03/26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Dietoterapia/Fitoterapia/Massagens/Tui-na/Gua-sha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Caroline Spera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623796"/>
            <a:ext cx="9471983" cy="1861943"/>
            <a:chOff x="0" y="0"/>
            <a:chExt cx="12629310" cy="248259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03/03/26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Agulha Seca, Moxabustão, Laserpuntura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Nivea Veturiano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46818" y="1134678"/>
            <a:ext cx="6621605" cy="3632510"/>
            <a:chOff x="0" y="0"/>
            <a:chExt cx="8828806" cy="4843347"/>
          </a:xfrm>
        </p:grpSpPr>
        <p:sp>
          <p:nvSpPr>
            <p:cNvPr id="28" name="TextBox 28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20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155003"/>
              <a:ext cx="8828806" cy="2290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e Suas Terapias Associadas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404102"/>
            <a:ext cx="10368301" cy="1488068"/>
            <a:chOff x="0" y="0"/>
            <a:chExt cx="13824401" cy="198409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3824401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07/04/26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678"/>
              <a:ext cx="13824401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do Coração e Intestino Delgado, Padrões de Desarmonia do Meridiano do Pericárdio e Triplo Aquecedor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Prof. Esp. Guilherme Santos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383706"/>
            <a:ext cx="9471983" cy="1861943"/>
            <a:chOff x="0" y="0"/>
            <a:chExt cx="12629310" cy="2482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14/04/26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da Bexiga e Rim, Padrões de Desarmonia do Meridiano do Fígado e Vesícula Biliar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21/04/26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dos 8 Canais Extraordinários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 Cesar Prado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68423" y="1457059"/>
            <a:ext cx="10194731" cy="1821443"/>
            <a:chOff x="0" y="0"/>
            <a:chExt cx="13592974" cy="2428591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3592974" cy="685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31/03/26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678"/>
              <a:ext cx="13592974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Padrões de Desarmonia do Meridiano do Pulmão e Intestino Grosso, Padrões de Desarmonia do Meridiano do Estomago, Baço e Pâncreas</a:t>
              </a: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Dr.a Márcia Valéria Rizzo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6818" y="1256333"/>
            <a:ext cx="6621605" cy="3632510"/>
            <a:chOff x="0" y="0"/>
            <a:chExt cx="8828806" cy="4843347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21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155003"/>
              <a:ext cx="8828806" cy="2290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Desarmonia do Meridiano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760921" y="5257144"/>
            <a:ext cx="454576" cy="454576"/>
          </a:xfrm>
          <a:custGeom>
            <a:avLst/>
            <a:gdLst/>
            <a:ahLst/>
            <a:cxnLst/>
            <a:rect l="l" t="t" r="r" b="b"/>
            <a:pathLst>
              <a:path w="454576" h="454576">
                <a:moveTo>
                  <a:pt x="0" y="0"/>
                </a:moveTo>
                <a:lnTo>
                  <a:pt x="454576" y="0"/>
                </a:lnTo>
                <a:lnTo>
                  <a:pt x="454576" y="454575"/>
                </a:lnTo>
                <a:lnTo>
                  <a:pt x="0" y="454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268423" y="3404151"/>
            <a:ext cx="9471983" cy="1487970"/>
            <a:chOff x="0" y="0"/>
            <a:chExt cx="12629310" cy="198396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05/05/26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Sistema Gastrointestinal, Dermatológico e Endócrino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 Esp. Carolina Giabardo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68423" y="5303643"/>
            <a:ext cx="9471983" cy="2195318"/>
            <a:chOff x="0" y="0"/>
            <a:chExt cx="12629310" cy="29270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12/05/26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19547"/>
              <a:ext cx="12629310" cy="1808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Controle de Dor na Acupuntura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DVM, MSc, IVAS cert Karla Pinto (Palestrante Internacional - Portugal)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476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268423" y="7365818"/>
            <a:ext cx="9471983" cy="1861943"/>
            <a:chOff x="0" y="0"/>
            <a:chExt cx="12629310" cy="24825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19/05/26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Como Desenvolver um Protocolo de Tratamento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DVM, MSc, IVAS cert Karla Pinto (Palestrante Internacional - Portugal)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268423" y="1597751"/>
            <a:ext cx="9471983" cy="1154595"/>
            <a:chOff x="0" y="0"/>
            <a:chExt cx="12629310" cy="153946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28/04/26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Sistema Cardiorrespiratório e Renal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M.eCesar Prado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46818" y="1277510"/>
            <a:ext cx="6621605" cy="5423078"/>
            <a:chOff x="0" y="0"/>
            <a:chExt cx="8828806" cy="7230771"/>
          </a:xfrm>
        </p:grpSpPr>
        <p:sp>
          <p:nvSpPr>
            <p:cNvPr id="27" name="TextBox 27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22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2155003"/>
              <a:ext cx="8828806" cy="4678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nos Sistemas, Controle de Dor e Como Criar um Protocolo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8760921" y="7299555"/>
            <a:ext cx="454576" cy="454576"/>
          </a:xfrm>
          <a:custGeom>
            <a:avLst/>
            <a:gdLst/>
            <a:ahLst/>
            <a:cxnLst/>
            <a:rect l="l" t="t" r="r" b="b"/>
            <a:pathLst>
              <a:path w="454576" h="454576">
                <a:moveTo>
                  <a:pt x="0" y="0"/>
                </a:moveTo>
                <a:lnTo>
                  <a:pt x="454576" y="0"/>
                </a:lnTo>
                <a:lnTo>
                  <a:pt x="454576" y="454576"/>
                </a:lnTo>
                <a:lnTo>
                  <a:pt x="0" y="45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570839"/>
            <a:ext cx="9471983" cy="1154595"/>
            <a:chOff x="0" y="0"/>
            <a:chExt cx="12629310" cy="153946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02/06/26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Neurologia na Acupuntura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Rafael Traldi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09/06/26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Acupuntura na Associação de Pacientes Ortopédicos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16/06/26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Síndrome Bi e Síndrome Wei 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Casos Clínicos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68423" y="1431064"/>
            <a:ext cx="9471983" cy="1487970"/>
            <a:chOff x="0" y="0"/>
            <a:chExt cx="12629310" cy="198396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26/05/26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Alterações Oncológicas na Acupuntura 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 Esp. Carolina Giabardo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83961" y="1193888"/>
            <a:ext cx="6621605" cy="5423078"/>
            <a:chOff x="0" y="0"/>
            <a:chExt cx="8828806" cy="7230771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23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155003"/>
              <a:ext cx="8828806" cy="4678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na Oncologia, Neurologia</a:t>
              </a:r>
            </a:p>
            <a:p>
              <a:pPr algn="l">
                <a:lnSpc>
                  <a:spcPts val="7068"/>
                </a:lnSpc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e Ortopedia</a:t>
              </a:r>
            </a:p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endParaRPr lang="en-US" sz="4712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32596" y="5186288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1277510"/>
            <a:ext cx="12647365" cy="179507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732596" y="9026792"/>
            <a:ext cx="11730151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985448" y="-165304"/>
            <a:ext cx="1302552" cy="1442813"/>
            <a:chOff x="0" y="0"/>
            <a:chExt cx="343059" cy="38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8423" y="3404151"/>
            <a:ext cx="9471983" cy="1487970"/>
            <a:chOff x="0" y="0"/>
            <a:chExt cx="12629310" cy="198396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30/06/26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Utilização da Acupuntura na Cinomose</a:t>
              </a:r>
            </a:p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Esp. Rafael Traldi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68423" y="5470331"/>
            <a:ext cx="9471983" cy="1861943"/>
            <a:chOff x="0" y="0"/>
            <a:chExt cx="12629310" cy="248259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07/07/26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619547"/>
              <a:ext cx="12629310" cy="1364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Displasia Coxofemoral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Med. Vet. M.ª Flávia Vassalo - Quais protocolos posso utilizar pela MTC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321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68423" y="7532506"/>
            <a:ext cx="9471983" cy="1528568"/>
            <a:chOff x="0" y="0"/>
            <a:chExt cx="12629310" cy="2038091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14/07/26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Apresentação de Casos Complexos Associados a Fisioterapia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r>
                <a:rPr lang="en-US" sz="2388" spc="47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Prof. Dra. Thayna Cardoso e Med. Vet. Esp. Nivea Veturiano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87624"/>
              <a:ext cx="12629310" cy="450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268423" y="1597751"/>
            <a:ext cx="9471983" cy="1154595"/>
            <a:chOff x="0" y="0"/>
            <a:chExt cx="12629310" cy="153946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90500"/>
              <a:ext cx="12629310" cy="685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  <a:spcBef>
                  <a:spcPct val="0"/>
                </a:spcBef>
              </a:pPr>
              <a:r>
                <a:rPr lang="en-US" sz="2478" spc="123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23/06/26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19547"/>
              <a:ext cx="12629310" cy="919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r>
                <a:rPr lang="en-US" sz="2388" spc="47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Tipos de Protocolos Utilizados na DDIV</a:t>
              </a:r>
            </a:p>
            <a:p>
              <a:pPr marL="0" lvl="0" indent="0" algn="l">
                <a:lnSpc>
                  <a:spcPts val="2626"/>
                </a:lnSpc>
                <a:spcBef>
                  <a:spcPct val="0"/>
                </a:spcBef>
              </a:pPr>
              <a:endParaRPr lang="en-US" sz="2388" spc="47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83961" y="1193888"/>
            <a:ext cx="6621605" cy="4527794"/>
            <a:chOff x="0" y="0"/>
            <a:chExt cx="8828806" cy="6037059"/>
          </a:xfrm>
        </p:grpSpPr>
        <p:sp>
          <p:nvSpPr>
            <p:cNvPr id="26" name="TextBox 26"/>
            <p:cNvSpPr txBox="1"/>
            <p:nvPr/>
          </p:nvSpPr>
          <p:spPr>
            <a:xfrm>
              <a:off x="0" y="0"/>
              <a:ext cx="8828806" cy="1380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24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155003"/>
              <a:ext cx="8828806" cy="3484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068"/>
                </a:lnSpc>
                <a:spcBef>
                  <a:spcPct val="0"/>
                </a:spcBef>
              </a:pPr>
              <a:r>
                <a:rPr lang="en-US" sz="4712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Acupuntura na Oncologia, Neurologia e Ortopedia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20139"/>
            <a:chOff x="0" y="0"/>
            <a:chExt cx="4816593" cy="400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766861"/>
            <a:ext cx="18288000" cy="1520139"/>
            <a:chOff x="0" y="0"/>
            <a:chExt cx="4816593" cy="40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F291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13184" y="5952691"/>
            <a:ext cx="11061633" cy="13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9"/>
              </a:lnSpc>
            </a:pPr>
            <a:r>
              <a:rPr lang="en-US" sz="5999">
                <a:solidFill>
                  <a:srgbClr val="FFFFFF"/>
                </a:solidFill>
                <a:latin typeface="Urbanist 1 Italics"/>
                <a:ea typeface="Urbanist 1 Italics"/>
                <a:cs typeface="Urbanist 1 Italics"/>
                <a:sym typeface="Urbanist 1 Italics"/>
              </a:rPr>
              <a:t>Aula prática presencial 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9645" y="2815159"/>
            <a:ext cx="9668710" cy="355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AULAS</a:t>
            </a:r>
          </a:p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FFFFFF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PRÁTICAS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-513517" y="18621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8054413" cy="88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7820059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Autor do livro Fisiatria em Pequenos animais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8111123" y="690848"/>
            <a:ext cx="7243227" cy="833622"/>
            <a:chOff x="0" y="0"/>
            <a:chExt cx="9657636" cy="11114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57664" cy="1111503"/>
            </a:xfrm>
            <a:custGeom>
              <a:avLst/>
              <a:gdLst/>
              <a:ahLst/>
              <a:cxnLst/>
              <a:rect l="l" t="t" r="r" b="b"/>
              <a:pathLst>
                <a:path w="9657664" h="1111503">
                  <a:moveTo>
                    <a:pt x="0" y="0"/>
                  </a:moveTo>
                  <a:lnTo>
                    <a:pt x="9657664" y="0"/>
                  </a:lnTo>
                  <a:lnTo>
                    <a:pt x="9657664" y="1111503"/>
                  </a:lnTo>
                  <a:lnTo>
                    <a:pt x="0" y="1111503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-1524" y="-1524"/>
              <a:ext cx="9660712" cy="1114551"/>
            </a:xfrm>
            <a:custGeom>
              <a:avLst/>
              <a:gdLst/>
              <a:ahLst/>
              <a:cxnLst/>
              <a:rect l="l" t="t" r="r" b="b"/>
              <a:pathLst>
                <a:path w="9660712" h="1114551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027"/>
                  </a:lnTo>
                  <a:cubicBezTo>
                    <a:pt x="9660712" y="1113916"/>
                    <a:pt x="9659950" y="1114551"/>
                    <a:pt x="9659188" y="1114551"/>
                  </a:cubicBezTo>
                  <a:lnTo>
                    <a:pt x="1524" y="1114551"/>
                  </a:lnTo>
                  <a:cubicBezTo>
                    <a:pt x="635" y="1114551"/>
                    <a:pt x="0" y="1113789"/>
                    <a:pt x="0" y="1113027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027"/>
                  </a:lnTo>
                  <a:lnTo>
                    <a:pt x="1524" y="1113027"/>
                  </a:lnTo>
                  <a:lnTo>
                    <a:pt x="1524" y="1110913"/>
                  </a:lnTo>
                  <a:lnTo>
                    <a:pt x="9659188" y="1110913"/>
                  </a:lnTo>
                  <a:lnTo>
                    <a:pt x="9659188" y="1113027"/>
                  </a:lnTo>
                  <a:lnTo>
                    <a:pt x="9656981" y="1113027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657636" cy="112102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01 de Fevereiro 2025 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11123" y="4353331"/>
            <a:ext cx="7243227" cy="833728"/>
            <a:chOff x="0" y="0"/>
            <a:chExt cx="9657636" cy="1111637"/>
          </a:xfrm>
        </p:grpSpPr>
        <p:sp>
          <p:nvSpPr>
            <p:cNvPr id="9" name="Freeform 9"/>
            <p:cNvSpPr/>
            <p:nvPr/>
          </p:nvSpPr>
          <p:spPr>
            <a:xfrm>
              <a:off x="9231" y="8683"/>
              <a:ext cx="9639214" cy="1094280"/>
            </a:xfrm>
            <a:custGeom>
              <a:avLst/>
              <a:gdLst/>
              <a:ahLst/>
              <a:cxnLst/>
              <a:rect l="l" t="t" r="r" b="b"/>
              <a:pathLst>
                <a:path w="9639214" h="1094280">
                  <a:moveTo>
                    <a:pt x="0" y="0"/>
                  </a:moveTo>
                  <a:lnTo>
                    <a:pt x="9639214" y="0"/>
                  </a:lnTo>
                  <a:lnTo>
                    <a:pt x="9639214" y="1094280"/>
                  </a:lnTo>
                  <a:lnTo>
                    <a:pt x="0" y="109428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9657664" cy="1111644"/>
            </a:xfrm>
            <a:custGeom>
              <a:avLst/>
              <a:gdLst/>
              <a:ahLst/>
              <a:cxnLst/>
              <a:rect l="l" t="t" r="r" b="b"/>
              <a:pathLst>
                <a:path w="9657664" h="1111644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1"/>
                    <a:pt x="9657664" y="8683"/>
                  </a:cubicBezTo>
                  <a:lnTo>
                    <a:pt x="9657664" y="1102963"/>
                  </a:lnTo>
                  <a:cubicBezTo>
                    <a:pt x="9657664" y="1107826"/>
                    <a:pt x="9653615" y="1111644"/>
                    <a:pt x="9648445" y="1111644"/>
                  </a:cubicBezTo>
                  <a:lnTo>
                    <a:pt x="9231" y="1111644"/>
                  </a:lnTo>
                  <a:cubicBezTo>
                    <a:pt x="4062" y="1111644"/>
                    <a:pt x="0" y="1107826"/>
                    <a:pt x="0" y="1102963"/>
                  </a:cubicBezTo>
                  <a:lnTo>
                    <a:pt x="0" y="8683"/>
                  </a:lnTo>
                  <a:cubicBezTo>
                    <a:pt x="0" y="3821"/>
                    <a:pt x="4062" y="0"/>
                    <a:pt x="9231" y="0"/>
                  </a:cubicBezTo>
                  <a:moveTo>
                    <a:pt x="9231" y="17367"/>
                  </a:moveTo>
                  <a:lnTo>
                    <a:pt x="9231" y="8683"/>
                  </a:lnTo>
                  <a:lnTo>
                    <a:pt x="18462" y="8683"/>
                  </a:lnTo>
                  <a:lnTo>
                    <a:pt x="18462" y="1102963"/>
                  </a:lnTo>
                  <a:lnTo>
                    <a:pt x="9231" y="1102963"/>
                  </a:lnTo>
                  <a:lnTo>
                    <a:pt x="9231" y="1094280"/>
                  </a:lnTo>
                  <a:lnTo>
                    <a:pt x="9648445" y="1094280"/>
                  </a:lnTo>
                  <a:lnTo>
                    <a:pt x="9648445" y="1102963"/>
                  </a:lnTo>
                  <a:lnTo>
                    <a:pt x="9639214" y="1102963"/>
                  </a:lnTo>
                  <a:lnTo>
                    <a:pt x="9639214" y="8683"/>
                  </a:lnTo>
                  <a:lnTo>
                    <a:pt x="9648445" y="8683"/>
                  </a:lnTo>
                  <a:lnTo>
                    <a:pt x="9648445" y="17367"/>
                  </a:lnTo>
                  <a:lnTo>
                    <a:pt x="923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9657636" cy="112116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 02 de Fevereiro 2025 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0" y="2969939"/>
            <a:ext cx="7371741" cy="4762958"/>
          </a:xfrm>
          <a:custGeom>
            <a:avLst/>
            <a:gdLst/>
            <a:ahLst/>
            <a:cxnLst/>
            <a:rect l="l" t="t" r="r" b="b"/>
            <a:pathLst>
              <a:path w="7371741" h="4762958">
                <a:moveTo>
                  <a:pt x="0" y="0"/>
                </a:moveTo>
                <a:lnTo>
                  <a:pt x="7371741" y="0"/>
                </a:lnTo>
                <a:lnTo>
                  <a:pt x="7371741" y="4762958"/>
                </a:lnTo>
                <a:lnTo>
                  <a:pt x="0" y="4762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703" b="-8644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558366" y="1085850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2050598"/>
            <a:ext cx="7150942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17h:</a:t>
            </a: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 </a:t>
            </a: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Semiologia fisiátrica, ortopédica  e neurológica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Nivea Maria Veturiano (Fisio Care Pet)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5505568"/>
            <a:ext cx="7243227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10h:</a:t>
            </a: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hidroterapia</a:t>
            </a: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Nivea Maria Veturiano(Fisio Care Pet)</a:t>
            </a:r>
          </a:p>
          <a:p>
            <a:pPr algn="l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11h às 13h:</a:t>
            </a: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eletro, laser e ultrassom</a:t>
            </a:r>
          </a:p>
          <a:p>
            <a:pPr algn="l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Nivea Maria Veturiano (Fisio Care Pet)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622"/>
            <a:chOff x="0" y="0"/>
            <a:chExt cx="9657636" cy="11114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503"/>
            </a:xfrm>
            <a:custGeom>
              <a:avLst/>
              <a:gdLst/>
              <a:ahLst/>
              <a:cxnLst/>
              <a:rect l="l" t="t" r="r" b="b"/>
              <a:pathLst>
                <a:path w="9657664" h="1111503">
                  <a:moveTo>
                    <a:pt x="0" y="0"/>
                  </a:moveTo>
                  <a:lnTo>
                    <a:pt x="9657664" y="0"/>
                  </a:lnTo>
                  <a:lnTo>
                    <a:pt x="9657664" y="1111503"/>
                  </a:lnTo>
                  <a:lnTo>
                    <a:pt x="0" y="1111503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551"/>
            </a:xfrm>
            <a:custGeom>
              <a:avLst/>
              <a:gdLst/>
              <a:ahLst/>
              <a:cxnLst/>
              <a:rect l="l" t="t" r="r" b="b"/>
              <a:pathLst>
                <a:path w="9660712" h="1114551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027"/>
                  </a:lnTo>
                  <a:cubicBezTo>
                    <a:pt x="9660712" y="1113916"/>
                    <a:pt x="9659950" y="1114551"/>
                    <a:pt x="9659188" y="1114551"/>
                  </a:cubicBezTo>
                  <a:lnTo>
                    <a:pt x="1524" y="1114551"/>
                  </a:lnTo>
                  <a:cubicBezTo>
                    <a:pt x="635" y="1114551"/>
                    <a:pt x="0" y="1113789"/>
                    <a:pt x="0" y="1113027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027"/>
                  </a:lnTo>
                  <a:lnTo>
                    <a:pt x="1524" y="1113027"/>
                  </a:lnTo>
                  <a:lnTo>
                    <a:pt x="1524" y="1110913"/>
                  </a:lnTo>
                  <a:lnTo>
                    <a:pt x="9659188" y="1110913"/>
                  </a:lnTo>
                  <a:lnTo>
                    <a:pt x="9659188" y="1113027"/>
                  </a:lnTo>
                  <a:lnTo>
                    <a:pt x="9656981" y="1113027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02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22 de Março de 2025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771023"/>
            <a:ext cx="7243227" cy="833623"/>
            <a:chOff x="0" y="0"/>
            <a:chExt cx="9657636" cy="1111497"/>
          </a:xfrm>
        </p:grpSpPr>
        <p:sp>
          <p:nvSpPr>
            <p:cNvPr id="10" name="Freeform 10"/>
            <p:cNvSpPr/>
            <p:nvPr/>
          </p:nvSpPr>
          <p:spPr>
            <a:xfrm>
              <a:off x="9231" y="8682"/>
              <a:ext cx="9639214" cy="1094142"/>
            </a:xfrm>
            <a:custGeom>
              <a:avLst/>
              <a:gdLst/>
              <a:ahLst/>
              <a:cxnLst/>
              <a:rect l="l" t="t" r="r" b="b"/>
              <a:pathLst>
                <a:path w="9639214" h="1094142">
                  <a:moveTo>
                    <a:pt x="0" y="0"/>
                  </a:moveTo>
                  <a:lnTo>
                    <a:pt x="9639214" y="0"/>
                  </a:lnTo>
                  <a:lnTo>
                    <a:pt x="9639214" y="1094142"/>
                  </a:lnTo>
                  <a:lnTo>
                    <a:pt x="0" y="1094142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657664" cy="1111504"/>
            </a:xfrm>
            <a:custGeom>
              <a:avLst/>
              <a:gdLst/>
              <a:ahLst/>
              <a:cxnLst/>
              <a:rect l="l" t="t" r="r" b="b"/>
              <a:pathLst>
                <a:path w="9657664" h="1111504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0"/>
                    <a:pt x="9657664" y="8682"/>
                  </a:cubicBezTo>
                  <a:lnTo>
                    <a:pt x="9657664" y="1102824"/>
                  </a:lnTo>
                  <a:cubicBezTo>
                    <a:pt x="9657664" y="1107686"/>
                    <a:pt x="9653615" y="1111504"/>
                    <a:pt x="9648445" y="1111504"/>
                  </a:cubicBezTo>
                  <a:lnTo>
                    <a:pt x="9231" y="1111504"/>
                  </a:lnTo>
                  <a:cubicBezTo>
                    <a:pt x="4062" y="1111504"/>
                    <a:pt x="0" y="1107686"/>
                    <a:pt x="0" y="1102824"/>
                  </a:cubicBezTo>
                  <a:lnTo>
                    <a:pt x="0" y="8682"/>
                  </a:lnTo>
                  <a:cubicBezTo>
                    <a:pt x="0" y="3820"/>
                    <a:pt x="4062" y="0"/>
                    <a:pt x="9231" y="0"/>
                  </a:cubicBezTo>
                  <a:moveTo>
                    <a:pt x="9231" y="17365"/>
                  </a:moveTo>
                  <a:lnTo>
                    <a:pt x="9231" y="8682"/>
                  </a:lnTo>
                  <a:lnTo>
                    <a:pt x="18462" y="8682"/>
                  </a:lnTo>
                  <a:lnTo>
                    <a:pt x="18462" y="1102824"/>
                  </a:lnTo>
                  <a:lnTo>
                    <a:pt x="9231" y="1102824"/>
                  </a:lnTo>
                  <a:lnTo>
                    <a:pt x="9231" y="1094142"/>
                  </a:lnTo>
                  <a:lnTo>
                    <a:pt x="9648445" y="1094142"/>
                  </a:lnTo>
                  <a:lnTo>
                    <a:pt x="9648445" y="1102824"/>
                  </a:lnTo>
                  <a:lnTo>
                    <a:pt x="9639214" y="1102824"/>
                  </a:lnTo>
                  <a:lnTo>
                    <a:pt x="9639214" y="8682"/>
                  </a:lnTo>
                  <a:lnTo>
                    <a:pt x="9648445" y="8682"/>
                  </a:lnTo>
                  <a:lnTo>
                    <a:pt x="9648445" y="17365"/>
                  </a:lnTo>
                  <a:lnTo>
                    <a:pt x="9231" y="1736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657636" cy="112102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23 de Março de 2025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3786571"/>
            <a:ext cx="7371741" cy="3426601"/>
          </a:xfrm>
          <a:custGeom>
            <a:avLst/>
            <a:gdLst/>
            <a:ahLst/>
            <a:cxnLst/>
            <a:rect l="l" t="t" r="r" b="b"/>
            <a:pathLst>
              <a:path w="7371741" h="3426601">
                <a:moveTo>
                  <a:pt x="0" y="0"/>
                </a:moveTo>
                <a:lnTo>
                  <a:pt x="7371741" y="0"/>
                </a:lnTo>
                <a:lnTo>
                  <a:pt x="7371741" y="3426601"/>
                </a:lnTo>
                <a:lnTo>
                  <a:pt x="0" y="3426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9" b="-492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1692256"/>
            <a:ext cx="7243227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13h:</a:t>
            </a: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Massagem e liberação miofascial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Profa.Themis Regina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15h às 18h: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Cinesioterapia e Alongamento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Profa. Nívea Maria Veturiano (Fisio Care Pet)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11123" y="6953862"/>
            <a:ext cx="7243227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13h: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C</a:t>
            </a: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ampo magnético e infrassom e discussão de casos</a:t>
            </a: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Profa. Nívea Maria Veturiano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5 de Julho de 2025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004995"/>
            <a:ext cx="7243227" cy="833755"/>
            <a:chOff x="0" y="0"/>
            <a:chExt cx="9657636" cy="1111673"/>
          </a:xfrm>
        </p:grpSpPr>
        <p:sp>
          <p:nvSpPr>
            <p:cNvPr id="10" name="Freeform 10"/>
            <p:cNvSpPr/>
            <p:nvPr/>
          </p:nvSpPr>
          <p:spPr>
            <a:xfrm>
              <a:off x="9231" y="8684"/>
              <a:ext cx="9639214" cy="1094315"/>
            </a:xfrm>
            <a:custGeom>
              <a:avLst/>
              <a:gdLst/>
              <a:ahLst/>
              <a:cxnLst/>
              <a:rect l="l" t="t" r="r" b="b"/>
              <a:pathLst>
                <a:path w="9639214" h="1094315">
                  <a:moveTo>
                    <a:pt x="0" y="0"/>
                  </a:moveTo>
                  <a:lnTo>
                    <a:pt x="9639214" y="0"/>
                  </a:lnTo>
                  <a:lnTo>
                    <a:pt x="9639214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657664" cy="1111680"/>
            </a:xfrm>
            <a:custGeom>
              <a:avLst/>
              <a:gdLst/>
              <a:ahLst/>
              <a:cxnLst/>
              <a:rect l="l" t="t" r="r" b="b"/>
              <a:pathLst>
                <a:path w="9657664" h="1111680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1"/>
                    <a:pt x="9657664" y="8684"/>
                  </a:cubicBezTo>
                  <a:lnTo>
                    <a:pt x="9657664" y="1102999"/>
                  </a:lnTo>
                  <a:cubicBezTo>
                    <a:pt x="9657664" y="1107862"/>
                    <a:pt x="9653615" y="1111680"/>
                    <a:pt x="9648445" y="1111680"/>
                  </a:cubicBezTo>
                  <a:lnTo>
                    <a:pt x="9231" y="1111680"/>
                  </a:lnTo>
                  <a:cubicBezTo>
                    <a:pt x="4062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062" y="0"/>
                    <a:pt x="9231" y="0"/>
                  </a:cubicBezTo>
                  <a:moveTo>
                    <a:pt x="9231" y="17367"/>
                  </a:moveTo>
                  <a:lnTo>
                    <a:pt x="9231" y="8684"/>
                  </a:lnTo>
                  <a:lnTo>
                    <a:pt x="18462" y="8684"/>
                  </a:lnTo>
                  <a:lnTo>
                    <a:pt x="18462" y="1102999"/>
                  </a:lnTo>
                  <a:lnTo>
                    <a:pt x="9231" y="1102999"/>
                  </a:lnTo>
                  <a:lnTo>
                    <a:pt x="9231" y="1094315"/>
                  </a:lnTo>
                  <a:lnTo>
                    <a:pt x="9648445" y="1094315"/>
                  </a:lnTo>
                  <a:lnTo>
                    <a:pt x="9648445" y="1102999"/>
                  </a:lnTo>
                  <a:lnTo>
                    <a:pt x="9639214" y="1102999"/>
                  </a:lnTo>
                  <a:lnTo>
                    <a:pt x="9639214" y="8684"/>
                  </a:lnTo>
                  <a:lnTo>
                    <a:pt x="9648445" y="8684"/>
                  </a:lnTo>
                  <a:lnTo>
                    <a:pt x="9648445" y="17367"/>
                  </a:lnTo>
                  <a:lnTo>
                    <a:pt x="923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65763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6 de Julho de 2025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1801490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13h:</a:t>
            </a: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Neurológica 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17h:</a:t>
            </a: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de Quadril e Oosteoartrose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111123" y="6067350"/>
            <a:ext cx="7243227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 u="none" strike="noStrike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Prática de Reabilitação e Ombro e Cotovelo</a:t>
            </a: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endParaRPr lang="en-US" sz="3300" u="none" strike="noStrike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 u="none" strike="noStrike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12h às 13h: Prática de Reabilitação em Felinos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3721519"/>
            <a:ext cx="7371741" cy="3682418"/>
          </a:xfrm>
          <a:custGeom>
            <a:avLst/>
            <a:gdLst/>
            <a:ahLst/>
            <a:cxnLst/>
            <a:rect l="l" t="t" r="r" b="b"/>
            <a:pathLst>
              <a:path w="7371741" h="3682418">
                <a:moveTo>
                  <a:pt x="0" y="0"/>
                </a:moveTo>
                <a:lnTo>
                  <a:pt x="7371741" y="0"/>
                </a:lnTo>
                <a:lnTo>
                  <a:pt x="7371741" y="3682418"/>
                </a:lnTo>
                <a:lnTo>
                  <a:pt x="0" y="3682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0137" b="-8710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16 de Agosto 2025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195495"/>
            <a:ext cx="7243227" cy="833755"/>
            <a:chOff x="0" y="0"/>
            <a:chExt cx="9657636" cy="1111673"/>
          </a:xfrm>
        </p:grpSpPr>
        <p:sp>
          <p:nvSpPr>
            <p:cNvPr id="10" name="Freeform 10"/>
            <p:cNvSpPr/>
            <p:nvPr/>
          </p:nvSpPr>
          <p:spPr>
            <a:xfrm>
              <a:off x="9231" y="8684"/>
              <a:ext cx="9639214" cy="1094315"/>
            </a:xfrm>
            <a:custGeom>
              <a:avLst/>
              <a:gdLst/>
              <a:ahLst/>
              <a:cxnLst/>
              <a:rect l="l" t="t" r="r" b="b"/>
              <a:pathLst>
                <a:path w="9639214" h="1094315">
                  <a:moveTo>
                    <a:pt x="0" y="0"/>
                  </a:moveTo>
                  <a:lnTo>
                    <a:pt x="9639214" y="0"/>
                  </a:lnTo>
                  <a:lnTo>
                    <a:pt x="9639214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657664" cy="1111680"/>
            </a:xfrm>
            <a:custGeom>
              <a:avLst/>
              <a:gdLst/>
              <a:ahLst/>
              <a:cxnLst/>
              <a:rect l="l" t="t" r="r" b="b"/>
              <a:pathLst>
                <a:path w="9657664" h="1111680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1"/>
                    <a:pt x="9657664" y="8684"/>
                  </a:cubicBezTo>
                  <a:lnTo>
                    <a:pt x="9657664" y="1102999"/>
                  </a:lnTo>
                  <a:cubicBezTo>
                    <a:pt x="9657664" y="1107862"/>
                    <a:pt x="9653615" y="1111680"/>
                    <a:pt x="9648445" y="1111680"/>
                  </a:cubicBezTo>
                  <a:lnTo>
                    <a:pt x="9231" y="1111680"/>
                  </a:lnTo>
                  <a:cubicBezTo>
                    <a:pt x="4062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062" y="0"/>
                    <a:pt x="9231" y="0"/>
                  </a:cubicBezTo>
                  <a:moveTo>
                    <a:pt x="9231" y="17367"/>
                  </a:moveTo>
                  <a:lnTo>
                    <a:pt x="9231" y="8684"/>
                  </a:lnTo>
                  <a:lnTo>
                    <a:pt x="18462" y="8684"/>
                  </a:lnTo>
                  <a:lnTo>
                    <a:pt x="18462" y="1102999"/>
                  </a:lnTo>
                  <a:lnTo>
                    <a:pt x="9231" y="1102999"/>
                  </a:lnTo>
                  <a:lnTo>
                    <a:pt x="9231" y="1094315"/>
                  </a:lnTo>
                  <a:lnTo>
                    <a:pt x="9648445" y="1094315"/>
                  </a:lnTo>
                  <a:lnTo>
                    <a:pt x="9648445" y="1102999"/>
                  </a:lnTo>
                  <a:lnTo>
                    <a:pt x="9639214" y="1102999"/>
                  </a:lnTo>
                  <a:lnTo>
                    <a:pt x="9639214" y="8684"/>
                  </a:lnTo>
                  <a:lnTo>
                    <a:pt x="9648445" y="8684"/>
                  </a:lnTo>
                  <a:lnTo>
                    <a:pt x="9648445" y="17367"/>
                  </a:lnTo>
                  <a:lnTo>
                    <a:pt x="923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65763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17 de Agosto 2025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IV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1801490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Neurológica 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17h: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de Quadril e Oosteoartrose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111123" y="6257850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13h:</a:t>
            </a: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Discussão de Casos Complexos e Aplicação de Protocolos</a:t>
            </a: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Professora: Thayna Cardoso (Fisio Care Pet)</a:t>
            </a: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endParaRPr lang="en-US" sz="3300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8450" y="3447257"/>
            <a:ext cx="7353292" cy="4278639"/>
          </a:xfrm>
          <a:custGeom>
            <a:avLst/>
            <a:gdLst/>
            <a:ahLst/>
            <a:cxnLst/>
            <a:rect l="l" t="t" r="r" b="b"/>
            <a:pathLst>
              <a:path w="7353292" h="4278639">
                <a:moveTo>
                  <a:pt x="0" y="0"/>
                </a:moveTo>
                <a:lnTo>
                  <a:pt x="7353291" y="0"/>
                </a:lnTo>
                <a:lnTo>
                  <a:pt x="7353291" y="4278639"/>
                </a:lnTo>
                <a:lnTo>
                  <a:pt x="0" y="4278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21" b="-68625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18 de Outubro 2025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574272"/>
            <a:ext cx="7243227" cy="833755"/>
            <a:chOff x="0" y="0"/>
            <a:chExt cx="9657636" cy="1111673"/>
          </a:xfrm>
        </p:grpSpPr>
        <p:sp>
          <p:nvSpPr>
            <p:cNvPr id="10" name="Freeform 10"/>
            <p:cNvSpPr/>
            <p:nvPr/>
          </p:nvSpPr>
          <p:spPr>
            <a:xfrm>
              <a:off x="9231" y="8684"/>
              <a:ext cx="9639214" cy="1094315"/>
            </a:xfrm>
            <a:custGeom>
              <a:avLst/>
              <a:gdLst/>
              <a:ahLst/>
              <a:cxnLst/>
              <a:rect l="l" t="t" r="r" b="b"/>
              <a:pathLst>
                <a:path w="9639214" h="1094315">
                  <a:moveTo>
                    <a:pt x="0" y="0"/>
                  </a:moveTo>
                  <a:lnTo>
                    <a:pt x="9639214" y="0"/>
                  </a:lnTo>
                  <a:lnTo>
                    <a:pt x="9639214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657664" cy="1111680"/>
            </a:xfrm>
            <a:custGeom>
              <a:avLst/>
              <a:gdLst/>
              <a:ahLst/>
              <a:cxnLst/>
              <a:rect l="l" t="t" r="r" b="b"/>
              <a:pathLst>
                <a:path w="9657664" h="1111680">
                  <a:moveTo>
                    <a:pt x="9231" y="0"/>
                  </a:moveTo>
                  <a:lnTo>
                    <a:pt x="9648445" y="0"/>
                  </a:lnTo>
                  <a:cubicBezTo>
                    <a:pt x="9653615" y="0"/>
                    <a:pt x="9657664" y="3821"/>
                    <a:pt x="9657664" y="8684"/>
                  </a:cubicBezTo>
                  <a:lnTo>
                    <a:pt x="9657664" y="1102999"/>
                  </a:lnTo>
                  <a:cubicBezTo>
                    <a:pt x="9657664" y="1107862"/>
                    <a:pt x="9653615" y="1111680"/>
                    <a:pt x="9648445" y="1111680"/>
                  </a:cubicBezTo>
                  <a:lnTo>
                    <a:pt x="9231" y="1111680"/>
                  </a:lnTo>
                  <a:cubicBezTo>
                    <a:pt x="4062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062" y="0"/>
                    <a:pt x="9231" y="0"/>
                  </a:cubicBezTo>
                  <a:moveTo>
                    <a:pt x="9231" y="17367"/>
                  </a:moveTo>
                  <a:lnTo>
                    <a:pt x="9231" y="8684"/>
                  </a:lnTo>
                  <a:lnTo>
                    <a:pt x="18462" y="8684"/>
                  </a:lnTo>
                  <a:lnTo>
                    <a:pt x="18462" y="1102999"/>
                  </a:lnTo>
                  <a:lnTo>
                    <a:pt x="9231" y="1102999"/>
                  </a:lnTo>
                  <a:lnTo>
                    <a:pt x="9231" y="1094315"/>
                  </a:lnTo>
                  <a:lnTo>
                    <a:pt x="9648445" y="1094315"/>
                  </a:lnTo>
                  <a:lnTo>
                    <a:pt x="9648445" y="1102999"/>
                  </a:lnTo>
                  <a:lnTo>
                    <a:pt x="9639214" y="1102999"/>
                  </a:lnTo>
                  <a:lnTo>
                    <a:pt x="9639214" y="8684"/>
                  </a:lnTo>
                  <a:lnTo>
                    <a:pt x="9648445" y="8684"/>
                  </a:lnTo>
                  <a:lnTo>
                    <a:pt x="9648445" y="17367"/>
                  </a:lnTo>
                  <a:lnTo>
                    <a:pt x="9231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65763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19 de Outubro de 2025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3038714"/>
            <a:ext cx="7371741" cy="4782437"/>
          </a:xfrm>
          <a:custGeom>
            <a:avLst/>
            <a:gdLst/>
            <a:ahLst/>
            <a:cxnLst/>
            <a:rect l="l" t="t" r="r" b="b"/>
            <a:pathLst>
              <a:path w="7371741" h="4782437">
                <a:moveTo>
                  <a:pt x="0" y="0"/>
                </a:moveTo>
                <a:lnTo>
                  <a:pt x="7371741" y="0"/>
                </a:lnTo>
                <a:lnTo>
                  <a:pt x="7371741" y="4782437"/>
                </a:lnTo>
                <a:lnTo>
                  <a:pt x="0" y="4782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784" b="-5773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V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1707122"/>
            <a:ext cx="7243227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Meridianos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Pontos de Acupuntura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111123" y="6636627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Técnica de Agulhamento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Prova teórica de fisioterapia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29 de Novembro 2025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30 de Novembro de 2025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VI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1730864"/>
            <a:ext cx="7689732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Visão Geral dos Meridianos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Visão Geral dos Pontos de Acupuntura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598461"/>
            <a:ext cx="7243227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Meridianos e Pontos de Acupuntura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endParaRPr lang="en-US" sz="3300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7 de Fevereiro 2026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8 de Fevereiro 2026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3185423"/>
            <a:ext cx="7353292" cy="4489018"/>
          </a:xfrm>
          <a:custGeom>
            <a:avLst/>
            <a:gdLst/>
            <a:ahLst/>
            <a:cxnLst/>
            <a:rect l="l" t="t" r="r" b="b"/>
            <a:pathLst>
              <a:path w="7353292" h="4489018">
                <a:moveTo>
                  <a:pt x="0" y="0"/>
                </a:moveTo>
                <a:lnTo>
                  <a:pt x="7353292" y="0"/>
                </a:lnTo>
                <a:lnTo>
                  <a:pt x="7353292" y="4489018"/>
                </a:lnTo>
                <a:lnTo>
                  <a:pt x="0" y="4489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588" b="-8279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VII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1917380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Como elaborar uma Ficha de Anamnese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 Técnicas de Diagnóstico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Professoras: Med. Vet. Esp. Nívea Veturiano e Prof. Dr.a Thayná Cardoso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11123" y="6598461"/>
            <a:ext cx="7243227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Simulação de Consultas e Casos Clínicos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16 de Maio 2026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802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17 de Maio de 2026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VIII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1797661"/>
            <a:ext cx="8780833" cy="340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12h: </a:t>
            </a: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Eletroacupuntura,Laserpuntura, Moxaterapia </a:t>
            </a:r>
          </a:p>
          <a:p>
            <a:pPr algn="just">
              <a:lnSpc>
                <a:spcPts val="3886"/>
              </a:lnSpc>
            </a:pPr>
            <a:endParaRPr lang="en-US" sz="3238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 </a:t>
            </a: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Hemoterapia, Farmacopuntura </a:t>
            </a:r>
          </a:p>
          <a:p>
            <a:pPr algn="just">
              <a:lnSpc>
                <a:spcPts val="3886"/>
              </a:lnSpc>
            </a:pPr>
            <a:endParaRPr lang="en-US" sz="3238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886"/>
              </a:lnSpc>
            </a:pPr>
            <a:r>
              <a:rPr lang="en-US" sz="3238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Professoras: Med. Vet. Esp. Nívea Veturiano e Prof. Dr.a Thayná Cardoso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979461"/>
            <a:ext cx="7243227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Simulação de Consultas e casos clínicos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20 de Junho 2026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21 de Junho de 2026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-32521" y="3898580"/>
            <a:ext cx="7404262" cy="3483345"/>
          </a:xfrm>
          <a:custGeom>
            <a:avLst/>
            <a:gdLst/>
            <a:ahLst/>
            <a:cxnLst/>
            <a:rect l="l" t="t" r="r" b="b"/>
            <a:pathLst>
              <a:path w="7404262" h="3483345">
                <a:moveTo>
                  <a:pt x="0" y="0"/>
                </a:moveTo>
                <a:lnTo>
                  <a:pt x="7404262" y="0"/>
                </a:lnTo>
                <a:lnTo>
                  <a:pt x="7404262" y="3483345"/>
                </a:lnTo>
                <a:lnTo>
                  <a:pt x="0" y="3483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85" r="-19175" b="-3431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1242878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IX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1917380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Revisão de Meridianos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Revisão de Pontos de acupuntura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217803" y="6598461"/>
            <a:ext cx="7243227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Discussão de Casos Clínicos 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Professora: Med. Vet. Esp. Carolina Haddad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7497744" cy="10843612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0" y="6383798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2" y="0"/>
                </a:lnTo>
                <a:lnTo>
                  <a:pt x="7353292" y="7353291"/>
                </a:lnTo>
                <a:lnTo>
                  <a:pt x="0" y="7353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8111123" y="742268"/>
            <a:ext cx="7243227" cy="833754"/>
            <a:chOff x="0" y="0"/>
            <a:chExt cx="9657636" cy="1111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57664" cy="1111679"/>
            </a:xfrm>
            <a:custGeom>
              <a:avLst/>
              <a:gdLst/>
              <a:ahLst/>
              <a:cxnLst/>
              <a:rect l="l" t="t" r="r" b="b"/>
              <a:pathLst>
                <a:path w="9657664" h="1111679">
                  <a:moveTo>
                    <a:pt x="0" y="0"/>
                  </a:moveTo>
                  <a:lnTo>
                    <a:pt x="9657664" y="0"/>
                  </a:lnTo>
                  <a:lnTo>
                    <a:pt x="9657664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24" y="-1524"/>
              <a:ext cx="9660712" cy="1114727"/>
            </a:xfrm>
            <a:custGeom>
              <a:avLst/>
              <a:gdLst/>
              <a:ahLst/>
              <a:cxnLst/>
              <a:rect l="l" t="t" r="r" b="b"/>
              <a:pathLst>
                <a:path w="9660712" h="1114727">
                  <a:moveTo>
                    <a:pt x="1524" y="0"/>
                  </a:moveTo>
                  <a:lnTo>
                    <a:pt x="9659188" y="0"/>
                  </a:lnTo>
                  <a:cubicBezTo>
                    <a:pt x="9660077" y="0"/>
                    <a:pt x="9660712" y="762"/>
                    <a:pt x="9660712" y="1524"/>
                  </a:cubicBezTo>
                  <a:lnTo>
                    <a:pt x="9660712" y="1113203"/>
                  </a:lnTo>
                  <a:cubicBezTo>
                    <a:pt x="9660712" y="1114092"/>
                    <a:pt x="9659950" y="1114727"/>
                    <a:pt x="9659188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744" y="1524"/>
                  </a:lnTo>
                  <a:lnTo>
                    <a:pt x="3744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9659188" y="1111089"/>
                  </a:lnTo>
                  <a:lnTo>
                    <a:pt x="9659188" y="1113203"/>
                  </a:lnTo>
                  <a:lnTo>
                    <a:pt x="9656981" y="1113203"/>
                  </a:lnTo>
                  <a:lnTo>
                    <a:pt x="9656981" y="1524"/>
                  </a:lnTo>
                  <a:lnTo>
                    <a:pt x="9659188" y="1524"/>
                  </a:lnTo>
                  <a:lnTo>
                    <a:pt x="9659188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657636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01 de Agosto 2026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11123" y="5421806"/>
            <a:ext cx="7456587" cy="833755"/>
            <a:chOff x="0" y="0"/>
            <a:chExt cx="9942116" cy="1111673"/>
          </a:xfrm>
        </p:grpSpPr>
        <p:sp>
          <p:nvSpPr>
            <p:cNvPr id="10" name="Freeform 10"/>
            <p:cNvSpPr/>
            <p:nvPr/>
          </p:nvSpPr>
          <p:spPr>
            <a:xfrm>
              <a:off x="9503" y="8684"/>
              <a:ext cx="9923152" cy="1094315"/>
            </a:xfrm>
            <a:custGeom>
              <a:avLst/>
              <a:gdLst/>
              <a:ahLst/>
              <a:cxnLst/>
              <a:rect l="l" t="t" r="r" b="b"/>
              <a:pathLst>
                <a:path w="9923152" h="1094315">
                  <a:moveTo>
                    <a:pt x="0" y="0"/>
                  </a:moveTo>
                  <a:lnTo>
                    <a:pt x="9923152" y="0"/>
                  </a:lnTo>
                  <a:lnTo>
                    <a:pt x="9923152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942144" cy="1111680"/>
            </a:xfrm>
            <a:custGeom>
              <a:avLst/>
              <a:gdLst/>
              <a:ahLst/>
              <a:cxnLst/>
              <a:rect l="l" t="t" r="r" b="b"/>
              <a:pathLst>
                <a:path w="9942144" h="1111680">
                  <a:moveTo>
                    <a:pt x="9503" y="0"/>
                  </a:moveTo>
                  <a:lnTo>
                    <a:pt x="9932655" y="0"/>
                  </a:lnTo>
                  <a:cubicBezTo>
                    <a:pt x="9937977" y="0"/>
                    <a:pt x="9942144" y="3821"/>
                    <a:pt x="9942144" y="8684"/>
                  </a:cubicBezTo>
                  <a:lnTo>
                    <a:pt x="9942144" y="1102999"/>
                  </a:lnTo>
                  <a:cubicBezTo>
                    <a:pt x="9942144" y="1107862"/>
                    <a:pt x="9937977" y="1111680"/>
                    <a:pt x="9932655" y="1111680"/>
                  </a:cubicBezTo>
                  <a:lnTo>
                    <a:pt x="9503" y="1111680"/>
                  </a:lnTo>
                  <a:cubicBezTo>
                    <a:pt x="4181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4181" y="0"/>
                    <a:pt x="9503" y="0"/>
                  </a:cubicBezTo>
                  <a:moveTo>
                    <a:pt x="9503" y="17367"/>
                  </a:moveTo>
                  <a:lnTo>
                    <a:pt x="9503" y="8684"/>
                  </a:lnTo>
                  <a:lnTo>
                    <a:pt x="19006" y="8684"/>
                  </a:lnTo>
                  <a:lnTo>
                    <a:pt x="19006" y="1102999"/>
                  </a:lnTo>
                  <a:lnTo>
                    <a:pt x="9503" y="1102999"/>
                  </a:lnTo>
                  <a:lnTo>
                    <a:pt x="9503" y="1094315"/>
                  </a:lnTo>
                  <a:lnTo>
                    <a:pt x="9932655" y="1094315"/>
                  </a:lnTo>
                  <a:lnTo>
                    <a:pt x="9932655" y="1102999"/>
                  </a:lnTo>
                  <a:lnTo>
                    <a:pt x="9923152" y="1102999"/>
                  </a:lnTo>
                  <a:lnTo>
                    <a:pt x="9923152" y="8684"/>
                  </a:lnTo>
                  <a:lnTo>
                    <a:pt x="9932655" y="8684"/>
                  </a:lnTo>
                  <a:lnTo>
                    <a:pt x="9932655" y="17367"/>
                  </a:lnTo>
                  <a:lnTo>
                    <a:pt x="9503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942116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02 de Agosto 2026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891956" y="8890956"/>
            <a:ext cx="2503468" cy="1396044"/>
            <a:chOff x="0" y="0"/>
            <a:chExt cx="659350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6146"/>
            <a:ext cx="2503468" cy="1396044"/>
            <a:chOff x="0" y="0"/>
            <a:chExt cx="659350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350" cy="367682"/>
            </a:xfrm>
            <a:custGeom>
              <a:avLst/>
              <a:gdLst/>
              <a:ahLst/>
              <a:cxnLst/>
              <a:rect l="l" t="t" r="r" b="b"/>
              <a:pathLst>
                <a:path w="659350" h="367682">
                  <a:moveTo>
                    <a:pt x="0" y="0"/>
                  </a:moveTo>
                  <a:lnTo>
                    <a:pt x="659350" y="0"/>
                  </a:lnTo>
                  <a:lnTo>
                    <a:pt x="659350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9350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2784348"/>
            <a:ext cx="7353292" cy="5010315"/>
          </a:xfrm>
          <a:custGeom>
            <a:avLst/>
            <a:gdLst/>
            <a:ahLst/>
            <a:cxnLst/>
            <a:rect l="l" t="t" r="r" b="b"/>
            <a:pathLst>
              <a:path w="7353292" h="5010315">
                <a:moveTo>
                  <a:pt x="0" y="0"/>
                </a:moveTo>
                <a:lnTo>
                  <a:pt x="7353292" y="0"/>
                </a:lnTo>
                <a:lnTo>
                  <a:pt x="7353292" y="5010315"/>
                </a:lnTo>
                <a:lnTo>
                  <a:pt x="0" y="5010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51" t="-29161" b="-722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58366" y="962025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X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1917380"/>
            <a:ext cx="7243227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Prova Teórica</a:t>
            </a:r>
          </a:p>
          <a:p>
            <a:pPr algn="just">
              <a:lnSpc>
                <a:spcPts val="3960"/>
              </a:lnSpc>
            </a:pPr>
            <a:endParaRPr lang="en-US" sz="3300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14h às 18h:</a:t>
            </a: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Prova Prática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Professoras: Med. Vet. Esp. Nívea Veturiano e Prof. Dr.a Thayná Cardoso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11123" y="6598461"/>
            <a:ext cx="7243227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just">
              <a:lnSpc>
                <a:spcPts val="3960"/>
              </a:lnSpc>
            </a:pPr>
            <a:r>
              <a:rPr lang="en-US" sz="33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Casos Complexos e Associados a Reabilitação</a:t>
            </a:r>
          </a:p>
          <a:p>
            <a:pPr marL="0" lvl="0" indent="0" algn="just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Professoras: Med. Vet. Esp. Nívea Veturiano e Prof. Dr.a Thayná Cardoso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07349" y="102870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1"/>
                </a:lnTo>
                <a:lnTo>
                  <a:pt x="0" y="11221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284954" y="3651163"/>
            <a:ext cx="10003046" cy="6635837"/>
          </a:xfrm>
          <a:custGeom>
            <a:avLst/>
            <a:gdLst/>
            <a:ahLst/>
            <a:cxnLst/>
            <a:rect l="l" t="t" r="r" b="b"/>
            <a:pathLst>
              <a:path w="10003046" h="6635837">
                <a:moveTo>
                  <a:pt x="0" y="0"/>
                </a:moveTo>
                <a:lnTo>
                  <a:pt x="10003046" y="0"/>
                </a:lnTo>
                <a:lnTo>
                  <a:pt x="10003046" y="6635837"/>
                </a:lnTo>
                <a:lnTo>
                  <a:pt x="0" y="663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81" t="-6674" r="-3429" b="-2267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AULAS PRÁTICAS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3563702"/>
            <a:ext cx="6093803" cy="421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Fisio Care Pet - Unidade de Moema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Av. dos Bandeirantes, 4555 – ao lado do Aeroporto de Congonhas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agora mesmo e se torne um profssional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2" tooltip="https://fisiocarepet.com.br/cursos/"/>
              </a:rPr>
              <a:t>fisiocarepet.com.br/cursos/</a:t>
            </a:r>
            <a:r>
              <a:rPr lang="en-US" sz="4106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</a:p>
          <a:p>
            <a:pPr algn="ctr">
              <a:lnSpc>
                <a:spcPts val="5748"/>
              </a:lnSpc>
            </a:pPr>
            <a:endParaRPr lang="en-US" sz="4106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44037" y="1637347"/>
            <a:ext cx="9115263" cy="5127336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54902" y="2724884"/>
            <a:ext cx="5944148" cy="2952260"/>
          </a:xfrm>
          <a:custGeom>
            <a:avLst/>
            <a:gdLst/>
            <a:ahLst/>
            <a:cxnLst/>
            <a:rect l="l" t="t" r="r" b="b"/>
            <a:pathLst>
              <a:path w="5944148" h="2952260">
                <a:moveTo>
                  <a:pt x="0" y="0"/>
                </a:moveTo>
                <a:lnTo>
                  <a:pt x="5944148" y="0"/>
                </a:lnTo>
                <a:lnTo>
                  <a:pt x="5944148" y="2952260"/>
                </a:lnTo>
                <a:lnTo>
                  <a:pt x="0" y="295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779217" y="5812937"/>
            <a:ext cx="6495518" cy="3299311"/>
          </a:xfrm>
          <a:custGeom>
            <a:avLst/>
            <a:gdLst/>
            <a:ahLst/>
            <a:cxnLst/>
            <a:rect l="l" t="t" r="r" b="b"/>
            <a:pathLst>
              <a:path w="6495518" h="3299311">
                <a:moveTo>
                  <a:pt x="0" y="0"/>
                </a:moveTo>
                <a:lnTo>
                  <a:pt x="6495518" y="0"/>
                </a:lnTo>
                <a:lnTo>
                  <a:pt x="6495518" y="3299311"/>
                </a:lnTo>
                <a:lnTo>
                  <a:pt x="0" y="3299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1852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65582" y="2635794"/>
            <a:ext cx="7378418" cy="2276934"/>
          </a:xfrm>
          <a:custGeom>
            <a:avLst/>
            <a:gdLst/>
            <a:ahLst/>
            <a:cxnLst/>
            <a:rect l="l" t="t" r="r" b="b"/>
            <a:pathLst>
              <a:path w="7378418" h="2276934">
                <a:moveTo>
                  <a:pt x="0" y="0"/>
                </a:moveTo>
                <a:lnTo>
                  <a:pt x="7378418" y="0"/>
                </a:lnTo>
                <a:lnTo>
                  <a:pt x="7378418" y="2276933"/>
                </a:lnTo>
                <a:lnTo>
                  <a:pt x="0" y="2276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86527" y="5465177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130161" y="2087880"/>
            <a:ext cx="8129139" cy="3453296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561514" y="5973043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1028" name="Picture 4" descr="VETNIL RECEITA DOS CAMPEÕES Logo PNG Vector (AI) Free Download">
            <a:extLst>
              <a:ext uri="{FF2B5EF4-FFF2-40B4-BE49-F238E27FC236}">
                <a16:creationId xmlns:a16="http://schemas.microsoft.com/office/drawing/2014/main" id="{9A909691-5018-0995-3EAA-7688F8D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15" y="3994059"/>
            <a:ext cx="4472386" cy="26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tamos para ayudarte – Canis">
            <a:extLst>
              <a:ext uri="{FF2B5EF4-FFF2-40B4-BE49-F238E27FC236}">
                <a16:creationId xmlns:a16="http://schemas.microsoft.com/office/drawing/2014/main" id="{BA150BE5-43B3-2232-2D5A-74267F49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762" y="4561695"/>
            <a:ext cx="5384380" cy="151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8664" y="4773063"/>
            <a:ext cx="3762144" cy="5901022"/>
            <a:chOff x="0" y="0"/>
            <a:chExt cx="84187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872" cy="1320498"/>
            </a:xfrm>
            <a:custGeom>
              <a:avLst/>
              <a:gdLst/>
              <a:ahLst/>
              <a:cxnLst/>
              <a:rect l="l" t="t" r="r" b="b"/>
              <a:pathLst>
                <a:path w="841872" h="1320498">
                  <a:moveTo>
                    <a:pt x="0" y="0"/>
                  </a:moveTo>
                  <a:lnTo>
                    <a:pt x="841872" y="0"/>
                  </a:lnTo>
                  <a:lnTo>
                    <a:pt x="84187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187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98821" y="0"/>
            <a:ext cx="9322226" cy="12435740"/>
          </a:xfrm>
          <a:custGeom>
            <a:avLst/>
            <a:gdLst/>
            <a:ahLst/>
            <a:cxnLst/>
            <a:rect l="l" t="t" r="r" b="b"/>
            <a:pathLst>
              <a:path w="9322226" h="12435740">
                <a:moveTo>
                  <a:pt x="0" y="0"/>
                </a:moveTo>
                <a:lnTo>
                  <a:pt x="9322226" y="0"/>
                </a:lnTo>
                <a:lnTo>
                  <a:pt x="9322226" y="12435740"/>
                </a:lnTo>
                <a:lnTo>
                  <a:pt x="0" y="12435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317014"/>
            <a:ext cx="7180925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Dra. Thayná Cardoso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203633"/>
            <a:ext cx="9200779" cy="6056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Médica Veterinária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Doutora em Patologia Experimental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Docente na UMC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Certificada em Acupuntura Veterinária pelo Instituto Qualittas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Fisiatria Veterinária pela Fisio Care Pet Academy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Veterinária proprietária da Fisio Care Pet - Mogi Das Cruzes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739719"/>
            <a:ext cx="4892294" cy="67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33817" y="0"/>
            <a:ext cx="18403141" cy="1038593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6942360" cy="10385931"/>
            <a:chOff x="0" y="0"/>
            <a:chExt cx="4244587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4587" cy="6350000"/>
            </a:xfrm>
            <a:custGeom>
              <a:avLst/>
              <a:gdLst/>
              <a:ahLst/>
              <a:cxnLst/>
              <a:rect l="l" t="t" r="r" b="b"/>
              <a:pathLst>
                <a:path w="4244587" h="6350000">
                  <a:moveTo>
                    <a:pt x="0" y="0"/>
                  </a:moveTo>
                  <a:lnTo>
                    <a:pt x="4244587" y="0"/>
                  </a:lnTo>
                  <a:lnTo>
                    <a:pt x="4244587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l="-4960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435736" y="3573724"/>
            <a:ext cx="9122018" cy="536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78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Instrutor CCRP, DVM, Msc, CCRP, CVA</a:t>
            </a:r>
          </a:p>
          <a:p>
            <a:pPr marL="604519" lvl="1" indent="-302260" algn="l">
              <a:lnSpc>
                <a:spcPts val="478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Graduado pela Faculdade de Medicina Veterinária de Bucuresti em 2006,</a:t>
            </a:r>
          </a:p>
          <a:p>
            <a:pPr marL="604519" lvl="1" indent="-302260" algn="l">
              <a:lnSpc>
                <a:spcPts val="478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Mestre Pela Faculdade de Medicina Veterinária de București 2008.</a:t>
            </a:r>
          </a:p>
          <a:p>
            <a:pPr marL="604519" lvl="1" indent="-302260" algn="l">
              <a:lnSpc>
                <a:spcPts val="478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Co-autor do livro Reabilitação e Fisioterapia</a:t>
            </a:r>
          </a:p>
          <a:p>
            <a:pPr marL="604519" lvl="1" indent="-302260" algn="l">
              <a:lnSpc>
                <a:spcPts val="4787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Presidente da Associação mundial de Fisioterapia Veterinária</a:t>
            </a:r>
          </a:p>
          <a:p>
            <a:pPr algn="l">
              <a:lnSpc>
                <a:spcPts val="4787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7435736" y="882754"/>
            <a:ext cx="8512502" cy="42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35736" y="1591144"/>
            <a:ext cx="9122018" cy="271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MScIonut Alexandru Ciupercă</a:t>
            </a:r>
          </a:p>
          <a:p>
            <a:pPr algn="l">
              <a:lnSpc>
                <a:spcPts val="7273"/>
              </a:lnSpc>
              <a:spcBef>
                <a:spcPct val="0"/>
              </a:spcBef>
            </a:pPr>
            <a:endParaRPr lang="en-US" sz="5195">
              <a:solidFill>
                <a:srgbClr val="000000"/>
              </a:solidFill>
              <a:latin typeface="Urbanist 1 Heavy"/>
              <a:ea typeface="Urbanist 1 Heavy"/>
              <a:cs typeface="Urbanist 1 Heavy"/>
              <a:sym typeface="Urbanist 1 Heav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89110" y="8907343"/>
            <a:ext cx="4025205" cy="147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8"/>
              </a:lnSpc>
            </a:pPr>
            <a:r>
              <a:rPr lang="en-US" sz="141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CCRP:Certified Canine Rehabilitation Practitioner</a:t>
            </a:r>
          </a:p>
          <a:p>
            <a:pPr algn="l">
              <a:lnSpc>
                <a:spcPts val="1978"/>
              </a:lnSpc>
            </a:pPr>
            <a:r>
              <a:rPr lang="en-US" sz="141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DVM: Doctor of Veterinary Medicine</a:t>
            </a:r>
          </a:p>
          <a:p>
            <a:pPr algn="l">
              <a:lnSpc>
                <a:spcPts val="1978"/>
              </a:lnSpc>
            </a:pPr>
            <a:r>
              <a:rPr lang="en-US" sz="141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Msc:  Master of Veterinary Science</a:t>
            </a:r>
          </a:p>
          <a:p>
            <a:pPr algn="l">
              <a:lnSpc>
                <a:spcPts val="1978"/>
              </a:lnSpc>
            </a:pPr>
            <a:r>
              <a:rPr lang="en-US" sz="141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CVA: Certified Veterinary Assistant</a:t>
            </a:r>
          </a:p>
          <a:p>
            <a:pPr algn="ctr">
              <a:lnSpc>
                <a:spcPts val="1978"/>
              </a:lnSpc>
            </a:pPr>
            <a:endParaRPr lang="en-US" sz="1412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ctr">
              <a:lnSpc>
                <a:spcPts val="1978"/>
              </a:lnSpc>
            </a:pPr>
            <a:endParaRPr lang="en-US" sz="1412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700577" y="2778010"/>
            <a:ext cx="8512502" cy="573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Mestre pela UNESP Botucatu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Doutoranda pela Universidat de les llles Balears 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Certificada em Fisioterapia Veterinária pela CCRP, Tennessee University, EUA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Professora - Instrutora na Europa e América do Sul do CCRP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Vice presidente da Associação Ibero Americana de Fisiatría Veterinaria ( AIFISVET)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Autora do Livro “Fisiatria em Pequenos Animais” </a:t>
            </a:r>
          </a:p>
          <a:p>
            <a:pPr algn="l">
              <a:lnSpc>
                <a:spcPts val="4598"/>
              </a:lnSpc>
            </a:pPr>
            <a:endParaRPr lang="en-US" sz="2612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036684" y="1146503"/>
            <a:ext cx="9737260" cy="9140497"/>
          </a:xfrm>
          <a:custGeom>
            <a:avLst/>
            <a:gdLst/>
            <a:ahLst/>
            <a:cxnLst/>
            <a:rect l="l" t="t" r="r" b="b"/>
            <a:pathLst>
              <a:path w="9737260" h="9140497">
                <a:moveTo>
                  <a:pt x="0" y="0"/>
                </a:moveTo>
                <a:lnTo>
                  <a:pt x="9737261" y="0"/>
                </a:lnTo>
                <a:lnTo>
                  <a:pt x="9737261" y="9140497"/>
                </a:lnTo>
                <a:lnTo>
                  <a:pt x="0" y="9140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798188" y="1366635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98188" y="1860030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MSc CCRP Renata Diniz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3323" y="1028700"/>
            <a:ext cx="6774993" cy="9315450"/>
            <a:chOff x="0" y="0"/>
            <a:chExt cx="4681859" cy="64374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81859" cy="6437441"/>
            </a:xfrm>
            <a:custGeom>
              <a:avLst/>
              <a:gdLst/>
              <a:ahLst/>
              <a:cxnLst/>
              <a:rect l="l" t="t" r="r" b="b"/>
              <a:pathLst>
                <a:path w="4681859" h="6437441">
                  <a:moveTo>
                    <a:pt x="0" y="0"/>
                  </a:moveTo>
                  <a:lnTo>
                    <a:pt x="4681859" y="0"/>
                  </a:lnTo>
                  <a:lnTo>
                    <a:pt x="4681859" y="6437441"/>
                  </a:lnTo>
                  <a:lnTo>
                    <a:pt x="0" y="6437441"/>
                  </a:lnTo>
                  <a:close/>
                </a:path>
              </a:pathLst>
            </a:custGeom>
            <a:blipFill>
              <a:blip r:embed="rId5"/>
              <a:stretch>
                <a:fillRect l="-15427" r="-5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798188" y="1519545"/>
            <a:ext cx="8512502" cy="426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PALESTRANTE INTERNACIONAL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98188" y="4015902"/>
            <a:ext cx="9122018" cy="550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Graduado em Medicina Veterinária pela Universidade de Zaragoza.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Diplomado em Acupuntura pela Universidade de Barcelona.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Atualmente combina sua atividade clínica na "Medicina Veterinária Natural" em Bogotá com o ensino.</a:t>
            </a:r>
          </a:p>
          <a:p>
            <a:pPr algn="l">
              <a:lnSpc>
                <a:spcPts val="4423"/>
              </a:lnSpc>
            </a:pPr>
            <a:endParaRPr lang="en-US" sz="2799">
              <a:solidFill>
                <a:srgbClr val="000000"/>
              </a:solidFill>
              <a:latin typeface="Urbanist 1 Semi-Bold"/>
              <a:ea typeface="Urbanist 1 Semi-Bold"/>
              <a:cs typeface="Urbanist 1 Semi-Bold"/>
              <a:sym typeface="Urbanist 1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98188" y="2038689"/>
            <a:ext cx="9122018" cy="271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</a:pPr>
            <a:r>
              <a:rPr lang="en-US" sz="5195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DVM. Francesc Minguell Martín</a:t>
            </a:r>
          </a:p>
          <a:p>
            <a:pPr algn="l">
              <a:lnSpc>
                <a:spcPts val="7273"/>
              </a:lnSpc>
              <a:spcBef>
                <a:spcPct val="0"/>
              </a:spcBef>
            </a:pPr>
            <a:endParaRPr lang="en-US" sz="5195">
              <a:solidFill>
                <a:srgbClr val="000000"/>
              </a:solidFill>
              <a:latin typeface="Urbanist 1 Heavy"/>
              <a:ea typeface="Urbanist 1 Heavy"/>
              <a:cs typeface="Urbanist 1 Heavy"/>
              <a:sym typeface="Urbanist 1 Heavy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3588</Words>
  <Application>Microsoft Office PowerPoint</Application>
  <PresentationFormat>Personalizar</PresentationFormat>
  <Paragraphs>656</Paragraphs>
  <Slides>55</Slides>
  <Notes>0</Notes>
  <HiddenSlides>0</HiddenSlides>
  <MMClips>6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6" baseType="lpstr">
      <vt:lpstr>Arial</vt:lpstr>
      <vt:lpstr>Calibri</vt:lpstr>
      <vt:lpstr>Urbanist 1 Bold</vt:lpstr>
      <vt:lpstr>Urbanist 1</vt:lpstr>
      <vt:lpstr>Urbanist 1 Heavy</vt:lpstr>
      <vt:lpstr>Urbanist 1 Medium</vt:lpstr>
      <vt:lpstr>Urbanist 1 Semi-Bold</vt:lpstr>
      <vt:lpstr>Urbanist 1 Ultra-Bold</vt:lpstr>
      <vt:lpstr>Urbanist 1 Italics</vt:lpstr>
      <vt:lpstr>Urbanist 2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Curso Pós-Graduação em Fisioterapia e Acupuntura Veterinária</dc:title>
  <dc:creator>Ricardo Stanichi Lopes</dc:creator>
  <cp:lastModifiedBy>ricardo lopes</cp:lastModifiedBy>
  <cp:revision>7</cp:revision>
  <dcterms:created xsi:type="dcterms:W3CDTF">2006-08-16T00:00:00Z</dcterms:created>
  <dcterms:modified xsi:type="dcterms:W3CDTF">2024-08-04T12:24:25Z</dcterms:modified>
  <dc:identifier>DAGJiS-Bd20</dc:identifier>
</cp:coreProperties>
</file>